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63" r:id="rId3"/>
    <p:sldId id="260" r:id="rId4"/>
    <p:sldId id="261" r:id="rId5"/>
    <p:sldId id="262" r:id="rId6"/>
    <p:sldId id="264" r:id="rId7"/>
    <p:sldId id="265" r:id="rId8"/>
    <p:sldId id="266" r:id="rId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22377C-4EEE-44D8-8BF8-C3BF8ED65430}" type="datetimeFigureOut">
              <a:rPr lang="es-ES" smtClean="0"/>
              <a:pPr/>
              <a:t>13/12/2018</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6B2C04-7CFC-475B-A0DE-E5482960A85E}"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A5DB67A7-6F8F-4678-8972-5DC8EEA199E7}" type="datetimeFigureOut">
              <a:rPr lang="es-ES" smtClean="0"/>
              <a:pPr/>
              <a:t>13/12/2018</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232983A3-FD88-4AD8-A238-D39E89F9FEAD}"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5DB67A7-6F8F-4678-8972-5DC8EEA199E7}" type="datetimeFigureOut">
              <a:rPr lang="es-ES" smtClean="0"/>
              <a:pPr/>
              <a:t>13/12/2018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32983A3-FD88-4AD8-A238-D39E89F9FEAD}"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5DB67A7-6F8F-4678-8972-5DC8EEA199E7}" type="datetimeFigureOut">
              <a:rPr lang="es-ES" smtClean="0"/>
              <a:pPr/>
              <a:t>13/12/2018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32983A3-FD88-4AD8-A238-D39E89F9FEAD}"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A5DB67A7-6F8F-4678-8972-5DC8EEA199E7}" type="datetimeFigureOut">
              <a:rPr lang="es-ES" smtClean="0"/>
              <a:pPr/>
              <a:t>13/12/2018</a:t>
            </a:fld>
            <a:endParaRPr lang="es-ES"/>
          </a:p>
        </p:txBody>
      </p:sp>
      <p:sp>
        <p:nvSpPr>
          <p:cNvPr id="9" name="8 Marcador de número de diapositiva"/>
          <p:cNvSpPr>
            <a:spLocks noGrp="1"/>
          </p:cNvSpPr>
          <p:nvPr>
            <p:ph type="sldNum" sz="quarter" idx="15"/>
          </p:nvPr>
        </p:nvSpPr>
        <p:spPr/>
        <p:txBody>
          <a:bodyPr rtlCol="0"/>
          <a:lstStyle/>
          <a:p>
            <a:fld id="{232983A3-FD88-4AD8-A238-D39E89F9FEAD}" type="slidenum">
              <a:rPr lang="es-ES" smtClean="0"/>
              <a:pPr/>
              <a:t>‹Nº›</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A5DB67A7-6F8F-4678-8972-5DC8EEA199E7}" type="datetimeFigureOut">
              <a:rPr lang="es-ES" smtClean="0"/>
              <a:pPr/>
              <a:t>13/12/2018</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232983A3-FD88-4AD8-A238-D39E89F9FEAD}"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A5DB67A7-6F8F-4678-8972-5DC8EEA199E7}" type="datetimeFigureOut">
              <a:rPr lang="es-ES" smtClean="0"/>
              <a:pPr/>
              <a:t>13/12/2018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32983A3-FD88-4AD8-A238-D39E89F9FEAD}" type="slidenum">
              <a:rPr lang="es-ES" smtClean="0"/>
              <a:pPr/>
              <a:t>‹Nº›</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A5DB67A7-6F8F-4678-8972-5DC8EEA199E7}" type="datetimeFigureOut">
              <a:rPr lang="es-ES" smtClean="0"/>
              <a:pPr/>
              <a:t>13/12/2018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232983A3-FD88-4AD8-A238-D39E89F9FEAD}" type="slidenum">
              <a:rPr lang="es-ES" smtClean="0"/>
              <a:pPr/>
              <a:t>‹Nº›</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A5DB67A7-6F8F-4678-8972-5DC8EEA199E7}" type="datetimeFigureOut">
              <a:rPr lang="es-ES" smtClean="0"/>
              <a:pPr/>
              <a:t>13/12/2018</a:t>
            </a:fld>
            <a:endParaRPr lang="es-ES"/>
          </a:p>
        </p:txBody>
      </p:sp>
      <p:sp>
        <p:nvSpPr>
          <p:cNvPr id="7" name="6 Marcador de número de diapositiva"/>
          <p:cNvSpPr>
            <a:spLocks noGrp="1"/>
          </p:cNvSpPr>
          <p:nvPr>
            <p:ph type="sldNum" sz="quarter" idx="11"/>
          </p:nvPr>
        </p:nvSpPr>
        <p:spPr/>
        <p:txBody>
          <a:bodyPr rtlCol="0"/>
          <a:lstStyle/>
          <a:p>
            <a:fld id="{232983A3-FD88-4AD8-A238-D39E89F9FEAD}" type="slidenum">
              <a:rPr lang="es-ES" smtClean="0"/>
              <a:pPr/>
              <a:t>‹Nº›</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5DB67A7-6F8F-4678-8972-5DC8EEA199E7}" type="datetimeFigureOut">
              <a:rPr lang="es-ES" smtClean="0"/>
              <a:pPr/>
              <a:t>13/12/2018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232983A3-FD88-4AD8-A238-D39E89F9FEAD}"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A5DB67A7-6F8F-4678-8972-5DC8EEA199E7}" type="datetimeFigureOut">
              <a:rPr lang="es-ES" smtClean="0"/>
              <a:pPr/>
              <a:t>13/12/2018</a:t>
            </a:fld>
            <a:endParaRPr lang="es-ES"/>
          </a:p>
        </p:txBody>
      </p:sp>
      <p:sp>
        <p:nvSpPr>
          <p:cNvPr id="22" name="21 Marcador de número de diapositiva"/>
          <p:cNvSpPr>
            <a:spLocks noGrp="1"/>
          </p:cNvSpPr>
          <p:nvPr>
            <p:ph type="sldNum" sz="quarter" idx="15"/>
          </p:nvPr>
        </p:nvSpPr>
        <p:spPr/>
        <p:txBody>
          <a:bodyPr rtlCol="0"/>
          <a:lstStyle/>
          <a:p>
            <a:fld id="{232983A3-FD88-4AD8-A238-D39E89F9FEAD}" type="slidenum">
              <a:rPr lang="es-ES" smtClean="0"/>
              <a:pPr/>
              <a:t>‹Nº›</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A5DB67A7-6F8F-4678-8972-5DC8EEA199E7}" type="datetimeFigureOut">
              <a:rPr lang="es-ES" smtClean="0"/>
              <a:pPr/>
              <a:t>13/12/2018</a:t>
            </a:fld>
            <a:endParaRPr lang="es-ES"/>
          </a:p>
        </p:txBody>
      </p:sp>
      <p:sp>
        <p:nvSpPr>
          <p:cNvPr id="18" name="17 Marcador de número de diapositiva"/>
          <p:cNvSpPr>
            <a:spLocks noGrp="1"/>
          </p:cNvSpPr>
          <p:nvPr>
            <p:ph type="sldNum" sz="quarter" idx="11"/>
          </p:nvPr>
        </p:nvSpPr>
        <p:spPr/>
        <p:txBody>
          <a:bodyPr rtlCol="0"/>
          <a:lstStyle/>
          <a:p>
            <a:fld id="{232983A3-FD88-4AD8-A238-D39E89F9FEAD}" type="slidenum">
              <a:rPr lang="es-ES" smtClean="0"/>
              <a:pPr/>
              <a:t>‹Nº›</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5DB67A7-6F8F-4678-8972-5DC8EEA199E7}" type="datetimeFigureOut">
              <a:rPr lang="es-ES" smtClean="0"/>
              <a:pPr/>
              <a:t>13/12/2018</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32983A3-FD88-4AD8-A238-D39E89F9FEAD}"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utorialspoint.com/hibernate/orm_overview.htm" TargetMode="External"/><Relationship Id="rId2" Type="http://schemas.openxmlformats.org/officeDocument/2006/relationships/hyperlink" Target="https://en.wikipedia.org/wiki/Object-relational_mapp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UNIT 3-PART I. ORM</a:t>
            </a:r>
            <a:endParaRPr lang="es-ES" dirty="0"/>
          </a:p>
        </p:txBody>
      </p:sp>
      <p:sp>
        <p:nvSpPr>
          <p:cNvPr id="3" name="2 Subtítulo"/>
          <p:cNvSpPr>
            <a:spLocks noGrp="1"/>
          </p:cNvSpPr>
          <p:nvPr>
            <p:ph type="subTitle" idx="1"/>
          </p:nvPr>
        </p:nvSpPr>
        <p:spPr/>
        <p:txBody>
          <a:bodyPr/>
          <a:lstStyle/>
          <a:p>
            <a:r>
              <a:rPr lang="es-ES" dirty="0" smtClean="0"/>
              <a:t>HIBERNATE TOOLS</a:t>
            </a:r>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Unit</a:t>
            </a:r>
            <a:r>
              <a:rPr lang="es-ES" dirty="0" smtClean="0"/>
              <a:t> 3 links</a:t>
            </a:r>
            <a:endParaRPr lang="es-ES" dirty="0"/>
          </a:p>
        </p:txBody>
      </p:sp>
      <p:sp>
        <p:nvSpPr>
          <p:cNvPr id="3" name="2 Marcador de contenido"/>
          <p:cNvSpPr>
            <a:spLocks noGrp="1"/>
          </p:cNvSpPr>
          <p:nvPr>
            <p:ph sz="quarter" idx="1"/>
          </p:nvPr>
        </p:nvSpPr>
        <p:spPr/>
        <p:txBody>
          <a:bodyPr/>
          <a:lstStyle/>
          <a:p>
            <a:r>
              <a:rPr lang="es-ES" dirty="0" smtClean="0">
                <a:hlinkClick r:id="rId2"/>
              </a:rPr>
              <a:t>https://en.wikipedia.org/wiki/Object-relational_mapping</a:t>
            </a:r>
            <a:endParaRPr lang="es-ES" dirty="0" smtClean="0"/>
          </a:p>
          <a:p>
            <a:r>
              <a:rPr lang="es-ES" dirty="0" smtClean="0">
                <a:hlinkClick r:id="rId3"/>
              </a:rPr>
              <a:t>https://www.tutorialspoint.com/hibernate/orm_overview.htm</a:t>
            </a:r>
            <a:endParaRPr lang="es-ES" dirty="0" smtClean="0"/>
          </a:p>
          <a:p>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1. ORM TOOLS</a:t>
            </a:r>
            <a:endParaRPr lang="es-ES" dirty="0"/>
          </a:p>
        </p:txBody>
      </p:sp>
      <p:sp>
        <p:nvSpPr>
          <p:cNvPr id="3" name="2 Marcador de contenido"/>
          <p:cNvSpPr>
            <a:spLocks noGrp="1"/>
          </p:cNvSpPr>
          <p:nvPr>
            <p:ph sz="quarter" idx="1"/>
          </p:nvPr>
        </p:nvSpPr>
        <p:spPr/>
        <p:txBody>
          <a:bodyPr>
            <a:normAutofit/>
          </a:bodyPr>
          <a:lstStyle/>
          <a:p>
            <a:r>
              <a:rPr lang="en-US" dirty="0" smtClean="0"/>
              <a:t>An ORM is an object relational mapping tool that can be used for making CRUD operations (Create, Read, Update and Delete operations) to databases much simpler and efficient by configuring xml files to carry out their work.</a:t>
            </a:r>
          </a:p>
          <a:p>
            <a:r>
              <a:rPr lang="en-US" dirty="0" smtClean="0"/>
              <a:t>Java is an object oriented programming language which works with a set of objects. A relational database is represented in a tabular format using rows and columns. So, when a program has to save an object in a database, there is some obvious mismatch and to handle this mismatch we have Object Relational Mapping(ORM).</a:t>
            </a: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6767649" y="4143380"/>
            <a:ext cx="2376351" cy="2408682"/>
          </a:xfrm>
          <a:prstGeom prst="rect">
            <a:avLst/>
          </a:prstGeom>
          <a:noFill/>
          <a:ln w="9525">
            <a:noFill/>
            <a:miter lim="800000"/>
            <a:headEnd/>
            <a:tailEnd/>
          </a:ln>
        </p:spPr>
      </p:pic>
      <p:sp>
        <p:nvSpPr>
          <p:cNvPr id="2" name="1 Título"/>
          <p:cNvSpPr>
            <a:spLocks noGrp="1"/>
          </p:cNvSpPr>
          <p:nvPr>
            <p:ph type="title"/>
          </p:nvPr>
        </p:nvSpPr>
        <p:spPr/>
        <p:txBody>
          <a:bodyPr>
            <a:normAutofit/>
          </a:bodyPr>
          <a:lstStyle/>
          <a:p>
            <a:r>
              <a:rPr lang="es-ES" dirty="0" smtClean="0"/>
              <a:t>2. ORM ADVANTAGES OVER JDBC</a:t>
            </a:r>
            <a:endParaRPr lang="es-ES" dirty="0"/>
          </a:p>
        </p:txBody>
      </p:sp>
      <p:sp>
        <p:nvSpPr>
          <p:cNvPr id="3" name="2 Marcador de contenido"/>
          <p:cNvSpPr>
            <a:spLocks noGrp="1"/>
          </p:cNvSpPr>
          <p:nvPr>
            <p:ph sz="quarter" idx="1"/>
          </p:nvPr>
        </p:nvSpPr>
        <p:spPr>
          <a:xfrm>
            <a:off x="457200" y="1600200"/>
            <a:ext cx="7758138" cy="4972071"/>
          </a:xfrm>
        </p:spPr>
        <p:txBody>
          <a:bodyPr>
            <a:normAutofit/>
          </a:bodyPr>
          <a:lstStyle/>
          <a:p>
            <a:pPr>
              <a:buNone/>
            </a:pPr>
            <a:r>
              <a:rPr lang="en-US" dirty="0" smtClean="0"/>
              <a:t>1 Let’s business code access objects rather than DB tables. </a:t>
            </a:r>
          </a:p>
          <a:p>
            <a:pPr>
              <a:buNone/>
            </a:pPr>
            <a:r>
              <a:rPr lang="en-US" dirty="0" smtClean="0"/>
              <a:t>2 Hides details of SQL queries from OO logic.</a:t>
            </a:r>
          </a:p>
          <a:p>
            <a:pPr>
              <a:buNone/>
            </a:pPr>
            <a:r>
              <a:rPr lang="en-US" dirty="0" smtClean="0"/>
              <a:t>3 Based on JDBC 'under the hood.' </a:t>
            </a:r>
          </a:p>
          <a:p>
            <a:pPr>
              <a:buNone/>
            </a:pPr>
            <a:r>
              <a:rPr lang="en-US" dirty="0" smtClean="0"/>
              <a:t>4 No need to deal with the database implementation.</a:t>
            </a:r>
          </a:p>
          <a:p>
            <a:pPr>
              <a:buNone/>
            </a:pPr>
            <a:r>
              <a:rPr lang="en-US" dirty="0" smtClean="0"/>
              <a:t> 5 Entities based on business concepts rather than database structure. </a:t>
            </a:r>
          </a:p>
          <a:p>
            <a:pPr>
              <a:buNone/>
            </a:pPr>
            <a:r>
              <a:rPr lang="en-US" dirty="0" smtClean="0"/>
              <a:t>6 Transaction management and automatic </a:t>
            </a:r>
          </a:p>
          <a:p>
            <a:pPr>
              <a:buNone/>
            </a:pPr>
            <a:r>
              <a:rPr lang="en-US" dirty="0" smtClean="0"/>
              <a:t>key generation. </a:t>
            </a:r>
          </a:p>
          <a:p>
            <a:pPr>
              <a:buNone/>
            </a:pPr>
            <a:r>
              <a:rPr lang="en-US" dirty="0" smtClean="0"/>
              <a:t>7 Fast development of application.</a:t>
            </a:r>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3. JAVA ORM FRAMEWORKS</a:t>
            </a:r>
            <a:endParaRPr lang="es-ES" dirty="0"/>
          </a:p>
        </p:txBody>
      </p:sp>
      <p:sp>
        <p:nvSpPr>
          <p:cNvPr id="3" name="2 Marcador de contenido"/>
          <p:cNvSpPr>
            <a:spLocks noGrp="1"/>
          </p:cNvSpPr>
          <p:nvPr>
            <p:ph sz="quarter" idx="1"/>
          </p:nvPr>
        </p:nvSpPr>
        <p:spPr/>
        <p:txBody>
          <a:bodyPr>
            <a:normAutofit/>
          </a:bodyPr>
          <a:lstStyle/>
          <a:p>
            <a:pPr>
              <a:buNone/>
            </a:pPr>
            <a:r>
              <a:rPr lang="es-ES" dirty="0" err="1" smtClean="0"/>
              <a:t>There</a:t>
            </a:r>
            <a:r>
              <a:rPr lang="es-ES" dirty="0" smtClean="0"/>
              <a:t> are </a:t>
            </a:r>
            <a:r>
              <a:rPr lang="es-ES" dirty="0" err="1" smtClean="0"/>
              <a:t>several</a:t>
            </a:r>
            <a:r>
              <a:rPr lang="es-ES" dirty="0" smtClean="0"/>
              <a:t> </a:t>
            </a:r>
            <a:r>
              <a:rPr lang="es-ES" dirty="0" err="1" smtClean="0"/>
              <a:t>persistent</a:t>
            </a:r>
            <a:r>
              <a:rPr lang="es-ES" dirty="0" smtClean="0"/>
              <a:t> </a:t>
            </a:r>
            <a:r>
              <a:rPr lang="es-ES" dirty="0" err="1" smtClean="0"/>
              <a:t>frameworks</a:t>
            </a:r>
            <a:r>
              <a:rPr lang="es-ES" dirty="0" smtClean="0"/>
              <a:t> and ORM </a:t>
            </a:r>
            <a:r>
              <a:rPr lang="es-ES" dirty="0" err="1" smtClean="0"/>
              <a:t>options</a:t>
            </a:r>
            <a:r>
              <a:rPr lang="es-ES" dirty="0" smtClean="0"/>
              <a:t> in Java. A </a:t>
            </a:r>
            <a:r>
              <a:rPr lang="es-ES" dirty="0" err="1" smtClean="0"/>
              <a:t>persistent</a:t>
            </a:r>
            <a:r>
              <a:rPr lang="es-ES" dirty="0" smtClean="0"/>
              <a:t> </a:t>
            </a:r>
            <a:r>
              <a:rPr lang="es-ES" dirty="0" err="1" smtClean="0"/>
              <a:t>framework</a:t>
            </a:r>
            <a:r>
              <a:rPr lang="es-ES" dirty="0" smtClean="0"/>
              <a:t> </a:t>
            </a:r>
            <a:r>
              <a:rPr lang="es-ES" dirty="0" err="1" smtClean="0"/>
              <a:t>is</a:t>
            </a:r>
            <a:r>
              <a:rPr lang="es-ES" dirty="0" smtClean="0"/>
              <a:t> </a:t>
            </a:r>
            <a:r>
              <a:rPr lang="es-ES" dirty="0" err="1" smtClean="0"/>
              <a:t>an</a:t>
            </a:r>
            <a:r>
              <a:rPr lang="es-ES" dirty="0" smtClean="0"/>
              <a:t> ORM </a:t>
            </a:r>
            <a:r>
              <a:rPr lang="es-ES" dirty="0" err="1" smtClean="0"/>
              <a:t>service</a:t>
            </a:r>
            <a:r>
              <a:rPr lang="es-ES" dirty="0" smtClean="0"/>
              <a:t> </a:t>
            </a:r>
            <a:r>
              <a:rPr lang="es-ES" dirty="0" err="1" smtClean="0"/>
              <a:t>that</a:t>
            </a:r>
            <a:r>
              <a:rPr lang="es-ES" dirty="0" smtClean="0"/>
              <a:t> </a:t>
            </a:r>
            <a:r>
              <a:rPr lang="es-ES" dirty="0" err="1" smtClean="0"/>
              <a:t>stores</a:t>
            </a:r>
            <a:r>
              <a:rPr lang="es-ES" dirty="0" smtClean="0"/>
              <a:t> and </a:t>
            </a:r>
            <a:r>
              <a:rPr lang="es-ES" dirty="0" err="1" smtClean="0"/>
              <a:t>retrieves</a:t>
            </a:r>
            <a:r>
              <a:rPr lang="es-ES" dirty="0" smtClean="0"/>
              <a:t> </a:t>
            </a:r>
            <a:r>
              <a:rPr lang="es-ES" dirty="0" err="1" smtClean="0"/>
              <a:t>objects</a:t>
            </a:r>
            <a:r>
              <a:rPr lang="es-ES" dirty="0" smtClean="0"/>
              <a:t> </a:t>
            </a:r>
            <a:r>
              <a:rPr lang="es-ES" dirty="0" err="1" smtClean="0"/>
              <a:t>into</a:t>
            </a:r>
            <a:r>
              <a:rPr lang="es-ES" dirty="0" smtClean="0"/>
              <a:t> a </a:t>
            </a:r>
            <a:r>
              <a:rPr lang="es-ES" dirty="0" err="1" smtClean="0"/>
              <a:t>relational</a:t>
            </a:r>
            <a:r>
              <a:rPr lang="es-ES" dirty="0" smtClean="0"/>
              <a:t> </a:t>
            </a:r>
            <a:r>
              <a:rPr lang="es-ES" dirty="0" err="1" smtClean="0"/>
              <a:t>database</a:t>
            </a:r>
            <a:r>
              <a:rPr lang="es-ES" dirty="0" smtClean="0"/>
              <a:t>.</a:t>
            </a:r>
          </a:p>
          <a:p>
            <a:r>
              <a:rPr lang="es-ES" dirty="0" smtClean="0"/>
              <a:t>Enterprise JavaBeans </a:t>
            </a:r>
            <a:r>
              <a:rPr lang="es-ES" dirty="0" err="1" smtClean="0"/>
              <a:t>Entity</a:t>
            </a:r>
            <a:r>
              <a:rPr lang="es-ES" dirty="0" smtClean="0"/>
              <a:t> </a:t>
            </a:r>
            <a:r>
              <a:rPr lang="es-ES" dirty="0" err="1" smtClean="0"/>
              <a:t>Beans</a:t>
            </a:r>
            <a:endParaRPr lang="es-ES" dirty="0" smtClean="0"/>
          </a:p>
          <a:p>
            <a:r>
              <a:rPr lang="es-ES" dirty="0" smtClean="0"/>
              <a:t>Java Data </a:t>
            </a:r>
            <a:r>
              <a:rPr lang="es-ES" dirty="0" err="1" smtClean="0"/>
              <a:t>Objects</a:t>
            </a:r>
            <a:endParaRPr lang="es-ES" dirty="0" smtClean="0"/>
          </a:p>
          <a:p>
            <a:r>
              <a:rPr lang="es-ES" dirty="0" smtClean="0"/>
              <a:t>Castor</a:t>
            </a:r>
          </a:p>
          <a:p>
            <a:r>
              <a:rPr lang="es-ES" dirty="0" err="1" smtClean="0"/>
              <a:t>TopLink</a:t>
            </a:r>
            <a:endParaRPr lang="es-ES" dirty="0" smtClean="0"/>
          </a:p>
          <a:p>
            <a:r>
              <a:rPr lang="es-ES" dirty="0" smtClean="0"/>
              <a:t>Spring DAO</a:t>
            </a:r>
          </a:p>
          <a:p>
            <a:r>
              <a:rPr lang="es-ES" sz="3200" b="1" dirty="0" err="1" smtClean="0">
                <a:solidFill>
                  <a:srgbClr val="0070C0"/>
                </a:solidFill>
              </a:rPr>
              <a:t>Hibernate</a:t>
            </a:r>
            <a:endParaRPr lang="es-ES" sz="3200" b="1" dirty="0" smtClean="0">
              <a:solidFill>
                <a:srgbClr val="0070C0"/>
              </a:solidFill>
            </a:endParaRPr>
          </a:p>
          <a:p>
            <a:r>
              <a:rPr lang="es-ES" dirty="0" smtClean="0"/>
              <a:t>And </a:t>
            </a:r>
            <a:r>
              <a:rPr lang="es-ES" dirty="0" err="1" smtClean="0"/>
              <a:t>many</a:t>
            </a:r>
            <a:r>
              <a:rPr lang="es-ES" dirty="0" smtClean="0"/>
              <a:t> more</a:t>
            </a:r>
          </a:p>
          <a:p>
            <a:endParaRPr lang="es-E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4. HIBERNATE</a:t>
            </a:r>
            <a:endParaRPr lang="es-ES" dirty="0"/>
          </a:p>
        </p:txBody>
      </p:sp>
      <p:sp>
        <p:nvSpPr>
          <p:cNvPr id="3" name="2 Marcador de contenido"/>
          <p:cNvSpPr>
            <a:spLocks noGrp="1"/>
          </p:cNvSpPr>
          <p:nvPr>
            <p:ph sz="quarter" idx="1"/>
          </p:nvPr>
        </p:nvSpPr>
        <p:spPr/>
        <p:txBody>
          <a:bodyPr>
            <a:normAutofit/>
          </a:bodyPr>
          <a:lstStyle/>
          <a:p>
            <a:r>
              <a:rPr lang="en-US" dirty="0" smtClean="0"/>
              <a:t>Hibernate is an </a:t>
            </a:r>
            <a:r>
              <a:rPr lang="en-US" b="1" dirty="0" smtClean="0"/>
              <a:t>O</a:t>
            </a:r>
            <a:r>
              <a:rPr lang="en-US" dirty="0" smtClean="0"/>
              <a:t>bject-</a:t>
            </a:r>
            <a:r>
              <a:rPr lang="en-US" b="1" dirty="0" smtClean="0"/>
              <a:t>R</a:t>
            </a:r>
            <a:r>
              <a:rPr lang="en-US" dirty="0" smtClean="0"/>
              <a:t>elational </a:t>
            </a:r>
            <a:r>
              <a:rPr lang="en-US" b="1" dirty="0" smtClean="0"/>
              <a:t>M</a:t>
            </a:r>
            <a:r>
              <a:rPr lang="en-US" dirty="0" smtClean="0"/>
              <a:t>apping (ORM) solution for JAVA. It is an open source persistent framework .</a:t>
            </a:r>
          </a:p>
          <a:p>
            <a:r>
              <a:rPr lang="en-US" dirty="0" smtClean="0"/>
              <a:t>Hibernate maps Java classes to database tables and from Java data types to SQL data types and relieves the developer from 95% of programming tasks  related to common data persistence.</a:t>
            </a:r>
          </a:p>
          <a:p>
            <a:r>
              <a:rPr lang="es-ES" dirty="0" err="1" smtClean="0"/>
              <a:t>It’s</a:t>
            </a:r>
            <a:r>
              <a:rPr lang="es-ES" dirty="0" smtClean="0"/>
              <a:t> </a:t>
            </a:r>
            <a:r>
              <a:rPr lang="es-ES" dirty="0" err="1" smtClean="0"/>
              <a:t>the</a:t>
            </a:r>
            <a:r>
              <a:rPr lang="es-ES" dirty="0" smtClean="0"/>
              <a:t> </a:t>
            </a:r>
            <a:r>
              <a:rPr lang="es-ES" dirty="0" err="1" smtClean="0"/>
              <a:t>most</a:t>
            </a:r>
            <a:r>
              <a:rPr lang="es-ES" dirty="0" smtClean="0"/>
              <a:t> </a:t>
            </a:r>
            <a:r>
              <a:rPr lang="es-ES" dirty="0" err="1" smtClean="0"/>
              <a:t>widely</a:t>
            </a:r>
            <a:r>
              <a:rPr lang="es-ES" dirty="0" smtClean="0"/>
              <a:t> </a:t>
            </a:r>
            <a:r>
              <a:rPr lang="es-ES" dirty="0" err="1" smtClean="0"/>
              <a:t>used</a:t>
            </a:r>
            <a:r>
              <a:rPr lang="es-ES" dirty="0" smtClean="0"/>
              <a:t> ORM </a:t>
            </a:r>
            <a:r>
              <a:rPr lang="es-ES" dirty="0" err="1" smtClean="0"/>
              <a:t>tool</a:t>
            </a:r>
            <a:r>
              <a:rPr lang="es-ES" dirty="0" smtClean="0"/>
              <a:t> </a:t>
            </a:r>
            <a:r>
              <a:rPr lang="es-ES" dirty="0" err="1" smtClean="0"/>
              <a:t>for</a:t>
            </a:r>
            <a:r>
              <a:rPr lang="es-ES" dirty="0" smtClean="0"/>
              <a:t> Java.</a:t>
            </a:r>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439718"/>
          </a:xfrm>
        </p:spPr>
        <p:txBody>
          <a:bodyPr>
            <a:normAutofit fontScale="90000"/>
          </a:bodyPr>
          <a:lstStyle/>
          <a:p>
            <a:r>
              <a:rPr lang="es-ES" b="1" dirty="0" err="1" smtClean="0"/>
              <a:t>Hibernate</a:t>
            </a:r>
            <a:r>
              <a:rPr lang="es-ES" b="1" dirty="0" smtClean="0"/>
              <a:t> </a:t>
            </a:r>
            <a:r>
              <a:rPr lang="es-ES" b="1" dirty="0" err="1" smtClean="0"/>
              <a:t>Advantages</a:t>
            </a:r>
            <a:endParaRPr lang="es-ES" dirty="0"/>
          </a:p>
        </p:txBody>
      </p:sp>
      <p:sp>
        <p:nvSpPr>
          <p:cNvPr id="3" name="2 Marcador de contenido"/>
          <p:cNvSpPr>
            <a:spLocks noGrp="1"/>
          </p:cNvSpPr>
          <p:nvPr>
            <p:ph sz="quarter" idx="1"/>
          </p:nvPr>
        </p:nvSpPr>
        <p:spPr>
          <a:xfrm>
            <a:off x="500034" y="785794"/>
            <a:ext cx="7467600" cy="4929222"/>
          </a:xfrm>
        </p:spPr>
        <p:txBody>
          <a:bodyPr>
            <a:noAutofit/>
          </a:bodyPr>
          <a:lstStyle/>
          <a:p>
            <a:r>
              <a:rPr lang="en-US" sz="2400" dirty="0" smtClean="0"/>
              <a:t>Hibernate takes care of mapping Java classes to database tables </a:t>
            </a:r>
            <a:r>
              <a:rPr lang="en-US" sz="2400" u="sng" dirty="0" smtClean="0"/>
              <a:t>using XML files </a:t>
            </a:r>
            <a:r>
              <a:rPr lang="en-US" sz="2400" dirty="0" smtClean="0"/>
              <a:t>and without writing any line of code.</a:t>
            </a:r>
          </a:p>
          <a:p>
            <a:r>
              <a:rPr lang="en-US" sz="2400" dirty="0" smtClean="0"/>
              <a:t>Provides simple APIs for storing and retrieving Java objects directly to and from the database.</a:t>
            </a:r>
          </a:p>
          <a:p>
            <a:r>
              <a:rPr lang="en-US" sz="2400" dirty="0" smtClean="0"/>
              <a:t>If there is change in the database or in any table, then you need to change the XML file properties only.</a:t>
            </a:r>
          </a:p>
          <a:p>
            <a:r>
              <a:rPr lang="en-US" sz="2400" dirty="0" smtClean="0"/>
              <a:t>Hibernate does not require an application server to operate.</a:t>
            </a:r>
          </a:p>
          <a:p>
            <a:r>
              <a:rPr lang="en-US" sz="2400" dirty="0" smtClean="0"/>
              <a:t>Manipulates Complex associations of objects of your database.</a:t>
            </a:r>
          </a:p>
          <a:p>
            <a:r>
              <a:rPr lang="en-US" sz="2400" dirty="0" smtClean="0"/>
              <a:t>Minimizes database access with smart fetching strategies.</a:t>
            </a:r>
          </a:p>
          <a:p>
            <a:r>
              <a:rPr lang="en-US" sz="2400" dirty="0" smtClean="0"/>
              <a:t>Provides simple querying of data</a:t>
            </a:r>
            <a:r>
              <a:rPr lang="en-US" sz="2400" dirty="0" smtClean="0"/>
              <a:t>.(HQL)</a:t>
            </a:r>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PRACTICE 3.1. INSTALLING HIBERNATE</a:t>
            </a:r>
            <a:endParaRPr lang="es-ES" dirty="0"/>
          </a:p>
        </p:txBody>
      </p:sp>
      <p:pic>
        <p:nvPicPr>
          <p:cNvPr id="4" name="3 Imagen"/>
          <p:cNvPicPr/>
          <p:nvPr/>
        </p:nvPicPr>
        <p:blipFill>
          <a:blip r:embed="rId2" cstate="print"/>
          <a:srcRect/>
          <a:stretch>
            <a:fillRect/>
          </a:stretch>
        </p:blipFill>
        <p:spPr bwMode="auto">
          <a:xfrm>
            <a:off x="1000100" y="1357298"/>
            <a:ext cx="7143800" cy="25717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4 Imagen"/>
          <p:cNvPicPr/>
          <p:nvPr/>
        </p:nvPicPr>
        <p:blipFill>
          <a:blip r:embed="rId3" cstate="print"/>
          <a:srcRect/>
          <a:stretch>
            <a:fillRect/>
          </a:stretch>
        </p:blipFill>
        <p:spPr bwMode="auto">
          <a:xfrm>
            <a:off x="6286512" y="3857628"/>
            <a:ext cx="2660650" cy="2076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5 Imagen"/>
          <p:cNvPicPr/>
          <p:nvPr/>
        </p:nvPicPr>
        <p:blipFill>
          <a:blip r:embed="rId4" cstate="print"/>
          <a:srcRect/>
          <a:stretch>
            <a:fillRect/>
          </a:stretch>
        </p:blipFill>
        <p:spPr bwMode="auto">
          <a:xfrm>
            <a:off x="214282" y="4071942"/>
            <a:ext cx="6000760" cy="26431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271</TotalTime>
  <Words>407</Words>
  <Application>Microsoft Office PowerPoint</Application>
  <PresentationFormat>Presentación en pantalla (4:3)</PresentationFormat>
  <Paragraphs>39</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Mirador</vt:lpstr>
      <vt:lpstr>UNIT 3-PART I. ORM</vt:lpstr>
      <vt:lpstr>Unit 3 links</vt:lpstr>
      <vt:lpstr>1. ORM TOOLS</vt:lpstr>
      <vt:lpstr>2. ORM ADVANTAGES OVER JDBC</vt:lpstr>
      <vt:lpstr>3. JAVA ORM FRAMEWORKS</vt:lpstr>
      <vt:lpstr>4. HIBERNATE</vt:lpstr>
      <vt:lpstr>Hibernate Advantages</vt:lpstr>
      <vt:lpstr>PRACTICE 3.1. INSTALLING HIBERNATE</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ORM</dc:title>
  <dc:creator>ines</dc:creator>
  <cp:lastModifiedBy>ines</cp:lastModifiedBy>
  <cp:revision>26</cp:revision>
  <dcterms:created xsi:type="dcterms:W3CDTF">2018-11-29T17:45:35Z</dcterms:created>
  <dcterms:modified xsi:type="dcterms:W3CDTF">2018-12-13T08:32:40Z</dcterms:modified>
</cp:coreProperties>
</file>