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65E3-C52F-428D-A571-301C514A1874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825D8-510B-4E67-8A77-F4D39766EC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2C04-7CFC-475B-A0DE-E5482960A85E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5D90DD-F522-43CE-B065-FDAAD082951F}" type="datetimeFigureOut">
              <a:rPr lang="es-ES" smtClean="0"/>
              <a:pPr/>
              <a:t>12/12/2018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C04941-D7A1-4627-A7DD-4629EA38FB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hibernate/hibernate_example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UNIT 3- PART II: ORM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PROGRAMMING WITH HIBERNATE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 PROGRAMING WITH HIBERNATE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Hibernate</a:t>
            </a:r>
            <a:r>
              <a:rPr lang="es-ES" dirty="0" smtClean="0"/>
              <a:t> </a:t>
            </a:r>
            <a:r>
              <a:rPr lang="es-ES" dirty="0" err="1" smtClean="0"/>
              <a:t>APIs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4" name="3 Imagen" descr="hibernate_archite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2357430"/>
            <a:ext cx="438150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5.1.Configuration </a:t>
            </a:r>
            <a:r>
              <a:rPr lang="es-ES" dirty="0" err="1" smtClean="0"/>
              <a:t>Object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Configuration object is the first Hibernate object you create in any Hibernate application. It is usually created only once during application initialization. It represents a configuration or properties file required by the Hibernate.</a:t>
            </a:r>
          </a:p>
          <a:p>
            <a:r>
              <a:rPr lang="en-US" dirty="0" smtClean="0"/>
              <a:t>It provides two keys components: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Database Connection</a:t>
            </a:r>
            <a:r>
              <a:rPr lang="en-US" dirty="0" smtClean="0"/>
              <a:t> − This is handled through files </a:t>
            </a:r>
            <a:r>
              <a:rPr lang="en-US" b="1" dirty="0" err="1" smtClean="0"/>
              <a:t>hibernate.properties</a:t>
            </a:r>
            <a:r>
              <a:rPr lang="en-US" dirty="0" smtClean="0"/>
              <a:t> and </a:t>
            </a:r>
            <a:r>
              <a:rPr lang="en-US" b="1" dirty="0" err="1" smtClean="0"/>
              <a:t>hibernate.cfg.xml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Class Mapping Setup</a:t>
            </a:r>
            <a:r>
              <a:rPr lang="en-US" dirty="0" smtClean="0"/>
              <a:t> − This component creates the connection between the Java classes and database tables.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5.2.</a:t>
            </a:r>
            <a:r>
              <a:rPr lang="es-ES" b="1" dirty="0" smtClean="0"/>
              <a:t> </a:t>
            </a:r>
            <a:r>
              <a:rPr lang="es-ES" b="1" dirty="0" err="1" smtClean="0"/>
              <a:t>SessionFactory</a:t>
            </a:r>
            <a:r>
              <a:rPr lang="es-ES" b="1" dirty="0" smtClean="0"/>
              <a:t> </a:t>
            </a:r>
            <a:r>
              <a:rPr lang="es-ES" b="1" dirty="0" err="1" smtClean="0"/>
              <a:t>Object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643998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Configuration object is used to create a </a:t>
            </a:r>
            <a:r>
              <a:rPr lang="en-US" dirty="0" err="1" smtClean="0"/>
              <a:t>SessionFactory</a:t>
            </a:r>
            <a:r>
              <a:rPr lang="en-US" dirty="0" smtClean="0"/>
              <a:t> </a:t>
            </a:r>
            <a:r>
              <a:rPr lang="en-US" dirty="0" smtClean="0"/>
              <a:t>object. </a:t>
            </a:r>
            <a:r>
              <a:rPr lang="en-US" dirty="0" err="1" smtClean="0"/>
              <a:t>SessionFactory</a:t>
            </a:r>
            <a:r>
              <a:rPr lang="en-US" dirty="0" smtClean="0"/>
              <a:t> configures </a:t>
            </a:r>
            <a:r>
              <a:rPr lang="en-US" dirty="0" smtClean="0"/>
              <a:t>Hibernate for the application using the supplied configuration file and allows for a Session object to be instantiated. The </a:t>
            </a:r>
            <a:r>
              <a:rPr lang="en-US" dirty="0" err="1" smtClean="0"/>
              <a:t>SessionFactory</a:t>
            </a:r>
            <a:r>
              <a:rPr lang="en-US" dirty="0" smtClean="0"/>
              <a:t> is a thread safe object and used by all the threads of an application.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SessionFactory</a:t>
            </a:r>
            <a:r>
              <a:rPr lang="en-US" dirty="0" smtClean="0"/>
              <a:t> is a heavyweight object; it is usually created during application start up and kept for later use. You would need one </a:t>
            </a:r>
            <a:r>
              <a:rPr lang="en-US" dirty="0" err="1" smtClean="0"/>
              <a:t>SessionFactory</a:t>
            </a:r>
            <a:r>
              <a:rPr lang="en-US" dirty="0" smtClean="0"/>
              <a:t> object per database using a separate configuration file. So, if you are using multiple databases, then you would have to create multiple </a:t>
            </a:r>
            <a:r>
              <a:rPr lang="en-US" dirty="0" err="1" smtClean="0"/>
              <a:t>SessionFactory</a:t>
            </a:r>
            <a:r>
              <a:rPr lang="en-US" dirty="0" smtClean="0"/>
              <a:t> objects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s-ES" b="1" i="1" dirty="0" err="1" smtClean="0">
                <a:solidFill>
                  <a:srgbClr val="00B050"/>
                </a:solidFill>
              </a:rPr>
              <a:t>SessionFactory</a:t>
            </a:r>
            <a:r>
              <a:rPr lang="es-ES" b="1" i="1" dirty="0" smtClean="0">
                <a:solidFill>
                  <a:srgbClr val="00B050"/>
                </a:solidFill>
              </a:rPr>
              <a:t> </a:t>
            </a:r>
            <a:r>
              <a:rPr lang="es-ES" b="1" i="1" dirty="0" err="1" smtClean="0">
                <a:solidFill>
                  <a:srgbClr val="00B050"/>
                </a:solidFill>
              </a:rPr>
              <a:t>sf</a:t>
            </a:r>
            <a:r>
              <a:rPr lang="es-ES" b="1" i="1" dirty="0" smtClean="0">
                <a:solidFill>
                  <a:srgbClr val="00B050"/>
                </a:solidFill>
              </a:rPr>
              <a:t> ;</a:t>
            </a:r>
          </a:p>
          <a:p>
            <a:pPr>
              <a:buNone/>
            </a:pPr>
            <a:r>
              <a:rPr lang="es-ES" b="1" i="1" dirty="0" err="1" smtClean="0">
                <a:solidFill>
                  <a:srgbClr val="00B050"/>
                </a:solidFill>
              </a:rPr>
              <a:t>s</a:t>
            </a:r>
            <a:r>
              <a:rPr lang="es-ES" b="1" i="1" dirty="0" err="1" smtClean="0">
                <a:solidFill>
                  <a:srgbClr val="00B050"/>
                </a:solidFill>
              </a:rPr>
              <a:t>f</a:t>
            </a:r>
            <a:r>
              <a:rPr lang="es-ES" b="1" i="1" dirty="0" smtClean="0">
                <a:solidFill>
                  <a:srgbClr val="00B050"/>
                </a:solidFill>
              </a:rPr>
              <a:t>=new </a:t>
            </a:r>
            <a:r>
              <a:rPr lang="es-ES" b="1" i="1" dirty="0" err="1" smtClean="0">
                <a:solidFill>
                  <a:srgbClr val="00B050"/>
                </a:solidFill>
              </a:rPr>
              <a:t>Configuration</a:t>
            </a:r>
            <a:r>
              <a:rPr lang="es-ES" b="1" i="1" dirty="0" smtClean="0">
                <a:solidFill>
                  <a:srgbClr val="00B050"/>
                </a:solidFill>
              </a:rPr>
              <a:t>().configure().</a:t>
            </a:r>
            <a:r>
              <a:rPr lang="es-ES" b="1" i="1" dirty="0" err="1" smtClean="0">
                <a:solidFill>
                  <a:srgbClr val="00B050"/>
                </a:solidFill>
              </a:rPr>
              <a:t>buildSessionFactory</a:t>
            </a:r>
            <a:r>
              <a:rPr lang="es-ES" b="1" i="1" dirty="0" smtClean="0">
                <a:solidFill>
                  <a:srgbClr val="00B050"/>
                </a:solidFill>
              </a:rPr>
              <a:t>();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5.3. </a:t>
            </a:r>
            <a:r>
              <a:rPr lang="es-ES" dirty="0" err="1" smtClean="0"/>
              <a:t>Session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Session is used to get a physical connection with a database. The Session object is lightweight and designed to be instantiated each time an interaction is needed with the database. Persistent objects are saved and retrieved through a Session object.</a:t>
            </a:r>
          </a:p>
          <a:p>
            <a:r>
              <a:rPr lang="en-US" dirty="0" smtClean="0"/>
              <a:t>The session objects should not be kept open for a long time because they are not usually thread safe and they should be created and destroyed them as needed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s-ES" b="1" dirty="0" err="1" smtClean="0">
                <a:solidFill>
                  <a:srgbClr val="0070C0"/>
                </a:solidFill>
              </a:rPr>
              <a:t>Session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session</a:t>
            </a:r>
            <a:r>
              <a:rPr lang="es-ES" b="1" dirty="0" smtClean="0">
                <a:solidFill>
                  <a:srgbClr val="0070C0"/>
                </a:solidFill>
              </a:rPr>
              <a:t>=</a:t>
            </a:r>
            <a:r>
              <a:rPr lang="es-ES" b="1" i="1" dirty="0" err="1" smtClean="0">
                <a:solidFill>
                  <a:srgbClr val="0070C0"/>
                </a:solidFill>
              </a:rPr>
              <a:t>sf.openSession</a:t>
            </a:r>
            <a:r>
              <a:rPr lang="es-ES" b="1" i="1" dirty="0" smtClean="0">
                <a:solidFill>
                  <a:srgbClr val="0070C0"/>
                </a:solidFill>
              </a:rPr>
              <a:t>();</a:t>
            </a:r>
          </a:p>
          <a:p>
            <a:pPr lvl="1">
              <a:buNone/>
            </a:pPr>
            <a:r>
              <a:rPr lang="es-ES" b="1" dirty="0" err="1" smtClean="0">
                <a:solidFill>
                  <a:srgbClr val="0070C0"/>
                </a:solidFill>
              </a:rPr>
              <a:t>Transaction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tx</a:t>
            </a:r>
            <a:r>
              <a:rPr lang="es-ES" b="1" dirty="0" smtClean="0">
                <a:solidFill>
                  <a:srgbClr val="0070C0"/>
                </a:solidFill>
              </a:rPr>
              <a:t>=</a:t>
            </a:r>
            <a:r>
              <a:rPr lang="es-ES" b="1" dirty="0" err="1" smtClean="0">
                <a:solidFill>
                  <a:srgbClr val="0070C0"/>
                </a:solidFill>
              </a:rPr>
              <a:t>session.beginTransaction</a:t>
            </a:r>
            <a:r>
              <a:rPr lang="es-ES" b="1" dirty="0" smtClean="0">
                <a:solidFill>
                  <a:srgbClr val="0070C0"/>
                </a:solidFill>
              </a:rPr>
              <a:t>();</a:t>
            </a:r>
          </a:p>
          <a:p>
            <a:pPr lvl="1">
              <a:buNone/>
            </a:pPr>
            <a:r>
              <a:rPr lang="es-ES" b="1" dirty="0" err="1" smtClean="0">
                <a:solidFill>
                  <a:srgbClr val="0070C0"/>
                </a:solidFill>
              </a:rPr>
              <a:t>session.save</a:t>
            </a:r>
            <a:r>
              <a:rPr lang="es-ES" b="1" dirty="0" smtClean="0">
                <a:solidFill>
                  <a:srgbClr val="0070C0"/>
                </a:solidFill>
              </a:rPr>
              <a:t>(p);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5.4. </a:t>
            </a:r>
            <a:r>
              <a:rPr lang="es-ES" dirty="0" err="1" smtClean="0"/>
              <a:t>Transaction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Transaction represents a unit of work with the database and most of the RDBMS supports transaction functionality. Transactions in Hibernate are handled by </a:t>
            </a:r>
            <a:r>
              <a:rPr lang="en-US" dirty="0" smtClean="0"/>
              <a:t>a </a:t>
            </a:r>
            <a:r>
              <a:rPr lang="en-US" dirty="0" smtClean="0"/>
              <a:t>transaction </a:t>
            </a:r>
            <a:r>
              <a:rPr lang="en-US" dirty="0" smtClean="0"/>
              <a:t>manager </a:t>
            </a:r>
            <a:r>
              <a:rPr lang="en-US" dirty="0" smtClean="0"/>
              <a:t>(</a:t>
            </a:r>
            <a:r>
              <a:rPr lang="en-US" dirty="0" smtClean="0"/>
              <a:t>from JDBC or JTA).</a:t>
            </a:r>
          </a:p>
          <a:p>
            <a:r>
              <a:rPr lang="en-US" dirty="0" smtClean="0"/>
              <a:t>This is an optional object and Hibernate applications may choose not to use this interface, instead managing transactions in their own application code.</a:t>
            </a:r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save</a:t>
            </a:r>
            <a:r>
              <a:rPr lang="es-ES" b="1" dirty="0" smtClean="0">
                <a:solidFill>
                  <a:srgbClr val="0070C0"/>
                </a:solidFill>
              </a:rPr>
              <a:t>, </a:t>
            </a:r>
            <a:r>
              <a:rPr lang="es-ES" b="1" dirty="0" err="1" smtClean="0">
                <a:solidFill>
                  <a:srgbClr val="0070C0"/>
                </a:solidFill>
              </a:rPr>
              <a:t>delete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and </a:t>
            </a:r>
            <a:r>
              <a:rPr lang="es-ES" b="1" dirty="0" err="1" smtClean="0">
                <a:solidFill>
                  <a:srgbClr val="0070C0"/>
                </a:solidFill>
              </a:rPr>
              <a:t>update</a:t>
            </a:r>
            <a:r>
              <a:rPr lang="es-ES" dirty="0" smtClean="0"/>
              <a:t> </a:t>
            </a:r>
            <a:r>
              <a:rPr lang="es-ES" dirty="0" err="1" smtClean="0"/>
              <a:t>objects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mtClean="0">
                <a:hlinkClick r:id="rId2"/>
              </a:rPr>
              <a:t>https://www.tutorialspoint.com/hibernate/hibernate_examples.htm</a:t>
            </a:r>
            <a:endParaRPr lang="es-ES" smtClean="0"/>
          </a:p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Practice</a:t>
            </a:r>
            <a:r>
              <a:rPr lang="es-ES" dirty="0" smtClean="0"/>
              <a:t> 3.2. </a:t>
            </a:r>
            <a:r>
              <a:rPr lang="es-ES" dirty="0" err="1" smtClean="0"/>
              <a:t>programming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hibernate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8148663" cy="4272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5357826"/>
            <a:ext cx="4972050" cy="793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5 Imagen"/>
          <p:cNvPicPr/>
          <p:nvPr/>
        </p:nvPicPr>
        <p:blipFill>
          <a:blip r:embed="rId4" cstate="print"/>
          <a:srcRect l="53182" r="-2273"/>
          <a:stretch>
            <a:fillRect/>
          </a:stretch>
        </p:blipFill>
        <p:spPr bwMode="auto">
          <a:xfrm>
            <a:off x="5715008" y="3857628"/>
            <a:ext cx="2571768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</TotalTime>
  <Words>381</Words>
  <Application>Microsoft Office PowerPoint</Application>
  <PresentationFormat>Presentación en pantalla (4:3)</PresentationFormat>
  <Paragraphs>27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UNIT 3- PART II: ORM</vt:lpstr>
      <vt:lpstr>5. PROGRAMING WITH HIBERNATE</vt:lpstr>
      <vt:lpstr>5.1.Configuration Object</vt:lpstr>
      <vt:lpstr>5.2. SessionFactory Object</vt:lpstr>
      <vt:lpstr>5.3. Session Object</vt:lpstr>
      <vt:lpstr>5.4. Transaction Object</vt:lpstr>
      <vt:lpstr>Diapositiva 7</vt:lpstr>
      <vt:lpstr>Practice 3.2. programming with hibernate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3- PART II: ORM</dc:title>
  <dc:creator>ines</dc:creator>
  <cp:lastModifiedBy>ines</cp:lastModifiedBy>
  <cp:revision>5</cp:revision>
  <dcterms:created xsi:type="dcterms:W3CDTF">2018-12-11T10:57:49Z</dcterms:created>
  <dcterms:modified xsi:type="dcterms:W3CDTF">2018-12-12T14:11:01Z</dcterms:modified>
</cp:coreProperties>
</file>