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9" r:id="rId5"/>
    <p:sldId id="265" r:id="rId6"/>
    <p:sldId id="267" r:id="rId7"/>
    <p:sldId id="257" r:id="rId8"/>
    <p:sldId id="268" r:id="rId9"/>
    <p:sldId id="259" r:id="rId10"/>
    <p:sldId id="26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16925D-54EC-4BA4-81CE-C27FEB39B1BB}" type="datetimeFigureOut">
              <a:rPr lang="es-ES" smtClean="0"/>
              <a:pPr/>
              <a:t>20/12/2018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5A2D7F-E33C-4859-B41D-56F87EF12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3.3/reference/en/html/queryhql.html" TargetMode="External"/><Relationship Id="rId2" Type="http://schemas.openxmlformats.org/officeDocument/2006/relationships/hyperlink" Target="https://www.tutorialspoint.com/hibernate/hibernate_query_languag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hibernate/complete-hibernate-query-language-hql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java2s.com/Code/Java/Hibernate/UniqueResultHQL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UNIT3-partIII. </a:t>
            </a:r>
            <a:r>
              <a:rPr lang="es-ES" dirty="0" err="1" smtClean="0"/>
              <a:t>Hibernate</a:t>
            </a:r>
            <a:r>
              <a:rPr lang="es-ES" dirty="0" smtClean="0"/>
              <a:t> HQL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3.3. </a:t>
            </a:r>
            <a:r>
              <a:rPr lang="es-ES" dirty="0" err="1" smtClean="0"/>
              <a:t>programmimg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hibernate</a:t>
            </a:r>
            <a:r>
              <a:rPr lang="es-ES" dirty="0" smtClean="0"/>
              <a:t> </a:t>
            </a:r>
            <a:r>
              <a:rPr lang="es-ES" dirty="0" err="1" smtClean="0"/>
              <a:t>hql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7572428" cy="335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4857752" cy="304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https://www.tutorialspoint.com/hibernate/hibernate_query_language.htm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https://docs.jboss.org/hibernate/orm/3.3/reference/en/html/queryhql.html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https://howtodoinjava.com/hibernate/complete-hibernate-query-language-hql-tutorial/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HQL </a:t>
            </a:r>
            <a:r>
              <a:rPr lang="es-ES" dirty="0" err="1" smtClean="0"/>
              <a:t>properties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Hibernate uses a powerful query language (HQL) that is similar in appearance to SQL.</a:t>
            </a:r>
          </a:p>
          <a:p>
            <a:r>
              <a:rPr lang="en-US" dirty="0" smtClean="0"/>
              <a:t>HQL is fully object-oriented and understands notions like inheritance, polymorphism and association. </a:t>
            </a:r>
            <a:endParaRPr lang="en-US" dirty="0" smtClean="0"/>
          </a:p>
          <a:p>
            <a:r>
              <a:rPr lang="en-US" dirty="0" err="1" smtClean="0"/>
              <a:t>Hql</a:t>
            </a:r>
            <a:r>
              <a:rPr lang="en-US" dirty="0" smtClean="0"/>
              <a:t> is database independent. It can be used with most databases and you don’t need the specific language for the database you try </a:t>
            </a:r>
            <a:r>
              <a:rPr lang="en-US" smtClean="0"/>
              <a:t>to access.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Case Sensitivity</a:t>
            </a:r>
          </a:p>
          <a:p>
            <a:r>
              <a:rPr lang="en-US" dirty="0" smtClean="0"/>
              <a:t>With the exception of names of Java classes and properties, queries are case-insensitive. So </a:t>
            </a:r>
            <a:r>
              <a:rPr lang="en-US" dirty="0" err="1" smtClean="0"/>
              <a:t>SeLeCT</a:t>
            </a:r>
            <a:r>
              <a:rPr lang="en-US" dirty="0" smtClean="0"/>
              <a:t> is the same as </a:t>
            </a:r>
            <a:r>
              <a:rPr lang="en-US" dirty="0" err="1" smtClean="0"/>
              <a:t>sELEct</a:t>
            </a:r>
            <a:r>
              <a:rPr lang="en-US" dirty="0" smtClean="0"/>
              <a:t> is the same as SELECT, but </a:t>
            </a:r>
            <a:r>
              <a:rPr lang="en-US" dirty="0" err="1" smtClean="0"/>
              <a:t>org.hibernate.eg.FOO</a:t>
            </a:r>
            <a:r>
              <a:rPr lang="en-US" dirty="0" smtClean="0"/>
              <a:t> is not </a:t>
            </a:r>
            <a:r>
              <a:rPr lang="en-US" dirty="0" err="1" smtClean="0"/>
              <a:t>org.hibernate.eg.Foo</a:t>
            </a:r>
            <a:r>
              <a:rPr lang="en-US" dirty="0" smtClean="0"/>
              <a:t>, and </a:t>
            </a:r>
            <a:r>
              <a:rPr lang="en-US" dirty="0" err="1" smtClean="0"/>
              <a:t>foo.barSet</a:t>
            </a:r>
            <a:r>
              <a:rPr lang="en-US" dirty="0" smtClean="0"/>
              <a:t> is not </a:t>
            </a:r>
            <a:r>
              <a:rPr lang="en-US" dirty="0" err="1" smtClean="0"/>
              <a:t>foo.BARSET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08266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Hql</a:t>
            </a:r>
            <a:r>
              <a:rPr lang="es-ES" dirty="0" smtClean="0"/>
              <a:t> editor: </a:t>
            </a:r>
            <a:br>
              <a:rPr lang="es-ES" dirty="0" smtClean="0"/>
            </a:br>
            <a:r>
              <a:rPr lang="es-ES" dirty="0" err="1" smtClean="0"/>
              <a:t>Console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r>
              <a:rPr lang="es-ES" dirty="0" smtClean="0"/>
              <a:t>&gt;&gt;Open </a:t>
            </a:r>
            <a:r>
              <a:rPr lang="es-ES" dirty="0" err="1" smtClean="0"/>
              <a:t>Hql</a:t>
            </a:r>
            <a:r>
              <a:rPr lang="es-ES" dirty="0" smtClean="0"/>
              <a:t> Editor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7934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clause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possible Hibernate query is of the form: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 </a:t>
            </a:r>
            <a:r>
              <a:rPr lang="en-US" b="1" dirty="0" err="1" smtClean="0">
                <a:solidFill>
                  <a:srgbClr val="0070C0"/>
                </a:solidFill>
              </a:rPr>
              <a:t>myEnterprise.Products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This returns all instances of the class </a:t>
            </a:r>
            <a:r>
              <a:rPr lang="en-US" dirty="0" err="1" smtClean="0"/>
              <a:t>myEnterprise.Products</a:t>
            </a:r>
            <a:r>
              <a:rPr lang="en-US" dirty="0" smtClean="0"/>
              <a:t>. You do not usually need to qualify the class name, since auto-import is the default. For example: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 Products</a:t>
            </a:r>
          </a:p>
          <a:p>
            <a:r>
              <a:rPr lang="en-US" dirty="0" smtClean="0"/>
              <a:t>In order to refer to the Products in other parts of the query, you will need to assign an </a:t>
            </a:r>
            <a:r>
              <a:rPr lang="en-US" i="1" dirty="0" smtClean="0"/>
              <a:t>alias</a:t>
            </a:r>
            <a:r>
              <a:rPr lang="en-US" dirty="0" smtClean="0"/>
              <a:t>. For example: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 Products as prod </a:t>
            </a:r>
            <a:r>
              <a:rPr lang="en-US" dirty="0" smtClean="0"/>
              <a:t> ( </a:t>
            </a:r>
            <a:r>
              <a:rPr lang="en-US" dirty="0" smtClean="0">
                <a:solidFill>
                  <a:srgbClr val="0070C0"/>
                </a:solidFill>
              </a:rPr>
              <a:t>from Products prod </a:t>
            </a:r>
            <a:r>
              <a:rPr lang="en-US" dirty="0" smtClean="0"/>
              <a:t>also works)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 err="1" smtClean="0"/>
              <a:t>clause</a:t>
            </a:r>
            <a:r>
              <a:rPr lang="es-ES" b="1" dirty="0" smtClean="0"/>
              <a:t>. </a:t>
            </a:r>
            <a:r>
              <a:rPr lang="es-ES" b="1" dirty="0" err="1" smtClean="0"/>
              <a:t>Examples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/>
              <a:t>Select prod.name from Products prod where prod.name like ‘</a:t>
            </a:r>
            <a:r>
              <a:rPr lang="en-US" b="1" i="1" dirty="0" err="1" smtClean="0"/>
              <a:t>usb</a:t>
            </a:r>
            <a:r>
              <a:rPr lang="en-US" b="1" i="1" dirty="0" smtClean="0"/>
              <a:t>%‘ </a:t>
            </a:r>
          </a:p>
          <a:p>
            <a:r>
              <a:rPr lang="en-US" b="1" i="1" dirty="0" smtClean="0"/>
              <a:t>select p.name from Products p</a:t>
            </a:r>
          </a:p>
          <a:p>
            <a:r>
              <a:rPr lang="en-US" b="1" i="1" dirty="0" smtClean="0"/>
              <a:t>select p.name from Products p where p.name like 'mouse‘</a:t>
            </a:r>
          </a:p>
          <a:p>
            <a:r>
              <a:rPr lang="en-US" b="1" i="1" dirty="0" smtClean="0"/>
              <a:t>select p.name from Products p where p.name like '</a:t>
            </a:r>
            <a:r>
              <a:rPr lang="en-US" b="1" i="1" dirty="0" err="1" smtClean="0"/>
              <a:t>ddr</a:t>
            </a:r>
            <a:r>
              <a:rPr lang="en-US" b="1" i="1" dirty="0" smtClean="0"/>
              <a:t>%‘</a:t>
            </a:r>
          </a:p>
          <a:p>
            <a:r>
              <a:rPr lang="en-US" b="1" i="1" dirty="0" smtClean="0"/>
              <a:t>select </a:t>
            </a:r>
            <a:r>
              <a:rPr lang="en-US" b="1" i="1" dirty="0" err="1" smtClean="0"/>
              <a:t>p.price</a:t>
            </a:r>
            <a:r>
              <a:rPr lang="en-US" b="1" i="1" dirty="0" smtClean="0"/>
              <a:t> from Products p where p.name like '</a:t>
            </a:r>
            <a:r>
              <a:rPr lang="en-US" b="1" i="1" dirty="0" err="1" smtClean="0"/>
              <a:t>ddr</a:t>
            </a:r>
            <a:r>
              <a:rPr lang="en-US" b="1" i="1" dirty="0" smtClean="0"/>
              <a:t>%‘</a:t>
            </a:r>
          </a:p>
          <a:p>
            <a:r>
              <a:rPr lang="en-US" b="1" i="1" dirty="0" smtClean="0"/>
              <a:t>select p.name from Products p order by </a:t>
            </a:r>
            <a:r>
              <a:rPr lang="en-US" b="1" i="1" dirty="0" err="1" smtClean="0"/>
              <a:t>p.price</a:t>
            </a:r>
            <a:r>
              <a:rPr lang="en-US" b="1" i="1" dirty="0" smtClean="0"/>
              <a:t> </a:t>
            </a:r>
            <a:r>
              <a:rPr lang="en-US" b="1" i="1" dirty="0" err="1" smtClean="0"/>
              <a:t>desc</a:t>
            </a:r>
            <a:endParaRPr lang="es-ES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hql</a:t>
            </a:r>
            <a:r>
              <a:rPr lang="es-ES" dirty="0" smtClean="0"/>
              <a:t> (</a:t>
            </a:r>
            <a:r>
              <a:rPr lang="es-ES" dirty="0" err="1" smtClean="0"/>
              <a:t>programming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5"/>
            <a:ext cx="7358114" cy="527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Iterator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873752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Iterator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go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collection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n-US" i="1" dirty="0" smtClean="0"/>
              <a:t>		List &lt;Person&gt;  </a:t>
            </a:r>
            <a:r>
              <a:rPr lang="en-US" i="1" dirty="0" err="1" smtClean="0"/>
              <a:t>lpersons</a:t>
            </a:r>
            <a:r>
              <a:rPr lang="en-US" i="1" dirty="0" smtClean="0"/>
              <a:t> = new </a:t>
            </a:r>
            <a:r>
              <a:rPr lang="en-US" i="1" dirty="0" err="1" smtClean="0"/>
              <a:t>ArrayList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            </a:t>
            </a:r>
            <a:r>
              <a:rPr lang="en-US" i="1" dirty="0" err="1" smtClean="0"/>
              <a:t>lpersons.add</a:t>
            </a:r>
            <a:r>
              <a:rPr lang="en-US" i="1" dirty="0" smtClean="0"/>
              <a:t>(“Juan”);</a:t>
            </a:r>
          </a:p>
          <a:p>
            <a:pPr>
              <a:buNone/>
            </a:pPr>
            <a:r>
              <a:rPr lang="en-US" i="1" dirty="0" smtClean="0"/>
              <a:t>            </a:t>
            </a:r>
            <a:r>
              <a:rPr lang="en-US" i="1" dirty="0" err="1" smtClean="0"/>
              <a:t>lpersons.add</a:t>
            </a:r>
            <a:r>
              <a:rPr lang="en-US" i="1" dirty="0" smtClean="0"/>
              <a:t>(“</a:t>
            </a:r>
            <a:r>
              <a:rPr lang="en-US" i="1" dirty="0" err="1" smtClean="0"/>
              <a:t>Pepe</a:t>
            </a:r>
            <a:r>
              <a:rPr lang="en-US" i="1" dirty="0" smtClean="0"/>
              <a:t>”);</a:t>
            </a:r>
          </a:p>
          <a:p>
            <a:pPr>
              <a:buNone/>
            </a:pPr>
            <a:r>
              <a:rPr lang="en-US" i="1" dirty="0" smtClean="0"/>
              <a:t>            </a:t>
            </a:r>
            <a:r>
              <a:rPr lang="en-US" i="1" dirty="0" err="1" smtClean="0">
                <a:solidFill>
                  <a:srgbClr val="0070C0"/>
                </a:solidFill>
              </a:rPr>
              <a:t>Iterator</a:t>
            </a:r>
            <a:r>
              <a:rPr lang="en-US" i="1" dirty="0" smtClean="0">
                <a:solidFill>
                  <a:srgbClr val="0070C0"/>
                </a:solidFill>
              </a:rPr>
              <a:t> it = </a:t>
            </a:r>
            <a:r>
              <a:rPr lang="en-US" b="1" i="1" dirty="0" err="1" smtClean="0">
                <a:solidFill>
                  <a:srgbClr val="0070C0"/>
                </a:solidFill>
              </a:rPr>
              <a:t>lpersons.</a:t>
            </a:r>
            <a:r>
              <a:rPr lang="en-US" i="1" dirty="0" err="1" smtClean="0">
                <a:solidFill>
                  <a:srgbClr val="0070C0"/>
                </a:solidFill>
              </a:rPr>
              <a:t>iterator</a:t>
            </a:r>
            <a:r>
              <a:rPr lang="en-US" i="1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i="1" dirty="0" smtClean="0"/>
              <a:t>            while(</a:t>
            </a:r>
            <a:r>
              <a:rPr lang="en-US" i="1" dirty="0" err="1" smtClean="0">
                <a:solidFill>
                  <a:srgbClr val="0070C0"/>
                </a:solidFill>
              </a:rPr>
              <a:t>it.hasNext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i="1" dirty="0" smtClean="0"/>
              <a:t>){</a:t>
            </a:r>
          </a:p>
          <a:p>
            <a:pPr>
              <a:buNone/>
            </a:pPr>
            <a:r>
              <a:rPr lang="en-US" i="1" dirty="0" smtClean="0"/>
              <a:t>                Person </a:t>
            </a:r>
            <a:r>
              <a:rPr lang="en-US" i="1" dirty="0" err="1" smtClean="0"/>
              <a:t>onePerson</a:t>
            </a:r>
            <a:r>
              <a:rPr lang="en-US" i="1" dirty="0" smtClean="0"/>
              <a:t> = </a:t>
            </a:r>
            <a:r>
              <a:rPr lang="en-US" i="1" dirty="0" smtClean="0">
                <a:solidFill>
                  <a:srgbClr val="0070C0"/>
                </a:solidFill>
              </a:rPr>
              <a:t>(Person) </a:t>
            </a:r>
            <a:r>
              <a:rPr lang="en-US" i="1" dirty="0" err="1" smtClean="0">
                <a:solidFill>
                  <a:srgbClr val="0070C0"/>
                </a:solidFill>
              </a:rPr>
              <a:t>it.next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i="1" dirty="0" smtClean="0"/>
              <a:t>               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Also : for(</a:t>
            </a:r>
            <a:r>
              <a:rPr lang="en-US" i="1" dirty="0" err="1" smtClean="0"/>
              <a:t>Iterator</a:t>
            </a:r>
            <a:r>
              <a:rPr lang="en-US" i="1" dirty="0" smtClean="0"/>
              <a:t> it=</a:t>
            </a:r>
            <a:r>
              <a:rPr lang="en-US" i="1" dirty="0" err="1" smtClean="0"/>
              <a:t>lpersons.iterator</a:t>
            </a:r>
            <a:r>
              <a:rPr lang="en-US" i="1" dirty="0" smtClean="0"/>
              <a:t>();</a:t>
            </a:r>
            <a:r>
              <a:rPr lang="en-US" i="1" dirty="0" err="1" smtClean="0"/>
              <a:t>it.hasNext</a:t>
            </a:r>
            <a:r>
              <a:rPr lang="en-US" i="1" dirty="0" smtClean="0"/>
              <a:t>();)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3.3. </a:t>
            </a:r>
            <a:r>
              <a:rPr lang="es-ES" dirty="0" err="1" smtClean="0"/>
              <a:t>hql</a:t>
            </a:r>
            <a:r>
              <a:rPr lang="es-ES" dirty="0" smtClean="0"/>
              <a:t> </a:t>
            </a:r>
            <a:r>
              <a:rPr lang="es-ES" dirty="0" err="1" smtClean="0"/>
              <a:t>queries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7758138" cy="4873752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Methods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- </a:t>
            </a:r>
            <a:r>
              <a:rPr lang="es-ES" b="1" dirty="0" err="1" smtClean="0">
                <a:solidFill>
                  <a:srgbClr val="0070C0"/>
                </a:solidFill>
              </a:rPr>
              <a:t>session.createQuery</a:t>
            </a:r>
            <a:r>
              <a:rPr lang="es-ES" b="1" dirty="0" smtClean="0">
                <a:solidFill>
                  <a:srgbClr val="0070C0"/>
                </a:solidFill>
              </a:rPr>
              <a:t>(</a:t>
            </a:r>
            <a:r>
              <a:rPr lang="es-ES" b="1" dirty="0" err="1" smtClean="0">
                <a:solidFill>
                  <a:srgbClr val="0070C0"/>
                </a:solidFill>
              </a:rPr>
              <a:t>hqlSentence</a:t>
            </a:r>
            <a:r>
              <a:rPr lang="es-ES" b="1" dirty="0" smtClean="0">
                <a:solidFill>
                  <a:srgbClr val="0070C0"/>
                </a:solidFill>
              </a:rPr>
              <a:t>): </a:t>
            </a:r>
            <a:r>
              <a:rPr lang="es-ES" dirty="0" err="1" smtClean="0"/>
              <a:t>returns</a:t>
            </a:r>
            <a:r>
              <a:rPr lang="es-ES" dirty="0" smtClean="0"/>
              <a:t> a </a:t>
            </a:r>
            <a:r>
              <a:rPr lang="es-ES" dirty="0" err="1" smtClean="0"/>
              <a:t>list</a:t>
            </a:r>
            <a:r>
              <a:rPr lang="es-ES" dirty="0" smtClean="0"/>
              <a:t> of </a:t>
            </a:r>
            <a:r>
              <a:rPr lang="es-ES" dirty="0" err="1" smtClean="0"/>
              <a:t>objects</a:t>
            </a:r>
            <a:r>
              <a:rPr lang="es-ES" dirty="0" smtClean="0"/>
              <a:t>.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traverse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iterator</a:t>
            </a:r>
            <a:r>
              <a:rPr lang="es-ES" dirty="0" smtClean="0"/>
              <a:t>. </a:t>
            </a:r>
          </a:p>
          <a:p>
            <a:endParaRPr lang="es-ES" dirty="0" smtClean="0"/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- </a:t>
            </a:r>
            <a:r>
              <a:rPr lang="es-ES" b="1" dirty="0" err="1" smtClean="0">
                <a:solidFill>
                  <a:srgbClr val="0070C0"/>
                </a:solidFill>
              </a:rPr>
              <a:t>session.uniqueResult</a:t>
            </a:r>
            <a:r>
              <a:rPr lang="es-ES" b="1" dirty="0" smtClean="0">
                <a:solidFill>
                  <a:srgbClr val="0070C0"/>
                </a:solidFill>
              </a:rPr>
              <a:t>(</a:t>
            </a:r>
            <a:r>
              <a:rPr lang="es-ES" b="1" dirty="0" err="1" smtClean="0">
                <a:solidFill>
                  <a:srgbClr val="0070C0"/>
                </a:solidFill>
              </a:rPr>
              <a:t>hqlSentence</a:t>
            </a:r>
            <a:r>
              <a:rPr lang="es-ES" b="1" dirty="0" smtClean="0">
                <a:solidFill>
                  <a:srgbClr val="0070C0"/>
                </a:solidFill>
              </a:rPr>
              <a:t>):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traverse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iterator</a:t>
            </a:r>
            <a:r>
              <a:rPr lang="es-ES" dirty="0" smtClean="0"/>
              <a:t>,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returned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).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,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more </a:t>
            </a:r>
            <a:r>
              <a:rPr lang="es-ES" dirty="0" err="1" smtClean="0"/>
              <a:t>efficient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smtClean="0"/>
              <a:t>Use </a:t>
            </a:r>
            <a:r>
              <a:rPr lang="es-ES" dirty="0" err="1" smtClean="0"/>
              <a:t>it</a:t>
            </a:r>
            <a:r>
              <a:rPr lang="es-ES" dirty="0" smtClean="0"/>
              <a:t> in </a:t>
            </a:r>
            <a:r>
              <a:rPr lang="es-ES" dirty="0" err="1" smtClean="0"/>
              <a:t>two</a:t>
            </a:r>
            <a:r>
              <a:rPr lang="es-ES" dirty="0" smtClean="0"/>
              <a:t> cases: </a:t>
            </a:r>
          </a:p>
          <a:p>
            <a:pPr lvl="1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endParaRPr lang="es-ES" dirty="0" smtClean="0"/>
          </a:p>
          <a:p>
            <a:pPr lvl="1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. </a:t>
            </a:r>
          </a:p>
          <a:p>
            <a:pPr lvl="1">
              <a:buNone/>
            </a:pPr>
            <a:r>
              <a:rPr lang="es-ES" dirty="0" smtClean="0">
                <a:hlinkClick r:id="rId2"/>
              </a:rPr>
              <a:t>http://www.java2s.com/Code/Java/Hibernate/UniqueResultHQL.htm</a:t>
            </a:r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500703"/>
            <a:ext cx="5713578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</TotalTime>
  <Words>398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UNIT3-partIII. Hibernate HQL</vt:lpstr>
      <vt:lpstr>Diapositiva 2</vt:lpstr>
      <vt:lpstr>HQL properties</vt:lpstr>
      <vt:lpstr>Hql editor:  Console Configuration&gt;&gt;Open Hql Editor </vt:lpstr>
      <vt:lpstr>The from clause</vt:lpstr>
      <vt:lpstr>The select clause. Examples</vt:lpstr>
      <vt:lpstr>Examples hql (programming)</vt:lpstr>
      <vt:lpstr>Class Iterator</vt:lpstr>
      <vt:lpstr>Practice 3.3. hql queries </vt:lpstr>
      <vt:lpstr>Practice 3.3. programmimg with hibernate hql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UNIT3-partIII. Hibernate HQL</dc:title>
  <dc:creator>ines</dc:creator>
  <cp:lastModifiedBy>ines</cp:lastModifiedBy>
  <cp:revision>23</cp:revision>
  <dcterms:created xsi:type="dcterms:W3CDTF">2018-12-12T14:01:30Z</dcterms:created>
  <dcterms:modified xsi:type="dcterms:W3CDTF">2018-12-20T08:56:54Z</dcterms:modified>
</cp:coreProperties>
</file>