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0" r:id="rId11"/>
    <p:sldId id="267" r:id="rId12"/>
    <p:sldId id="266"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13816070-028A-463B-AD34-FB1AEF4DB8AF}" type="datetimeFigureOut">
              <a:rPr lang="es-ES" smtClean="0"/>
              <a:pPr/>
              <a:t>23/01/2019</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CF227DD6-65E3-41A7-9002-3D92269D34E3}"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3816070-028A-463B-AD34-FB1AEF4DB8AF}" type="datetimeFigureOut">
              <a:rPr lang="es-ES" smtClean="0"/>
              <a:pPr/>
              <a:t>23/01/2019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27DD6-65E3-41A7-9002-3D92269D34E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3816070-028A-463B-AD34-FB1AEF4DB8AF}" type="datetimeFigureOut">
              <a:rPr lang="es-ES" smtClean="0"/>
              <a:pPr/>
              <a:t>23/01/2019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27DD6-65E3-41A7-9002-3D92269D34E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13816070-028A-463B-AD34-FB1AEF4DB8AF}" type="datetimeFigureOut">
              <a:rPr lang="es-ES" smtClean="0"/>
              <a:pPr/>
              <a:t>23/01/2019</a:t>
            </a:fld>
            <a:endParaRPr lang="es-ES"/>
          </a:p>
        </p:txBody>
      </p:sp>
      <p:sp>
        <p:nvSpPr>
          <p:cNvPr id="9" name="8 Marcador de número de diapositiva"/>
          <p:cNvSpPr>
            <a:spLocks noGrp="1"/>
          </p:cNvSpPr>
          <p:nvPr>
            <p:ph type="sldNum" sz="quarter" idx="15"/>
          </p:nvPr>
        </p:nvSpPr>
        <p:spPr/>
        <p:txBody>
          <a:bodyPr rtlCol="0"/>
          <a:lstStyle/>
          <a:p>
            <a:fld id="{CF227DD6-65E3-41A7-9002-3D92269D34E3}"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13816070-028A-463B-AD34-FB1AEF4DB8AF}" type="datetimeFigureOut">
              <a:rPr lang="es-ES" smtClean="0"/>
              <a:pPr/>
              <a:t>23/01/2019</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CF227DD6-65E3-41A7-9002-3D92269D34E3}"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3816070-028A-463B-AD34-FB1AEF4DB8AF}" type="datetimeFigureOut">
              <a:rPr lang="es-ES" smtClean="0"/>
              <a:pPr/>
              <a:t>23/01/2019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F227DD6-65E3-41A7-9002-3D92269D34E3}"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13816070-028A-463B-AD34-FB1AEF4DB8AF}" type="datetimeFigureOut">
              <a:rPr lang="es-ES" smtClean="0"/>
              <a:pPr/>
              <a:t>23/01/2019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F227DD6-65E3-41A7-9002-3D92269D34E3}"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13816070-028A-463B-AD34-FB1AEF4DB8AF}" type="datetimeFigureOut">
              <a:rPr lang="es-ES" smtClean="0"/>
              <a:pPr/>
              <a:t>23/01/2019</a:t>
            </a:fld>
            <a:endParaRPr lang="es-ES"/>
          </a:p>
        </p:txBody>
      </p:sp>
      <p:sp>
        <p:nvSpPr>
          <p:cNvPr id="7" name="6 Marcador de número de diapositiva"/>
          <p:cNvSpPr>
            <a:spLocks noGrp="1"/>
          </p:cNvSpPr>
          <p:nvPr>
            <p:ph type="sldNum" sz="quarter" idx="11"/>
          </p:nvPr>
        </p:nvSpPr>
        <p:spPr/>
        <p:txBody>
          <a:bodyPr rtlCol="0"/>
          <a:lstStyle/>
          <a:p>
            <a:fld id="{CF227DD6-65E3-41A7-9002-3D92269D34E3}"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3816070-028A-463B-AD34-FB1AEF4DB8AF}" type="datetimeFigureOut">
              <a:rPr lang="es-ES" smtClean="0"/>
              <a:pPr/>
              <a:t>23/01/2019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F227DD6-65E3-41A7-9002-3D92269D34E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13816070-028A-463B-AD34-FB1AEF4DB8AF}" type="datetimeFigureOut">
              <a:rPr lang="es-ES" smtClean="0"/>
              <a:pPr/>
              <a:t>23/01/2019</a:t>
            </a:fld>
            <a:endParaRPr lang="es-ES"/>
          </a:p>
        </p:txBody>
      </p:sp>
      <p:sp>
        <p:nvSpPr>
          <p:cNvPr id="22" name="21 Marcador de número de diapositiva"/>
          <p:cNvSpPr>
            <a:spLocks noGrp="1"/>
          </p:cNvSpPr>
          <p:nvPr>
            <p:ph type="sldNum" sz="quarter" idx="15"/>
          </p:nvPr>
        </p:nvSpPr>
        <p:spPr/>
        <p:txBody>
          <a:bodyPr rtlCol="0"/>
          <a:lstStyle/>
          <a:p>
            <a:fld id="{CF227DD6-65E3-41A7-9002-3D92269D34E3}"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3816070-028A-463B-AD34-FB1AEF4DB8AF}" type="datetimeFigureOut">
              <a:rPr lang="es-ES" smtClean="0"/>
              <a:pPr/>
              <a:t>23/01/2019</a:t>
            </a:fld>
            <a:endParaRPr lang="es-ES"/>
          </a:p>
        </p:txBody>
      </p:sp>
      <p:sp>
        <p:nvSpPr>
          <p:cNvPr id="18" name="17 Marcador de número de diapositiva"/>
          <p:cNvSpPr>
            <a:spLocks noGrp="1"/>
          </p:cNvSpPr>
          <p:nvPr>
            <p:ph type="sldNum" sz="quarter" idx="11"/>
          </p:nvPr>
        </p:nvSpPr>
        <p:spPr/>
        <p:txBody>
          <a:bodyPr rtlCol="0"/>
          <a:lstStyle/>
          <a:p>
            <a:fld id="{CF227DD6-65E3-41A7-9002-3D92269D34E3}"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816070-028A-463B-AD34-FB1AEF4DB8AF}" type="datetimeFigureOut">
              <a:rPr lang="es-ES" smtClean="0"/>
              <a:pPr/>
              <a:t>23/01/2019</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227DD6-65E3-41A7-9002-3D92269D34E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b-engines.com/en/ranking/object+oriented+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avadesdecero.es/arrays/bucle-for-each/" TargetMode="External"/><Relationship Id="rId2" Type="http://schemas.openxmlformats.org/officeDocument/2006/relationships/hyperlink" Target="https://www.aprenderaprogramar.com/index.php?option=com_content&amp;view=article&amp;id=632:el-for-extendido-o-bucles-for-each-en-java-ventajas-e-inconvenientes-ejercicio-ejemplo-resuelto-cu00666b&amp;catid=68&amp;Itemid=1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dooinfo.wordpress.com/db4o-database-for-obje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Object-oriented_programmin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13" Type="http://schemas.openxmlformats.org/officeDocument/2006/relationships/hyperlink" Target="https://en.wikipedia.org/wiki/Smalltalk" TargetMode="External"/><Relationship Id="rId3" Type="http://schemas.openxmlformats.org/officeDocument/2006/relationships/hyperlink" Target="https://en.wikipedia.org/wiki/Object_Pascal" TargetMode="External"/><Relationship Id="rId7" Type="http://schemas.openxmlformats.org/officeDocument/2006/relationships/hyperlink" Target="https://en.wikipedia.org/wiki/Perl" TargetMode="External"/><Relationship Id="rId12" Type="http://schemas.openxmlformats.org/officeDocument/2006/relationships/hyperlink" Target="https://en.wikipedia.org/wiki/Objective-C" TargetMode="External"/><Relationship Id="rId2" Type="http://schemas.openxmlformats.org/officeDocument/2006/relationships/hyperlink" Target="https://en.wikipedia.org/wiki/Object-oriented_programming_language" TargetMode="External"/><Relationship Id="rId16" Type="http://schemas.openxmlformats.org/officeDocument/2006/relationships/hyperlink" Target="https://en.wikipedia.org/wiki/Db4o" TargetMode="External"/><Relationship Id="rId1" Type="http://schemas.openxmlformats.org/officeDocument/2006/relationships/slideLayout" Target="../slideLayouts/slideLayout2.xml"/><Relationship Id="rId6" Type="http://schemas.openxmlformats.org/officeDocument/2006/relationships/hyperlink" Target="https://en.wikipedia.org/wiki/NodeJS" TargetMode="External"/><Relationship Id="rId11" Type="http://schemas.openxmlformats.org/officeDocument/2006/relationships/hyperlink" Target="https://en.wikipedia.org/wiki/C++" TargetMode="External"/><Relationship Id="rId5" Type="http://schemas.openxmlformats.org/officeDocument/2006/relationships/hyperlink" Target="https://en.wikipedia.org/wiki/Python_(programming_language)" TargetMode="External"/><Relationship Id="rId15" Type="http://schemas.openxmlformats.org/officeDocument/2006/relationships/hyperlink" Target="https://en.wikipedia.org/wiki/Open-source_software" TargetMode="External"/><Relationship Id="rId10" Type="http://schemas.openxmlformats.org/officeDocument/2006/relationships/hyperlink" Target="https://en.wikipedia.org/wiki/Visual_Basic_.NET" TargetMode="External"/><Relationship Id="rId4" Type="http://schemas.openxmlformats.org/officeDocument/2006/relationships/hyperlink" Target="https://en.wikipedia.org/wiki/Ruby_(programming_language)" TargetMode="External"/><Relationship Id="rId9" Type="http://schemas.openxmlformats.org/officeDocument/2006/relationships/hyperlink" Target="https://en.wikipedia.org/wiki/C_Sharp_(programming_language)" TargetMode="External"/><Relationship Id="rId14" Type="http://schemas.openxmlformats.org/officeDocument/2006/relationships/hyperlink" Target="https://en.wikipedia.org/wiki/JADE_(programming_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UNIT 4-PART II: OODB</a:t>
            </a:r>
            <a:endParaRPr lang="es-ES" dirty="0"/>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25470"/>
          </a:xfrm>
        </p:spPr>
        <p:txBody>
          <a:bodyPr>
            <a:normAutofit/>
          </a:bodyPr>
          <a:lstStyle/>
          <a:p>
            <a:r>
              <a:rPr lang="es-ES" dirty="0" err="1" smtClean="0"/>
              <a:t>ODBs</a:t>
            </a:r>
            <a:r>
              <a:rPr lang="es-ES" dirty="0" smtClean="0"/>
              <a:t> ranking</a:t>
            </a:r>
            <a:endParaRPr lang="es-ES" dirty="0"/>
          </a:p>
        </p:txBody>
      </p:sp>
      <p:sp>
        <p:nvSpPr>
          <p:cNvPr id="3" name="2 Marcador de contenido"/>
          <p:cNvSpPr>
            <a:spLocks noGrp="1"/>
          </p:cNvSpPr>
          <p:nvPr>
            <p:ph sz="quarter" idx="1"/>
          </p:nvPr>
        </p:nvSpPr>
        <p:spPr>
          <a:xfrm>
            <a:off x="428596" y="857232"/>
            <a:ext cx="8229600" cy="4983179"/>
          </a:xfrm>
        </p:spPr>
        <p:txBody>
          <a:bodyPr>
            <a:normAutofit/>
          </a:bodyPr>
          <a:lstStyle/>
          <a:p>
            <a:r>
              <a:rPr lang="es-ES" sz="2400" dirty="0" smtClean="0">
                <a:hlinkClick r:id="rId2"/>
              </a:rPr>
              <a:t>https://db-engines.com/en/ranking/object+oriented+dbms</a:t>
            </a:r>
            <a:endParaRPr lang="es-ES" sz="2400" dirty="0" smtClean="0"/>
          </a:p>
          <a:p>
            <a:pPr>
              <a:buNone/>
            </a:pPr>
            <a:endParaRPr lang="es-ES" sz="2400" dirty="0"/>
          </a:p>
        </p:txBody>
      </p:sp>
      <p:pic>
        <p:nvPicPr>
          <p:cNvPr id="1026" name="Picture 2"/>
          <p:cNvPicPr>
            <a:picLocks noChangeAspect="1" noChangeArrowheads="1"/>
          </p:cNvPicPr>
          <p:nvPr/>
        </p:nvPicPr>
        <p:blipFill>
          <a:blip r:embed="rId3" cstate="print"/>
          <a:srcRect/>
          <a:stretch>
            <a:fillRect/>
          </a:stretch>
        </p:blipFill>
        <p:spPr bwMode="auto">
          <a:xfrm>
            <a:off x="785787" y="1357660"/>
            <a:ext cx="7500990" cy="524791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939784"/>
          </a:xfrm>
        </p:spPr>
        <p:txBody>
          <a:bodyPr/>
          <a:lstStyle/>
          <a:p>
            <a:r>
              <a:rPr lang="es-ES" dirty="0" err="1" smtClean="0"/>
              <a:t>for</a:t>
            </a:r>
            <a:r>
              <a:rPr lang="es-ES" dirty="0" smtClean="0"/>
              <a:t> </a:t>
            </a:r>
            <a:r>
              <a:rPr lang="es-ES" dirty="0" err="1" smtClean="0"/>
              <a:t>each</a:t>
            </a:r>
            <a:r>
              <a:rPr lang="es-ES" dirty="0" smtClean="0"/>
              <a:t>(</a:t>
            </a:r>
            <a:r>
              <a:rPr lang="es-ES" dirty="0" err="1" smtClean="0"/>
              <a:t>Example</a:t>
            </a:r>
            <a:r>
              <a:rPr lang="es-ES" dirty="0" smtClean="0"/>
              <a:t>)- </a:t>
            </a:r>
            <a:r>
              <a:rPr lang="es-ES" dirty="0" err="1" smtClean="0"/>
              <a:t>for</a:t>
            </a:r>
            <a:r>
              <a:rPr lang="es-ES" dirty="0" smtClean="0"/>
              <a:t>(  :  )</a:t>
            </a:r>
            <a:endParaRPr lang="es-ES" dirty="0"/>
          </a:p>
        </p:txBody>
      </p:sp>
      <p:sp>
        <p:nvSpPr>
          <p:cNvPr id="3" name="2 Marcador de contenido"/>
          <p:cNvSpPr>
            <a:spLocks noGrp="1"/>
          </p:cNvSpPr>
          <p:nvPr>
            <p:ph sz="quarter" idx="1"/>
          </p:nvPr>
        </p:nvSpPr>
        <p:spPr>
          <a:xfrm>
            <a:off x="357158" y="1357298"/>
            <a:ext cx="8143932" cy="5214974"/>
          </a:xfrm>
        </p:spPr>
        <p:txBody>
          <a:bodyPr>
            <a:noAutofit/>
          </a:bodyPr>
          <a:lstStyle/>
          <a:p>
            <a:r>
              <a:rPr lang="es-ES" sz="1800" dirty="0" smtClean="0">
                <a:hlinkClick r:id="rId2"/>
              </a:rPr>
              <a:t>https://www.aprenderaprogramar.com/index.php?option=com_content&amp;view=article&amp;id=632:el-for-extendido-o-bucles-for-each-en-java-ventajas-e-inconvenientes-ejercicio-ejemplo-resuelto-cu00666b&amp;catid=68&amp;Itemid=188</a:t>
            </a:r>
            <a:endParaRPr lang="es-ES" sz="1800" dirty="0" smtClean="0"/>
          </a:p>
          <a:p>
            <a:r>
              <a:rPr lang="es-ES" sz="1800" dirty="0" smtClean="0">
                <a:hlinkClick r:id="rId3"/>
              </a:rPr>
              <a:t>https://javadesdecero.es/arrays/bucle-for-each/</a:t>
            </a:r>
            <a:endParaRPr lang="es-ES" sz="1800" dirty="0" smtClean="0"/>
          </a:p>
          <a:p>
            <a:pPr>
              <a:buNone/>
            </a:pPr>
            <a:r>
              <a:rPr lang="es-ES" sz="1800" dirty="0" err="1" smtClean="0"/>
              <a:t>We</a:t>
            </a:r>
            <a:r>
              <a:rPr lang="es-ES" sz="1800" dirty="0" smtClean="0"/>
              <a:t> </a:t>
            </a:r>
            <a:r>
              <a:rPr lang="es-ES" sz="1800" dirty="0" smtClean="0"/>
              <a:t>can use </a:t>
            </a:r>
            <a:r>
              <a:rPr lang="es-ES" sz="1800" dirty="0" err="1" smtClean="0">
                <a:solidFill>
                  <a:srgbClr val="0070C0"/>
                </a:solidFill>
              </a:rPr>
              <a:t>for</a:t>
            </a:r>
            <a:r>
              <a:rPr lang="es-ES" sz="1800" dirty="0" smtClean="0"/>
              <a:t> in </a:t>
            </a:r>
            <a:r>
              <a:rPr lang="es-ES" sz="1800" dirty="0" err="1" smtClean="0"/>
              <a:t>the</a:t>
            </a:r>
            <a:r>
              <a:rPr lang="es-ES" sz="1800" dirty="0" smtClean="0"/>
              <a:t> </a:t>
            </a:r>
            <a:r>
              <a:rPr lang="es-ES" sz="1800" dirty="0" err="1" smtClean="0"/>
              <a:t>following</a:t>
            </a:r>
            <a:r>
              <a:rPr lang="es-ES" sz="1800" dirty="0" smtClean="0"/>
              <a:t> </a:t>
            </a:r>
            <a:r>
              <a:rPr lang="es-ES" sz="1800" dirty="0" err="1" smtClean="0"/>
              <a:t>way</a:t>
            </a:r>
            <a:r>
              <a:rPr lang="es-ES" sz="1800" dirty="0" smtClean="0"/>
              <a:t>:</a:t>
            </a:r>
          </a:p>
          <a:p>
            <a:pPr>
              <a:buNone/>
            </a:pPr>
            <a:r>
              <a:rPr lang="es-ES" sz="2800" dirty="0" err="1" smtClean="0"/>
              <a:t>int</a:t>
            </a:r>
            <a:r>
              <a:rPr lang="es-ES" sz="2800" dirty="0" smtClean="0"/>
              <a:t>[ ] </a:t>
            </a:r>
            <a:r>
              <a:rPr lang="es-ES" sz="2800" dirty="0" err="1" smtClean="0"/>
              <a:t>listOfNumbers</a:t>
            </a:r>
            <a:r>
              <a:rPr lang="es-ES" sz="2800" dirty="0" smtClean="0"/>
              <a:t>={3,2,4,5,7,6};</a:t>
            </a:r>
          </a:p>
          <a:p>
            <a:pPr>
              <a:buNone/>
            </a:pPr>
            <a:r>
              <a:rPr lang="es-ES" sz="2800" dirty="0" err="1" smtClean="0"/>
              <a:t>for</a:t>
            </a:r>
            <a:r>
              <a:rPr lang="es-ES" sz="2800" dirty="0" smtClean="0"/>
              <a:t>(</a:t>
            </a:r>
            <a:r>
              <a:rPr lang="es-ES" sz="2800" dirty="0" err="1" smtClean="0"/>
              <a:t>int</a:t>
            </a:r>
            <a:r>
              <a:rPr lang="es-ES" sz="2800" dirty="0" smtClean="0"/>
              <a:t> n: </a:t>
            </a:r>
            <a:r>
              <a:rPr lang="es-ES" sz="2800" dirty="0" err="1" smtClean="0"/>
              <a:t>listOfNumbers</a:t>
            </a:r>
            <a:r>
              <a:rPr lang="es-ES" sz="2800" dirty="0" smtClean="0"/>
              <a:t>){</a:t>
            </a:r>
          </a:p>
          <a:p>
            <a:pPr lvl="1">
              <a:buNone/>
            </a:pPr>
            <a:r>
              <a:rPr lang="es-ES" sz="2400" dirty="0" err="1" smtClean="0"/>
              <a:t>System.out.println</a:t>
            </a:r>
            <a:r>
              <a:rPr lang="es-ES" sz="2400" dirty="0" smtClean="0"/>
              <a:t>(n);</a:t>
            </a:r>
          </a:p>
          <a:p>
            <a:pPr>
              <a:buNone/>
            </a:pPr>
            <a:r>
              <a:rPr lang="es-ES" sz="2800" dirty="0" smtClean="0"/>
              <a:t>}</a:t>
            </a:r>
            <a:endParaRPr lang="es-ES" sz="1800" dirty="0" smtClean="0"/>
          </a:p>
          <a:p>
            <a:r>
              <a:rPr lang="es-ES" sz="1800" dirty="0" err="1" smtClean="0"/>
              <a:t>The</a:t>
            </a:r>
            <a:r>
              <a:rPr lang="es-ES" sz="1800" dirty="0" smtClean="0"/>
              <a:t> </a:t>
            </a:r>
            <a:r>
              <a:rPr lang="es-ES" sz="1800" dirty="0" err="1" smtClean="0"/>
              <a:t>only</a:t>
            </a:r>
            <a:r>
              <a:rPr lang="es-ES" sz="1800" dirty="0" smtClean="0"/>
              <a:t> symbol </a:t>
            </a:r>
            <a:r>
              <a:rPr lang="es-ES" sz="1800" dirty="0" err="1" smtClean="0"/>
              <a:t>inside</a:t>
            </a:r>
            <a:r>
              <a:rPr lang="es-ES" sz="1800" dirty="0" smtClean="0"/>
              <a:t> </a:t>
            </a:r>
            <a:r>
              <a:rPr lang="es-ES" sz="1800" dirty="0" err="1" smtClean="0"/>
              <a:t>the</a:t>
            </a:r>
            <a:r>
              <a:rPr lang="es-ES" sz="1800" dirty="0" smtClean="0"/>
              <a:t> </a:t>
            </a:r>
            <a:r>
              <a:rPr lang="es-ES" sz="1800" dirty="0" err="1" smtClean="0"/>
              <a:t>for</a:t>
            </a:r>
            <a:r>
              <a:rPr lang="es-ES" sz="1800" dirty="0" smtClean="0"/>
              <a:t> </a:t>
            </a:r>
            <a:r>
              <a:rPr lang="es-ES" sz="1800" dirty="0" err="1" smtClean="0"/>
              <a:t>is</a:t>
            </a:r>
            <a:r>
              <a:rPr lang="es-ES" sz="1800" dirty="0" smtClean="0"/>
              <a:t> :</a:t>
            </a:r>
          </a:p>
          <a:p>
            <a:r>
              <a:rPr lang="es-ES" sz="1800" dirty="0" smtClean="0"/>
              <a:t>n </a:t>
            </a:r>
            <a:r>
              <a:rPr lang="es-ES" sz="1800" dirty="0" err="1" smtClean="0"/>
              <a:t>is</a:t>
            </a:r>
            <a:r>
              <a:rPr lang="es-ES" sz="1800" dirty="0" smtClean="0"/>
              <a:t> </a:t>
            </a:r>
            <a:r>
              <a:rPr lang="es-ES" sz="1800" dirty="0" err="1" smtClean="0"/>
              <a:t>the</a:t>
            </a:r>
            <a:r>
              <a:rPr lang="es-ES" sz="1800" dirty="0" smtClean="0"/>
              <a:t> </a:t>
            </a:r>
            <a:r>
              <a:rPr lang="es-ES" sz="1800" dirty="0" err="1" smtClean="0"/>
              <a:t>name</a:t>
            </a:r>
            <a:r>
              <a:rPr lang="es-ES" sz="1800" dirty="0" smtClean="0"/>
              <a:t> of </a:t>
            </a:r>
            <a:r>
              <a:rPr lang="es-ES" sz="1800" dirty="0" err="1" smtClean="0"/>
              <a:t>the</a:t>
            </a:r>
            <a:r>
              <a:rPr lang="es-ES" sz="1800" dirty="0" smtClean="0"/>
              <a:t> local variable </a:t>
            </a:r>
            <a:r>
              <a:rPr lang="es-ES" sz="1800" dirty="0" err="1" smtClean="0"/>
              <a:t>that</a:t>
            </a:r>
            <a:r>
              <a:rPr lang="es-ES" sz="1800" dirty="0" smtClean="0"/>
              <a:t> </a:t>
            </a:r>
            <a:r>
              <a:rPr lang="es-ES" sz="1800" dirty="0" err="1" smtClean="0"/>
              <a:t>will</a:t>
            </a:r>
            <a:r>
              <a:rPr lang="es-ES" sz="1800" dirty="0" smtClean="0"/>
              <a:t> </a:t>
            </a:r>
            <a:r>
              <a:rPr lang="es-ES" sz="1800" dirty="0" err="1" smtClean="0"/>
              <a:t>take</a:t>
            </a:r>
            <a:r>
              <a:rPr lang="es-ES" sz="1800" dirty="0" smtClean="0"/>
              <a:t> </a:t>
            </a:r>
            <a:r>
              <a:rPr lang="es-ES" sz="1800" dirty="0" err="1" smtClean="0"/>
              <a:t>the</a:t>
            </a:r>
            <a:r>
              <a:rPr lang="es-ES" sz="1800" dirty="0" smtClean="0"/>
              <a:t> </a:t>
            </a:r>
            <a:r>
              <a:rPr lang="es-ES" sz="1800" dirty="0" err="1" smtClean="0"/>
              <a:t>value</a:t>
            </a:r>
            <a:r>
              <a:rPr lang="es-ES" sz="1800" dirty="0" smtClean="0"/>
              <a:t> of </a:t>
            </a:r>
            <a:r>
              <a:rPr lang="es-ES" sz="1800" dirty="0" err="1" smtClean="0"/>
              <a:t>the</a:t>
            </a:r>
            <a:r>
              <a:rPr lang="es-ES" sz="1800" dirty="0" smtClean="0"/>
              <a:t> </a:t>
            </a:r>
            <a:r>
              <a:rPr lang="es-ES" sz="1800" dirty="0" err="1" smtClean="0"/>
              <a:t>objects</a:t>
            </a:r>
            <a:r>
              <a:rPr lang="es-ES" sz="1800" dirty="0" smtClean="0"/>
              <a:t> in </a:t>
            </a:r>
            <a:r>
              <a:rPr lang="es-ES" sz="1800" dirty="0" err="1" smtClean="0"/>
              <a:t>the</a:t>
            </a:r>
            <a:r>
              <a:rPr lang="es-ES" sz="1800" dirty="0" smtClean="0"/>
              <a:t> </a:t>
            </a:r>
            <a:r>
              <a:rPr lang="es-ES" sz="1800" dirty="0" err="1" smtClean="0"/>
              <a:t>array</a:t>
            </a:r>
            <a:r>
              <a:rPr lang="es-ES" sz="1800" dirty="0" smtClean="0"/>
              <a:t>, </a:t>
            </a:r>
            <a:r>
              <a:rPr lang="es-ES" sz="1800" dirty="0" err="1" smtClean="0"/>
              <a:t>list</a:t>
            </a:r>
            <a:r>
              <a:rPr lang="es-ES" sz="1800" dirty="0" smtClean="0"/>
              <a:t>, </a:t>
            </a:r>
            <a:r>
              <a:rPr lang="es-ES" sz="1800" dirty="0" err="1" smtClean="0"/>
              <a:t>arrayList</a:t>
            </a:r>
            <a:r>
              <a:rPr lang="es-ES" sz="1800" dirty="0" smtClean="0"/>
              <a:t>, </a:t>
            </a:r>
            <a:r>
              <a:rPr lang="es-ES" sz="1800" dirty="0" err="1" smtClean="0"/>
              <a:t>collection</a:t>
            </a:r>
            <a:r>
              <a:rPr lang="es-ES" sz="1800" dirty="0" smtClean="0"/>
              <a:t>, etc.</a:t>
            </a:r>
          </a:p>
          <a:p>
            <a:r>
              <a:rPr lang="es-ES" sz="1800" dirty="0" err="1" smtClean="0"/>
              <a:t>Not</a:t>
            </a:r>
            <a:r>
              <a:rPr lang="es-ES" sz="1800" dirty="0" smtClean="0"/>
              <a:t> </a:t>
            </a:r>
            <a:r>
              <a:rPr lang="es-ES" sz="1800" dirty="0" err="1" smtClean="0"/>
              <a:t>recommended</a:t>
            </a:r>
            <a:r>
              <a:rPr lang="es-ES" sz="1800" dirty="0" smtClean="0"/>
              <a:t> </a:t>
            </a:r>
            <a:r>
              <a:rPr lang="es-ES" sz="1800" dirty="0" err="1" smtClean="0"/>
              <a:t>if</a:t>
            </a:r>
            <a:r>
              <a:rPr lang="es-ES" sz="1800" dirty="0" smtClean="0"/>
              <a:t> </a:t>
            </a:r>
            <a:r>
              <a:rPr lang="es-ES" sz="1800" dirty="0" err="1" smtClean="0"/>
              <a:t>you</a:t>
            </a:r>
            <a:r>
              <a:rPr lang="es-ES" sz="1800" dirty="0" smtClean="0"/>
              <a:t> </a:t>
            </a:r>
            <a:r>
              <a:rPr lang="es-ES" sz="1800" dirty="0" err="1" smtClean="0"/>
              <a:t>want</a:t>
            </a:r>
            <a:r>
              <a:rPr lang="es-ES" sz="1800" dirty="0" smtClean="0"/>
              <a:t> </a:t>
            </a:r>
            <a:r>
              <a:rPr lang="es-ES" sz="1800" dirty="0" err="1" smtClean="0"/>
              <a:t>to</a:t>
            </a:r>
            <a:r>
              <a:rPr lang="es-ES" sz="1800" dirty="0" smtClean="0"/>
              <a:t> </a:t>
            </a:r>
            <a:r>
              <a:rPr lang="es-ES" sz="1800" dirty="0" err="1" smtClean="0"/>
              <a:t>modify</a:t>
            </a:r>
            <a:r>
              <a:rPr lang="es-ES" sz="1800" dirty="0" smtClean="0"/>
              <a:t> </a:t>
            </a:r>
            <a:r>
              <a:rPr lang="es-ES" sz="1800" dirty="0" err="1" smtClean="0"/>
              <a:t>the</a:t>
            </a:r>
            <a:r>
              <a:rPr lang="es-ES" sz="1800" dirty="0" smtClean="0"/>
              <a:t> </a:t>
            </a:r>
            <a:r>
              <a:rPr lang="es-ES" sz="1800" dirty="0" err="1" smtClean="0"/>
              <a:t>array</a:t>
            </a:r>
            <a:endParaRPr lang="es-E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PRACTICE 4-2. </a:t>
            </a:r>
            <a:r>
              <a:rPr lang="es-ES" dirty="0" smtClean="0"/>
              <a:t>Db40</a:t>
            </a:r>
            <a:r>
              <a:rPr lang="es-ES" dirty="0" smtClean="0"/>
              <a:t>: </a:t>
            </a:r>
            <a:endParaRPr lang="es-ES" dirty="0"/>
          </a:p>
        </p:txBody>
      </p:sp>
      <p:sp>
        <p:nvSpPr>
          <p:cNvPr id="3" name="2 Marcador de contenido"/>
          <p:cNvSpPr>
            <a:spLocks noGrp="1"/>
          </p:cNvSpPr>
          <p:nvPr>
            <p:ph sz="quarter" idx="1"/>
          </p:nvPr>
        </p:nvSpPr>
        <p:spPr/>
        <p:txBody>
          <a:bodyPr/>
          <a:lstStyle/>
          <a:p>
            <a:endParaRPr lang="en-US" dirty="0" smtClean="0"/>
          </a:p>
          <a:p>
            <a:endParaRPr lang="es-ES" dirty="0"/>
          </a:p>
        </p:txBody>
      </p:sp>
      <p:pic>
        <p:nvPicPr>
          <p:cNvPr id="4" name="3 Imagen" descr="https://bdooinfo.files.wordpress.com/2014/05/estructuradearchivos.jpg"/>
          <p:cNvPicPr/>
          <p:nvPr/>
        </p:nvPicPr>
        <p:blipFill>
          <a:blip r:embed="rId2" cstate="print"/>
          <a:srcRect/>
          <a:stretch>
            <a:fillRect/>
          </a:stretch>
        </p:blipFill>
        <p:spPr bwMode="auto">
          <a:xfrm>
            <a:off x="857224" y="1500174"/>
            <a:ext cx="4099796" cy="441825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r>
              <a:rPr lang="es-ES" dirty="0" smtClean="0">
                <a:hlinkClick r:id="rId2"/>
              </a:rPr>
              <a:t>https://www.cs.colorado.edu/~kena/classes/5448/f12/presentation-materials/udayashankar.pdf</a:t>
            </a:r>
          </a:p>
          <a:p>
            <a:r>
              <a:rPr lang="es-ES" dirty="0" smtClean="0">
                <a:hlinkClick r:id="rId2"/>
              </a:rPr>
              <a:t>http://www.odbms.org/wp-content/uploads/2013/11/db4o-7.10-tutorial-java.pdf (</a:t>
            </a:r>
            <a:r>
              <a:rPr lang="es-ES" dirty="0" err="1" smtClean="0">
                <a:hlinkClick r:id="rId2"/>
              </a:rPr>
              <a:t>English</a:t>
            </a:r>
            <a:r>
              <a:rPr lang="es-ES" dirty="0" smtClean="0">
                <a:hlinkClick r:id="rId2"/>
              </a:rPr>
              <a:t>)</a:t>
            </a:r>
          </a:p>
          <a:p>
            <a:r>
              <a:rPr lang="es-ES" dirty="0" smtClean="0">
                <a:hlinkClick r:id="rId2"/>
              </a:rPr>
              <a:t>https://bdooinfo.wordpress.com/db4o-database-for-objects/</a:t>
            </a:r>
            <a:r>
              <a:rPr lang="es-ES" dirty="0" smtClean="0"/>
              <a:t> (</a:t>
            </a:r>
            <a:r>
              <a:rPr lang="es-ES" dirty="0" err="1" smtClean="0"/>
              <a:t>Spanish</a:t>
            </a:r>
            <a:r>
              <a:rPr lang="es-ES" dirty="0" smtClean="0"/>
              <a:t>)</a:t>
            </a:r>
          </a:p>
          <a:p>
            <a:endParaRPr lang="es-ES" dirty="0" smtClean="0"/>
          </a:p>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ODBs</a:t>
            </a:r>
            <a:r>
              <a:rPr lang="es-ES" dirty="0" smtClean="0"/>
              <a:t>: </a:t>
            </a:r>
            <a:r>
              <a:rPr lang="es-ES" dirty="0" err="1" smtClean="0"/>
              <a:t>Object</a:t>
            </a:r>
            <a:r>
              <a:rPr lang="es-ES" dirty="0" smtClean="0"/>
              <a:t> </a:t>
            </a:r>
            <a:r>
              <a:rPr lang="es-ES" dirty="0" err="1" smtClean="0"/>
              <a:t>Databases</a:t>
            </a:r>
            <a:endParaRPr lang="es-ES" dirty="0"/>
          </a:p>
        </p:txBody>
      </p:sp>
      <p:sp>
        <p:nvSpPr>
          <p:cNvPr id="3" name="2 Marcador de contenido"/>
          <p:cNvSpPr>
            <a:spLocks noGrp="1"/>
          </p:cNvSpPr>
          <p:nvPr>
            <p:ph sz="quarter" idx="1"/>
          </p:nvPr>
        </p:nvSpPr>
        <p:spPr/>
        <p:txBody>
          <a:bodyPr>
            <a:normAutofit lnSpcReduction="10000"/>
          </a:bodyPr>
          <a:lstStyle/>
          <a:p>
            <a:r>
              <a:rPr lang="en-US" dirty="0" smtClean="0"/>
              <a:t>An </a:t>
            </a:r>
            <a:r>
              <a:rPr lang="en-US" b="1" dirty="0" smtClean="0"/>
              <a:t>object database</a:t>
            </a:r>
            <a:r>
              <a:rPr lang="en-US" dirty="0" smtClean="0"/>
              <a:t> is a </a:t>
            </a:r>
            <a:r>
              <a:rPr lang="en-US" dirty="0" smtClean="0">
                <a:hlinkClick r:id="rId2" tooltip="Database management system"/>
              </a:rPr>
              <a:t>database management system</a:t>
            </a:r>
            <a:r>
              <a:rPr lang="en-US" dirty="0" smtClean="0"/>
              <a:t> in which information is represented in the form of </a:t>
            </a:r>
            <a:r>
              <a:rPr lang="en-US" dirty="0" smtClean="0">
                <a:hlinkClick r:id="rId3" tooltip="Object (computer science)"/>
              </a:rPr>
              <a:t>objects</a:t>
            </a:r>
            <a:r>
              <a:rPr lang="en-US" dirty="0" smtClean="0"/>
              <a:t> as used in </a:t>
            </a:r>
            <a:r>
              <a:rPr lang="en-US" dirty="0" smtClean="0">
                <a:hlinkClick r:id="rId4" tooltip="Object-oriented programming"/>
              </a:rPr>
              <a:t>object-oriented programming</a:t>
            </a:r>
            <a:r>
              <a:rPr lang="en-US" dirty="0" smtClean="0"/>
              <a:t>. Object databases are different from </a:t>
            </a:r>
            <a:r>
              <a:rPr lang="en-US" dirty="0" smtClean="0">
                <a:hlinkClick r:id="rId5" tooltip="Relational database"/>
              </a:rPr>
              <a:t>relational databases</a:t>
            </a:r>
            <a:r>
              <a:rPr lang="en-US" dirty="0" smtClean="0"/>
              <a:t> which are table-oriented. </a:t>
            </a:r>
          </a:p>
          <a:p>
            <a:r>
              <a:rPr lang="en-US" dirty="0" smtClean="0"/>
              <a:t>OODBMSs allow OO programmers to develop the product, store them as objects, and replicate or modify existing objects to make new objects within the OODBMS. Because the database is integrated with the programming language, both the OODBMS and the programming language will use the same model of representation. </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ODBs</a:t>
            </a:r>
            <a:endParaRPr lang="es-ES" dirty="0"/>
          </a:p>
        </p:txBody>
      </p:sp>
      <p:sp>
        <p:nvSpPr>
          <p:cNvPr id="3" name="2 Marcador de contenido"/>
          <p:cNvSpPr>
            <a:spLocks noGrp="1"/>
          </p:cNvSpPr>
          <p:nvPr>
            <p:ph sz="quarter" idx="1"/>
          </p:nvPr>
        </p:nvSpPr>
        <p:spPr/>
        <p:txBody>
          <a:bodyPr>
            <a:normAutofit lnSpcReduction="10000"/>
          </a:bodyPr>
          <a:lstStyle/>
          <a:p>
            <a:r>
              <a:rPr lang="en-US" dirty="0" smtClean="0"/>
              <a:t>Some object-oriented databases are designed to work well with </a:t>
            </a:r>
            <a:r>
              <a:rPr lang="en-US" dirty="0" smtClean="0">
                <a:hlinkClick r:id="rId2" tooltip="Object-oriented programming language"/>
              </a:rPr>
              <a:t>object-oriented programming languages</a:t>
            </a:r>
            <a:r>
              <a:rPr lang="en-US" dirty="0" smtClean="0"/>
              <a:t> such as </a:t>
            </a:r>
            <a:r>
              <a:rPr lang="en-US" dirty="0" smtClean="0">
                <a:hlinkClick r:id="rId3" tooltip="Object Pascal"/>
              </a:rPr>
              <a:t>Delphi</a:t>
            </a:r>
            <a:r>
              <a:rPr lang="en-US" dirty="0" smtClean="0"/>
              <a:t>, </a:t>
            </a:r>
            <a:r>
              <a:rPr lang="en-US" dirty="0" smtClean="0">
                <a:hlinkClick r:id="rId4" tooltip="Ruby (programming language)"/>
              </a:rPr>
              <a:t>Ruby</a:t>
            </a:r>
            <a:r>
              <a:rPr lang="en-US" dirty="0" smtClean="0"/>
              <a:t>, </a:t>
            </a:r>
            <a:r>
              <a:rPr lang="en-US" dirty="0" smtClean="0">
                <a:hlinkClick r:id="rId5" tooltip="Python (programming language)"/>
              </a:rPr>
              <a:t>Python</a:t>
            </a:r>
            <a:r>
              <a:rPr lang="en-US" dirty="0" smtClean="0"/>
              <a:t>, </a:t>
            </a:r>
            <a:r>
              <a:rPr lang="en-US" dirty="0" smtClean="0">
                <a:hlinkClick r:id="rId6" tooltip="NodeJS"/>
              </a:rPr>
              <a:t>JavaScript</a:t>
            </a:r>
            <a:r>
              <a:rPr lang="en-US" dirty="0" smtClean="0"/>
              <a:t>, </a:t>
            </a:r>
            <a:r>
              <a:rPr lang="en-US" dirty="0" smtClean="0">
                <a:hlinkClick r:id="rId7" tooltip="Perl"/>
              </a:rPr>
              <a:t>Perl</a:t>
            </a:r>
            <a:r>
              <a:rPr lang="en-US" dirty="0" smtClean="0"/>
              <a:t>, </a:t>
            </a:r>
            <a:r>
              <a:rPr lang="en-US" dirty="0" smtClean="0">
                <a:hlinkClick r:id="rId8" tooltip="Java (programming language)"/>
              </a:rPr>
              <a:t>Java</a:t>
            </a:r>
            <a:r>
              <a:rPr lang="en-US" dirty="0" smtClean="0"/>
              <a:t>, </a:t>
            </a:r>
            <a:r>
              <a:rPr lang="en-US" dirty="0" smtClean="0">
                <a:hlinkClick r:id="rId9" tooltip="C Sharp (programming language)"/>
              </a:rPr>
              <a:t>C#</a:t>
            </a:r>
            <a:r>
              <a:rPr lang="en-US" dirty="0" smtClean="0"/>
              <a:t>, </a:t>
            </a:r>
            <a:r>
              <a:rPr lang="en-US" dirty="0" smtClean="0">
                <a:hlinkClick r:id="rId10" tooltip="Visual Basic .NET"/>
              </a:rPr>
              <a:t>Visual Basic .NET</a:t>
            </a:r>
            <a:r>
              <a:rPr lang="en-US" dirty="0" smtClean="0"/>
              <a:t>, </a:t>
            </a:r>
            <a:r>
              <a:rPr lang="en-US" dirty="0" smtClean="0">
                <a:hlinkClick r:id="rId11" tooltip="C++"/>
              </a:rPr>
              <a:t>C++</a:t>
            </a:r>
            <a:r>
              <a:rPr lang="en-US" dirty="0" smtClean="0"/>
              <a:t>, </a:t>
            </a:r>
            <a:r>
              <a:rPr lang="en-US" dirty="0" smtClean="0">
                <a:hlinkClick r:id="rId12" tooltip="Objective-C"/>
              </a:rPr>
              <a:t>Objective-C</a:t>
            </a:r>
            <a:r>
              <a:rPr lang="en-US" dirty="0" smtClean="0"/>
              <a:t> and </a:t>
            </a:r>
            <a:r>
              <a:rPr lang="en-US" dirty="0" smtClean="0">
                <a:hlinkClick r:id="rId13" tooltip="Smalltalk"/>
              </a:rPr>
              <a:t>Smalltalk</a:t>
            </a:r>
            <a:r>
              <a:rPr lang="en-US" dirty="0" smtClean="0"/>
              <a:t>; others such as </a:t>
            </a:r>
            <a:r>
              <a:rPr lang="en-US" dirty="0" smtClean="0">
                <a:hlinkClick r:id="rId14" tooltip="JADE (programming language)"/>
              </a:rPr>
              <a:t>JADE</a:t>
            </a:r>
            <a:r>
              <a:rPr lang="en-US" dirty="0" smtClean="0"/>
              <a:t> have their own programming languages. OODBMSs use exactly the same model as object-oriented programming languages.</a:t>
            </a:r>
          </a:p>
          <a:p>
            <a:r>
              <a:rPr lang="en-US" dirty="0" smtClean="0"/>
              <a:t>Starting in 2004, object databases have seen a second growth period when </a:t>
            </a:r>
            <a:r>
              <a:rPr lang="en-US" dirty="0" smtClean="0">
                <a:hlinkClick r:id="rId15" tooltip="Open-source software"/>
              </a:rPr>
              <a:t>open source</a:t>
            </a:r>
            <a:r>
              <a:rPr lang="en-US" dirty="0" smtClean="0"/>
              <a:t> object databases emerged that were widely affordable and easy to use, because they are entirely written in OOP languages like Smalltalk, Java, or C#, such as Versant's </a:t>
            </a:r>
            <a:r>
              <a:rPr lang="en-US" dirty="0" smtClean="0">
                <a:hlinkClick r:id="rId16" tooltip="Db4o"/>
              </a:rPr>
              <a:t>db4o</a:t>
            </a:r>
            <a:r>
              <a:rPr lang="en-US" dirty="0" smtClean="0"/>
              <a:t> (db4objects).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ODBs</a:t>
            </a:r>
            <a:endParaRPr lang="es-ES" dirty="0"/>
          </a:p>
        </p:txBody>
      </p:sp>
      <p:sp>
        <p:nvSpPr>
          <p:cNvPr id="3" name="2 Marcador de contenido"/>
          <p:cNvSpPr>
            <a:spLocks noGrp="1"/>
          </p:cNvSpPr>
          <p:nvPr>
            <p:ph sz="quarter" idx="1"/>
          </p:nvPr>
        </p:nvSpPr>
        <p:spPr/>
        <p:txBody>
          <a:bodyPr>
            <a:normAutofit fontScale="92500" lnSpcReduction="10000"/>
          </a:bodyPr>
          <a:lstStyle/>
          <a:p>
            <a:r>
              <a:rPr lang="en-US" dirty="0" smtClean="0"/>
              <a:t>Object databases are now established as a complement, not a replacement for relational databases. They found their place as embeddable persistence solutions in devices, on clients, in packaged software, in real-time control systems, and to power websites. -</a:t>
            </a:r>
          </a:p>
          <a:p>
            <a:r>
              <a:rPr lang="en-US" dirty="0" smtClean="0"/>
              <a:t>Oriented Database System Manifesto by Malcolm Atkinson mandates that an object-oriented database system should satisfy two criteria: it should be a DBMS, and it should be an object-oriented system</a:t>
            </a:r>
          </a:p>
          <a:p>
            <a:endParaRPr lang="en-US" dirty="0" smtClean="0"/>
          </a:p>
          <a:p>
            <a:r>
              <a:rPr lang="en-US" dirty="0" smtClean="0"/>
              <a:t>Thus OODB implements OO concepts such as object identity ,polymorphism, encapsulation and inheritance to provide access to persistent objects using any OO-programming language</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ODL: OBJECT DEFINITION LANGUAGE</a:t>
            </a:r>
            <a:endParaRPr lang="es-ES" dirty="0"/>
          </a:p>
        </p:txBody>
      </p:sp>
      <p:sp>
        <p:nvSpPr>
          <p:cNvPr id="3" name="2 Marcador de contenido"/>
          <p:cNvSpPr>
            <a:spLocks noGrp="1"/>
          </p:cNvSpPr>
          <p:nvPr>
            <p:ph sz="quarter" idx="1"/>
          </p:nvPr>
        </p:nvSpPr>
        <p:spPr/>
        <p:txBody>
          <a:bodyPr>
            <a:normAutofit/>
          </a:bodyPr>
          <a:lstStyle/>
          <a:p>
            <a:r>
              <a:rPr lang="es-ES" dirty="0" smtClean="0"/>
              <a:t>ODL </a:t>
            </a:r>
            <a:r>
              <a:rPr lang="es-ES" dirty="0" err="1" smtClean="0"/>
              <a:t>creates</a:t>
            </a:r>
            <a:r>
              <a:rPr lang="es-ES" dirty="0" smtClean="0"/>
              <a:t> a </a:t>
            </a:r>
            <a:r>
              <a:rPr lang="es-ES" dirty="0" err="1" smtClean="0"/>
              <a:t>layer</a:t>
            </a:r>
            <a:r>
              <a:rPr lang="es-ES" dirty="0" smtClean="0"/>
              <a:t> of </a:t>
            </a:r>
            <a:r>
              <a:rPr lang="es-ES" dirty="0" err="1" smtClean="0"/>
              <a:t>abstraction</a:t>
            </a:r>
            <a:r>
              <a:rPr lang="es-ES" dirty="0" smtClean="0"/>
              <a:t> </a:t>
            </a:r>
            <a:r>
              <a:rPr lang="es-ES" dirty="0" err="1" smtClean="0"/>
              <a:t>making</a:t>
            </a:r>
            <a:r>
              <a:rPr lang="es-ES" dirty="0" smtClean="0"/>
              <a:t> data </a:t>
            </a:r>
            <a:r>
              <a:rPr lang="es-ES" dirty="0" err="1" smtClean="0"/>
              <a:t>language</a:t>
            </a:r>
            <a:r>
              <a:rPr lang="es-ES" dirty="0" smtClean="0"/>
              <a:t> and </a:t>
            </a:r>
            <a:r>
              <a:rPr lang="es-ES" dirty="0" err="1" smtClean="0"/>
              <a:t>database</a:t>
            </a:r>
            <a:r>
              <a:rPr lang="es-ES" dirty="0" smtClean="0"/>
              <a:t> </a:t>
            </a:r>
            <a:r>
              <a:rPr lang="es-ES" dirty="0" err="1" smtClean="0"/>
              <a:t>independent</a:t>
            </a:r>
            <a:r>
              <a:rPr lang="es-ES" dirty="0" smtClean="0"/>
              <a:t> (</a:t>
            </a:r>
            <a:r>
              <a:rPr lang="es-ES" dirty="0" err="1" smtClean="0"/>
              <a:t>Standalone</a:t>
            </a:r>
            <a:r>
              <a:rPr lang="es-ES" dirty="0" smtClean="0"/>
              <a:t> OODB </a:t>
            </a:r>
            <a:r>
              <a:rPr lang="es-ES" dirty="0" err="1" smtClean="0"/>
              <a:t>or</a:t>
            </a:r>
            <a:r>
              <a:rPr lang="es-ES" dirty="0" smtClean="0"/>
              <a:t> </a:t>
            </a:r>
            <a:r>
              <a:rPr lang="es-ES" dirty="0" err="1" smtClean="0"/>
              <a:t>Object</a:t>
            </a:r>
            <a:r>
              <a:rPr lang="es-ES" dirty="0" smtClean="0"/>
              <a:t> </a:t>
            </a:r>
            <a:r>
              <a:rPr lang="es-ES" dirty="0" err="1" smtClean="0"/>
              <a:t>Relational</a:t>
            </a:r>
            <a:r>
              <a:rPr lang="es-ES" dirty="0" smtClean="0"/>
              <a:t> DB) </a:t>
            </a:r>
            <a:r>
              <a:rPr lang="es-ES" dirty="0" err="1" smtClean="0"/>
              <a:t>to</a:t>
            </a:r>
            <a:r>
              <a:rPr lang="es-ES" dirty="0" smtClean="0"/>
              <a:t> </a:t>
            </a:r>
            <a:r>
              <a:rPr lang="es-ES" dirty="0" err="1" smtClean="0"/>
              <a:t>allow</a:t>
            </a:r>
            <a:r>
              <a:rPr lang="es-ES" dirty="0" smtClean="0"/>
              <a:t> </a:t>
            </a:r>
            <a:r>
              <a:rPr lang="es-ES" dirty="0" err="1" smtClean="0"/>
              <a:t>applications</a:t>
            </a:r>
            <a:r>
              <a:rPr lang="es-ES" dirty="0" smtClean="0"/>
              <a:t> </a:t>
            </a:r>
            <a:r>
              <a:rPr lang="es-ES" dirty="0" err="1" smtClean="0"/>
              <a:t>to</a:t>
            </a:r>
            <a:r>
              <a:rPr lang="es-ES" dirty="0" smtClean="0"/>
              <a:t> </a:t>
            </a:r>
            <a:r>
              <a:rPr lang="es-ES" dirty="0" err="1" smtClean="0"/>
              <a:t>move</a:t>
            </a:r>
            <a:r>
              <a:rPr lang="es-ES" dirty="0" smtClean="0"/>
              <a:t> </a:t>
            </a:r>
            <a:r>
              <a:rPr lang="es-ES" dirty="0" err="1" smtClean="0"/>
              <a:t>between</a:t>
            </a:r>
            <a:r>
              <a:rPr lang="es-ES" dirty="0" smtClean="0"/>
              <a:t> </a:t>
            </a:r>
            <a:r>
              <a:rPr lang="es-ES" dirty="0" err="1" smtClean="0"/>
              <a:t>databases</a:t>
            </a:r>
            <a:r>
              <a:rPr lang="es-ES" dirty="0" smtClean="0"/>
              <a:t> </a:t>
            </a:r>
            <a:r>
              <a:rPr lang="es-ES" dirty="0" err="1" smtClean="0"/>
              <a:t>or</a:t>
            </a:r>
            <a:r>
              <a:rPr lang="es-ES" dirty="0" smtClean="0"/>
              <a:t> </a:t>
            </a:r>
            <a:r>
              <a:rPr lang="es-ES" dirty="0" err="1" smtClean="0"/>
              <a:t>different</a:t>
            </a:r>
            <a:r>
              <a:rPr lang="es-ES" dirty="0" smtClean="0"/>
              <a:t> </a:t>
            </a:r>
            <a:r>
              <a:rPr lang="es-ES" dirty="0" err="1" smtClean="0"/>
              <a:t>language</a:t>
            </a:r>
            <a:r>
              <a:rPr lang="es-ES" dirty="0" smtClean="0"/>
              <a:t> </a:t>
            </a:r>
            <a:r>
              <a:rPr lang="es-ES" dirty="0" err="1" smtClean="0"/>
              <a:t>implementations</a:t>
            </a:r>
            <a:r>
              <a:rPr lang="es-ES" dirty="0" smtClean="0"/>
              <a:t>. </a:t>
            </a:r>
          </a:p>
          <a:p>
            <a:r>
              <a:rPr lang="es-ES" dirty="0" smtClean="0"/>
              <a:t>ODL defines </a:t>
            </a:r>
            <a:r>
              <a:rPr lang="es-ES" dirty="0" err="1" smtClean="0"/>
              <a:t>three</a:t>
            </a:r>
            <a:r>
              <a:rPr lang="es-ES" dirty="0" smtClean="0"/>
              <a:t> </a:t>
            </a:r>
            <a:r>
              <a:rPr lang="es-ES" dirty="0" err="1" smtClean="0"/>
              <a:t>components</a:t>
            </a:r>
            <a:r>
              <a:rPr lang="es-ES" dirty="0" smtClean="0"/>
              <a:t> of </a:t>
            </a:r>
            <a:r>
              <a:rPr lang="es-ES" dirty="0" err="1" smtClean="0"/>
              <a:t>the</a:t>
            </a:r>
            <a:r>
              <a:rPr lang="es-ES" dirty="0" smtClean="0"/>
              <a:t> </a:t>
            </a:r>
            <a:r>
              <a:rPr lang="es-ES" dirty="0" err="1" smtClean="0"/>
              <a:t>object</a:t>
            </a:r>
            <a:r>
              <a:rPr lang="es-ES" dirty="0" smtClean="0"/>
              <a:t> </a:t>
            </a:r>
            <a:r>
              <a:rPr lang="es-ES" dirty="0" err="1" smtClean="0"/>
              <a:t>oriented</a:t>
            </a:r>
            <a:r>
              <a:rPr lang="es-ES" dirty="0" smtClean="0"/>
              <a:t> data </a:t>
            </a:r>
            <a:r>
              <a:rPr lang="es-ES" dirty="0" err="1" smtClean="0"/>
              <a:t>model</a:t>
            </a:r>
            <a:r>
              <a:rPr lang="es-ES" dirty="0" smtClean="0"/>
              <a:t>:</a:t>
            </a:r>
          </a:p>
          <a:p>
            <a:pPr lvl="1"/>
            <a:r>
              <a:rPr lang="es-ES" dirty="0" err="1" smtClean="0"/>
              <a:t>Abstraction</a:t>
            </a:r>
            <a:endParaRPr lang="es-ES" dirty="0" smtClean="0"/>
          </a:p>
          <a:p>
            <a:pPr lvl="1"/>
            <a:r>
              <a:rPr lang="es-ES" dirty="0" err="1" smtClean="0"/>
              <a:t>Inheritance</a:t>
            </a:r>
            <a:endParaRPr lang="es-ES" dirty="0" smtClean="0"/>
          </a:p>
          <a:p>
            <a:pPr lvl="1"/>
            <a:r>
              <a:rPr lang="es-ES" dirty="0" err="1" smtClean="0"/>
              <a:t>Encapsulation</a:t>
            </a:r>
            <a:endParaRPr lang="es-ES" dirty="0" smtClean="0"/>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OQL: OBJECT QUERY LANGUAGE</a:t>
            </a:r>
            <a:endParaRPr lang="es-ES" dirty="0"/>
          </a:p>
        </p:txBody>
      </p:sp>
      <p:sp>
        <p:nvSpPr>
          <p:cNvPr id="3" name="2 Marcador de contenido"/>
          <p:cNvSpPr>
            <a:spLocks noGrp="1"/>
          </p:cNvSpPr>
          <p:nvPr>
            <p:ph sz="quarter" idx="1"/>
          </p:nvPr>
        </p:nvSpPr>
        <p:spPr/>
        <p:txBody>
          <a:bodyPr>
            <a:normAutofit/>
          </a:bodyPr>
          <a:lstStyle/>
          <a:p>
            <a:r>
              <a:rPr lang="en-US" dirty="0" smtClean="0"/>
              <a:t>Developed by ODMG, Object Query Language allows queries similar to SQL to be performed on a OODB.</a:t>
            </a:r>
          </a:p>
          <a:p>
            <a:r>
              <a:rPr lang="en-US" dirty="0" smtClean="0"/>
              <a:t>OQL includes additional language constructs which allow for object oriented design such as operation invocation and inheritance.</a:t>
            </a:r>
          </a:p>
          <a:p>
            <a:r>
              <a:rPr lang="en-US" dirty="0" smtClean="0"/>
              <a:t>Query Structures look very similar in SQL and OQL but the results returned are different.</a:t>
            </a:r>
          </a:p>
          <a:p>
            <a:endParaRPr lang="en-US" dirty="0" smtClean="0"/>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654032"/>
          </a:xfrm>
        </p:spPr>
        <p:txBody>
          <a:bodyPr/>
          <a:lstStyle/>
          <a:p>
            <a:r>
              <a:rPr lang="es-ES" dirty="0" err="1" smtClean="0"/>
              <a:t>Oql</a:t>
            </a:r>
            <a:r>
              <a:rPr lang="es-ES" dirty="0" smtClean="0"/>
              <a:t> </a:t>
            </a:r>
            <a:r>
              <a:rPr lang="es-ES" dirty="0" err="1" smtClean="0"/>
              <a:t>example</a:t>
            </a:r>
            <a:endParaRPr lang="es-ES" dirty="0"/>
          </a:p>
        </p:txBody>
      </p:sp>
      <p:sp>
        <p:nvSpPr>
          <p:cNvPr id="3" name="2 Marcador de contenido"/>
          <p:cNvSpPr>
            <a:spLocks noGrp="1"/>
          </p:cNvSpPr>
          <p:nvPr>
            <p:ph sz="quarter" idx="1"/>
          </p:nvPr>
        </p:nvSpPr>
        <p:spPr>
          <a:xfrm>
            <a:off x="457200" y="928670"/>
            <a:ext cx="7467600" cy="5545282"/>
          </a:xfrm>
        </p:spPr>
        <p:txBody>
          <a:bodyPr/>
          <a:lstStyle/>
          <a:p>
            <a:r>
              <a:rPr lang="en-US" dirty="0" smtClean="0"/>
              <a:t>Example: OQL query to obtain Voter names who are from the state of Colorado</a:t>
            </a:r>
          </a:p>
          <a:p>
            <a:pPr lvl="2">
              <a:buNone/>
            </a:pPr>
            <a:r>
              <a:rPr lang="en-US" sz="2400" dirty="0" smtClean="0"/>
              <a:t>Select distinct  v.name</a:t>
            </a:r>
          </a:p>
          <a:p>
            <a:pPr lvl="2">
              <a:buNone/>
            </a:pPr>
            <a:r>
              <a:rPr lang="en-US" sz="2400" dirty="0" smtClean="0"/>
              <a:t>From voters v</a:t>
            </a:r>
          </a:p>
          <a:p>
            <a:pPr lvl="2">
              <a:buNone/>
            </a:pPr>
            <a:r>
              <a:rPr lang="en-US" sz="2400" dirty="0" smtClean="0"/>
              <a:t>Where </a:t>
            </a:r>
            <a:r>
              <a:rPr lang="en-US" sz="2400" dirty="0" err="1" smtClean="0"/>
              <a:t>v.state</a:t>
            </a:r>
            <a:r>
              <a:rPr lang="en-US" sz="2400" dirty="0" smtClean="0"/>
              <a:t> = “Colorado”</a:t>
            </a:r>
          </a:p>
          <a:p>
            <a:endParaRPr lang="es-ES" dirty="0"/>
          </a:p>
        </p:txBody>
      </p:sp>
      <p:pic>
        <p:nvPicPr>
          <p:cNvPr id="3074" name="Picture 2"/>
          <p:cNvPicPr>
            <a:picLocks noChangeAspect="1" noChangeArrowheads="1"/>
          </p:cNvPicPr>
          <p:nvPr/>
        </p:nvPicPr>
        <p:blipFill>
          <a:blip r:embed="rId2" cstate="print"/>
          <a:srcRect/>
          <a:stretch>
            <a:fillRect/>
          </a:stretch>
        </p:blipFill>
        <p:spPr bwMode="auto">
          <a:xfrm>
            <a:off x="1500166" y="3429000"/>
            <a:ext cx="5895975"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Oql</a:t>
            </a:r>
            <a:r>
              <a:rPr lang="es-ES" dirty="0" smtClean="0"/>
              <a:t> </a:t>
            </a:r>
            <a:r>
              <a:rPr lang="es-ES" dirty="0" err="1" smtClean="0"/>
              <a:t>examples</a:t>
            </a:r>
            <a:endParaRPr lang="es-ES" dirty="0"/>
          </a:p>
        </p:txBody>
      </p:sp>
      <p:sp>
        <p:nvSpPr>
          <p:cNvPr id="3" name="2 Marcador de contenido"/>
          <p:cNvSpPr>
            <a:spLocks noGrp="1"/>
          </p:cNvSpPr>
          <p:nvPr>
            <p:ph sz="quarter" idx="1"/>
          </p:nvPr>
        </p:nvSpPr>
        <p:spPr/>
        <p:txBody>
          <a:bodyPr>
            <a:normAutofit/>
          </a:bodyPr>
          <a:lstStyle/>
          <a:p>
            <a:r>
              <a:rPr lang="es-ES" dirty="0" err="1" smtClean="0"/>
              <a:t>Create</a:t>
            </a:r>
            <a:r>
              <a:rPr lang="es-ES" dirty="0" smtClean="0"/>
              <a:t> </a:t>
            </a:r>
            <a:r>
              <a:rPr lang="es-ES" dirty="0" err="1" smtClean="0"/>
              <a:t>objects</a:t>
            </a:r>
            <a:r>
              <a:rPr lang="es-ES" dirty="0" smtClean="0"/>
              <a:t> as in OO </a:t>
            </a:r>
            <a:r>
              <a:rPr lang="es-ES" dirty="0" err="1" smtClean="0"/>
              <a:t>Languages</a:t>
            </a:r>
            <a:r>
              <a:rPr lang="es-ES" dirty="0" smtClean="0"/>
              <a:t> and </a:t>
            </a:r>
            <a:r>
              <a:rPr lang="es-ES" dirty="0" err="1" smtClean="0"/>
              <a:t>then</a:t>
            </a:r>
            <a:r>
              <a:rPr lang="es-ES" dirty="0" smtClean="0"/>
              <a:t> </a:t>
            </a:r>
            <a:r>
              <a:rPr lang="es-ES" dirty="0" err="1" smtClean="0"/>
              <a:t>make</a:t>
            </a:r>
            <a:r>
              <a:rPr lang="es-ES" dirty="0" smtClean="0"/>
              <a:t> </a:t>
            </a:r>
            <a:r>
              <a:rPr lang="es-ES" dirty="0" err="1" smtClean="0"/>
              <a:t>them</a:t>
            </a:r>
            <a:r>
              <a:rPr lang="es-ES" dirty="0" smtClean="0"/>
              <a:t> </a:t>
            </a:r>
            <a:r>
              <a:rPr lang="es-ES" dirty="0" err="1" smtClean="0"/>
              <a:t>persistent</a:t>
            </a:r>
            <a:r>
              <a:rPr lang="es-ES" dirty="0" smtClean="0"/>
              <a:t> </a:t>
            </a:r>
            <a:r>
              <a:rPr lang="es-ES" dirty="0" err="1" smtClean="0"/>
              <a:t>using</a:t>
            </a:r>
            <a:r>
              <a:rPr lang="es-ES" dirty="0" smtClean="0"/>
              <a:t> </a:t>
            </a:r>
            <a:r>
              <a:rPr lang="es-ES" dirty="0" err="1" smtClean="0"/>
              <a:t>the</a:t>
            </a:r>
            <a:r>
              <a:rPr lang="es-ES" dirty="0" smtClean="0"/>
              <a:t> set() </a:t>
            </a:r>
            <a:r>
              <a:rPr lang="es-ES" dirty="0" err="1" smtClean="0"/>
              <a:t>method</a:t>
            </a:r>
            <a:r>
              <a:rPr lang="es-ES" dirty="0" smtClean="0"/>
              <a:t> </a:t>
            </a:r>
            <a:r>
              <a:rPr lang="es-ES" dirty="0" err="1" smtClean="0"/>
              <a:t>on</a:t>
            </a:r>
            <a:r>
              <a:rPr lang="es-ES" dirty="0" smtClean="0"/>
              <a:t> </a:t>
            </a:r>
            <a:r>
              <a:rPr lang="es-ES" dirty="0" err="1" smtClean="0"/>
              <a:t>the</a:t>
            </a:r>
            <a:r>
              <a:rPr lang="es-ES" dirty="0" smtClean="0"/>
              <a:t> </a:t>
            </a:r>
            <a:r>
              <a:rPr lang="es-ES" dirty="0" err="1" smtClean="0"/>
              <a:t>database</a:t>
            </a:r>
            <a:r>
              <a:rPr lang="es-ES" dirty="0" smtClean="0"/>
              <a:t> </a:t>
            </a:r>
            <a:r>
              <a:rPr lang="es-ES" dirty="0" err="1" smtClean="0"/>
              <a:t>or</a:t>
            </a:r>
            <a:r>
              <a:rPr lang="es-ES" dirty="0" smtClean="0"/>
              <a:t> </a:t>
            </a:r>
            <a:r>
              <a:rPr lang="es-ES" dirty="0" err="1" smtClean="0"/>
              <a:t>store</a:t>
            </a:r>
            <a:endParaRPr lang="es-ES" dirty="0" smtClean="0"/>
          </a:p>
          <a:p>
            <a:pPr>
              <a:buNone/>
            </a:pPr>
            <a:r>
              <a:rPr lang="es-ES" dirty="0" err="1" smtClean="0"/>
              <a:t>Person</a:t>
            </a:r>
            <a:r>
              <a:rPr lang="es-ES" dirty="0" smtClean="0"/>
              <a:t> p1 = new </a:t>
            </a:r>
            <a:r>
              <a:rPr lang="es-ES" dirty="0" err="1" smtClean="0"/>
              <a:t>Person</a:t>
            </a:r>
            <a:r>
              <a:rPr lang="es-ES" dirty="0" smtClean="0"/>
              <a:t>(“</a:t>
            </a:r>
            <a:r>
              <a:rPr lang="es-ES" dirty="0" err="1" smtClean="0"/>
              <a:t>Pikes</a:t>
            </a:r>
            <a:r>
              <a:rPr lang="es-ES" dirty="0" smtClean="0"/>
              <a:t> Peak”,78);</a:t>
            </a:r>
          </a:p>
          <a:p>
            <a:pPr>
              <a:buNone/>
            </a:pPr>
            <a:r>
              <a:rPr lang="es-ES" dirty="0" smtClean="0"/>
              <a:t>db.set(p1);</a:t>
            </a:r>
          </a:p>
          <a:p>
            <a:pPr>
              <a:buNone/>
            </a:pPr>
            <a:endParaRPr lang="es-ES" dirty="0" smtClean="0"/>
          </a:p>
          <a:p>
            <a:r>
              <a:rPr lang="es-ES" dirty="0" err="1" smtClean="0"/>
              <a:t>Retrieve</a:t>
            </a:r>
            <a:r>
              <a:rPr lang="es-ES" dirty="0" smtClean="0"/>
              <a:t> </a:t>
            </a:r>
            <a:r>
              <a:rPr lang="es-ES" dirty="0" err="1" smtClean="0"/>
              <a:t>by</a:t>
            </a:r>
            <a:r>
              <a:rPr lang="es-ES" dirty="0" smtClean="0"/>
              <a:t> </a:t>
            </a:r>
            <a:r>
              <a:rPr lang="es-ES" dirty="0" err="1" smtClean="0"/>
              <a:t>age</a:t>
            </a:r>
            <a:r>
              <a:rPr lang="es-ES" dirty="0" smtClean="0"/>
              <a:t> (</a:t>
            </a:r>
            <a:r>
              <a:rPr lang="es-ES" dirty="0" err="1" smtClean="0"/>
              <a:t>null</a:t>
            </a:r>
            <a:r>
              <a:rPr lang="es-ES" dirty="0" smtClean="0"/>
              <a:t> default </a:t>
            </a:r>
            <a:r>
              <a:rPr lang="es-ES" dirty="0" err="1" smtClean="0"/>
              <a:t>for</a:t>
            </a:r>
            <a:r>
              <a:rPr lang="es-ES" dirty="0" smtClean="0"/>
              <a:t> </a:t>
            </a:r>
            <a:r>
              <a:rPr lang="es-ES" dirty="0" err="1" smtClean="0"/>
              <a:t>string</a:t>
            </a:r>
            <a:r>
              <a:rPr lang="es-ES" dirty="0" smtClean="0"/>
              <a:t>)</a:t>
            </a:r>
          </a:p>
          <a:p>
            <a:pPr>
              <a:buNone/>
            </a:pPr>
            <a:r>
              <a:rPr lang="es-ES" dirty="0" err="1" smtClean="0"/>
              <a:t>Person</a:t>
            </a:r>
            <a:r>
              <a:rPr lang="es-ES" dirty="0" smtClean="0"/>
              <a:t> p = </a:t>
            </a:r>
            <a:r>
              <a:rPr lang="es-ES" dirty="0" err="1" smtClean="0"/>
              <a:t>newPerson</a:t>
            </a:r>
            <a:r>
              <a:rPr lang="es-ES" dirty="0" smtClean="0"/>
              <a:t> (</a:t>
            </a:r>
            <a:r>
              <a:rPr lang="es-ES" dirty="0" err="1" smtClean="0"/>
              <a:t>null</a:t>
            </a:r>
            <a:r>
              <a:rPr lang="es-ES" dirty="0" smtClean="0"/>
              <a:t>, 35);</a:t>
            </a:r>
          </a:p>
          <a:p>
            <a:pPr>
              <a:buNone/>
            </a:pPr>
            <a:r>
              <a:rPr lang="es-ES" dirty="0" err="1" smtClean="0"/>
              <a:t>ObjectSet</a:t>
            </a:r>
            <a:r>
              <a:rPr lang="es-ES" dirty="0" smtClean="0"/>
              <a:t>&lt;</a:t>
            </a:r>
            <a:r>
              <a:rPr lang="es-ES" dirty="0" err="1" smtClean="0"/>
              <a:t>Person</a:t>
            </a:r>
            <a:r>
              <a:rPr lang="es-ES" dirty="0" smtClean="0"/>
              <a:t>&gt; </a:t>
            </a:r>
            <a:r>
              <a:rPr lang="es-ES" dirty="0" err="1" smtClean="0"/>
              <a:t>result</a:t>
            </a:r>
            <a:r>
              <a:rPr lang="es-ES" dirty="0" smtClean="0"/>
              <a:t> = db.get(p);</a:t>
            </a:r>
          </a:p>
          <a:p>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224</TotalTime>
  <Words>619</Words>
  <Application>Microsoft Office PowerPoint</Application>
  <PresentationFormat>Presentación en pantalla (4:3)</PresentationFormat>
  <Paragraphs>52</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Mirador</vt:lpstr>
      <vt:lpstr>UNIT 4-PART II: OODB</vt:lpstr>
      <vt:lpstr>Diapositiva 2</vt:lpstr>
      <vt:lpstr>ODBs: Object Databases</vt:lpstr>
      <vt:lpstr>ODBs</vt:lpstr>
      <vt:lpstr>ODBs</vt:lpstr>
      <vt:lpstr>ODL: OBJECT DEFINITION LANGUAGE</vt:lpstr>
      <vt:lpstr>OQL: OBJECT QUERY LANGUAGE</vt:lpstr>
      <vt:lpstr>Oql example</vt:lpstr>
      <vt:lpstr>Oql examples</vt:lpstr>
      <vt:lpstr>ODBs ranking</vt:lpstr>
      <vt:lpstr>for each(Example)- for(  :  )</vt:lpstr>
      <vt:lpstr>PRACTICE 4-2. Db40: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4-PART II: OODB</dc:title>
  <dc:creator>ines</dc:creator>
  <cp:lastModifiedBy>ines</cp:lastModifiedBy>
  <cp:revision>26</cp:revision>
  <dcterms:created xsi:type="dcterms:W3CDTF">2019-01-10T10:25:58Z</dcterms:created>
  <dcterms:modified xsi:type="dcterms:W3CDTF">2019-01-23T11:37:03Z</dcterms:modified>
</cp:coreProperties>
</file>