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8" r:id="rId6"/>
    <p:sldId id="269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1356-2245-4812-AB75-DFA986F7BE10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AE5B-5648-4355-AF72-AA418C19C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xist-db.org/exist/apps/homepage/index.html" TargetMode="External"/><Relationship Id="rId2" Type="http://schemas.openxmlformats.org/officeDocument/2006/relationships/hyperlink" Target="https://en.wikipedia.org/wiki/XML_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Xist" TargetMode="External"/><Relationship Id="rId4" Type="http://schemas.openxmlformats.org/officeDocument/2006/relationships/hyperlink" Target="https://exist-db.org/exist/apps/doc/learning-xque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" TargetMode="External"/><Relationship Id="rId2" Type="http://schemas.openxmlformats.org/officeDocument/2006/relationships/hyperlink" Target="https://en.wikipedia.org/wiki/Data_persist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oSQL" TargetMode="External"/><Relationship Id="rId5" Type="http://schemas.openxmlformats.org/officeDocument/2006/relationships/hyperlink" Target="https://en.wikipedia.org/wiki/Document-oriented_database" TargetMode="External"/><Relationship Id="rId4" Type="http://schemas.openxmlformats.org/officeDocument/2006/relationships/hyperlink" Target="https://en.wikipedia.org/wiki/XQue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_database#cite_note-11" TargetMode="External"/><Relationship Id="rId2" Type="http://schemas.openxmlformats.org/officeDocument/2006/relationships/hyperlink" Target="https://en.wikipedia.org/wiki/XQu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XPath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TML" TargetMode="External"/><Relationship Id="rId3" Type="http://schemas.openxmlformats.org/officeDocument/2006/relationships/hyperlink" Target="https://en.wikipedia.org/wiki/NoSQL" TargetMode="External"/><Relationship Id="rId7" Type="http://schemas.openxmlformats.org/officeDocument/2006/relationships/hyperlink" Target="https://en.wikipedia.org/wiki/JSON" TargetMode="External"/><Relationship Id="rId2" Type="http://schemas.openxmlformats.org/officeDocument/2006/relationships/hyperlink" Target="https://en.wikipedia.org/wiki/Open_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ative_XML_database" TargetMode="External"/><Relationship Id="rId5" Type="http://schemas.openxmlformats.org/officeDocument/2006/relationships/hyperlink" Target="https://en.wikipedia.org/wiki/Document-oriented_database" TargetMode="External"/><Relationship Id="rId4" Type="http://schemas.openxmlformats.org/officeDocument/2006/relationships/hyperlink" Target="https://en.wikipedia.org/wiki/X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xml/xpath_intro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xquery_intro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UNIT 5. XML DATABASES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XQuery</a:t>
            </a:r>
            <a:r>
              <a:rPr lang="es-ES" b="1" dirty="0" smtClean="0"/>
              <a:t> FLWOR </a:t>
            </a:r>
            <a:r>
              <a:rPr lang="es-ES" b="1" dirty="0" err="1" smtClean="0"/>
              <a:t>Expressions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FLWOR (pronounced "flower") is an acronym for "For, Let, Where, Order by, Return".</a:t>
            </a:r>
          </a:p>
          <a:p>
            <a:pPr lvl="1"/>
            <a:r>
              <a:rPr lang="en-US" b="1" dirty="0" smtClean="0"/>
              <a:t>For</a:t>
            </a:r>
            <a:r>
              <a:rPr lang="en-US" dirty="0" smtClean="0"/>
              <a:t> - selects a sequence of nodes</a:t>
            </a:r>
          </a:p>
          <a:p>
            <a:pPr lvl="1"/>
            <a:r>
              <a:rPr lang="en-US" b="1" dirty="0" smtClean="0"/>
              <a:t>Let</a:t>
            </a:r>
            <a:r>
              <a:rPr lang="en-US" dirty="0" smtClean="0"/>
              <a:t> - binds a sequence to a variable</a:t>
            </a:r>
          </a:p>
          <a:p>
            <a:pPr lvl="1"/>
            <a:r>
              <a:rPr lang="en-US" b="1" dirty="0" smtClean="0"/>
              <a:t>Where</a:t>
            </a:r>
            <a:r>
              <a:rPr lang="en-US" dirty="0" smtClean="0"/>
              <a:t> - filters the nodes</a:t>
            </a:r>
          </a:p>
          <a:p>
            <a:pPr lvl="1"/>
            <a:r>
              <a:rPr lang="en-US" b="1" dirty="0" smtClean="0"/>
              <a:t>Order by</a:t>
            </a:r>
            <a:r>
              <a:rPr lang="en-US" dirty="0" smtClean="0"/>
              <a:t> - sorts the nodes</a:t>
            </a:r>
          </a:p>
          <a:p>
            <a:pPr lvl="1"/>
            <a:r>
              <a:rPr lang="en-US" b="1" dirty="0" smtClean="0"/>
              <a:t>Return</a:t>
            </a:r>
            <a:r>
              <a:rPr lang="en-US" dirty="0" smtClean="0"/>
              <a:t> - what to return (gets evaluated once for every node)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</a:rPr>
              <a:t>for $x in doc("books.xml")/bookstore/book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where $x/price&gt;30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return $x/title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1)for $x in doc("books.xml")/bookstore/book</a:t>
            </a:r>
            <a:br>
              <a:rPr lang="en-US" dirty="0" smtClean="0"/>
            </a:br>
            <a:r>
              <a:rPr lang="en-US" dirty="0" smtClean="0"/>
              <a:t>where $x/price&gt;30</a:t>
            </a:r>
            <a:br>
              <a:rPr lang="en-US" dirty="0" smtClean="0"/>
            </a:br>
            <a:r>
              <a:rPr lang="en-US" dirty="0" smtClean="0"/>
              <a:t>order by $x/title</a:t>
            </a:r>
            <a:br>
              <a:rPr lang="en-US" dirty="0" smtClean="0"/>
            </a:br>
            <a:r>
              <a:rPr lang="en-US" dirty="0" smtClean="0"/>
              <a:t>return $x/title 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Present the Result In an HTML List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for $x in doc("books.xml")/bookstore/book/title</a:t>
            </a:r>
            <a:br>
              <a:rPr lang="en-US" dirty="0" smtClean="0"/>
            </a:br>
            <a:r>
              <a:rPr lang="en-US" dirty="0" smtClean="0"/>
              <a:t>order by $x</a:t>
            </a:r>
            <a:br>
              <a:rPr lang="en-US" dirty="0" smtClean="0"/>
            </a:br>
            <a:r>
              <a:rPr lang="en-US" dirty="0" smtClean="0"/>
              <a:t>return &lt;</a:t>
            </a:r>
            <a:r>
              <a:rPr lang="en-US" dirty="0" err="1" smtClean="0"/>
              <a:t>li</a:t>
            </a:r>
            <a:r>
              <a:rPr lang="en-US" dirty="0" smtClean="0"/>
              <a:t>&gt;{$x}&lt;/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XML,XQUERY AND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We</a:t>
            </a:r>
            <a:r>
              <a:rPr lang="es-ES" sz="2400" dirty="0" smtClean="0"/>
              <a:t> can </a:t>
            </a:r>
            <a:r>
              <a:rPr lang="es-ES" sz="2400" dirty="0" err="1" smtClean="0"/>
              <a:t>access</a:t>
            </a:r>
            <a:r>
              <a:rPr lang="es-ES" sz="2400" dirty="0" smtClean="0"/>
              <a:t> </a:t>
            </a:r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xml</a:t>
            </a:r>
            <a:r>
              <a:rPr lang="es-ES" sz="2400" dirty="0" smtClean="0"/>
              <a:t> </a:t>
            </a:r>
            <a:r>
              <a:rPr lang="es-ES" sz="2400" dirty="0" err="1" smtClean="0"/>
              <a:t>database</a:t>
            </a:r>
            <a:r>
              <a:rPr lang="es-ES" sz="2400" dirty="0" smtClean="0"/>
              <a:t> </a:t>
            </a:r>
            <a:r>
              <a:rPr lang="es-ES" sz="2400" dirty="0" err="1" smtClean="0"/>
              <a:t>such</a:t>
            </a:r>
            <a:r>
              <a:rPr lang="es-ES" sz="2400" dirty="0" smtClean="0"/>
              <a:t> as </a:t>
            </a:r>
            <a:r>
              <a:rPr lang="es-ES" sz="2400" dirty="0" err="1" smtClean="0"/>
              <a:t>eXistdb</a:t>
            </a:r>
            <a:r>
              <a:rPr lang="es-ES" sz="2400" dirty="0" smtClean="0"/>
              <a:t> and do </a:t>
            </a:r>
            <a:r>
              <a:rPr lang="es-ES" sz="2400" dirty="0" err="1" smtClean="0"/>
              <a:t>queries</a:t>
            </a:r>
            <a:r>
              <a:rPr lang="es-ES" sz="2400" dirty="0" smtClean="0"/>
              <a:t>.</a:t>
            </a:r>
          </a:p>
          <a:p>
            <a:r>
              <a:rPr lang="es-ES" sz="2400" dirty="0" err="1" smtClean="0"/>
              <a:t>We</a:t>
            </a:r>
            <a:r>
              <a:rPr lang="es-ES" sz="2400" dirty="0" smtClean="0"/>
              <a:t> </a:t>
            </a:r>
            <a:r>
              <a:rPr lang="es-ES" sz="2400" dirty="0" err="1" smtClean="0"/>
              <a:t>will</a:t>
            </a:r>
            <a:r>
              <a:rPr lang="es-ES" sz="2400" dirty="0" smtClean="0"/>
              <a:t> use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objects</a:t>
            </a:r>
            <a:r>
              <a:rPr lang="es-ES" sz="2400" dirty="0" smtClean="0"/>
              <a:t> </a:t>
            </a:r>
            <a:r>
              <a:rPr lang="es-ES" sz="2400" dirty="0" err="1" smtClean="0"/>
              <a:t>Collection</a:t>
            </a:r>
            <a:r>
              <a:rPr lang="es-ES" sz="2400" dirty="0" smtClean="0"/>
              <a:t>, </a:t>
            </a:r>
            <a:r>
              <a:rPr lang="es-ES" sz="2400" dirty="0" err="1" smtClean="0"/>
              <a:t>XPathQueryService</a:t>
            </a:r>
            <a:r>
              <a:rPr lang="es-ES" sz="2400" dirty="0" smtClean="0"/>
              <a:t> and </a:t>
            </a:r>
            <a:r>
              <a:rPr lang="es-ES" sz="2400" dirty="0" err="1" smtClean="0"/>
              <a:t>ResourceSet</a:t>
            </a:r>
            <a:r>
              <a:rPr lang="es-ES" sz="2400" dirty="0" smtClean="0"/>
              <a:t> .</a:t>
            </a:r>
          </a:p>
          <a:p>
            <a:pPr>
              <a:buNone/>
            </a:pPr>
            <a:r>
              <a:rPr lang="es-ES" sz="2400" i="1" dirty="0" smtClean="0"/>
              <a:t> </a:t>
            </a:r>
            <a:r>
              <a:rPr lang="es-ES" sz="2400" i="1" dirty="0" err="1" smtClean="0"/>
              <a:t>XPathQueryService</a:t>
            </a:r>
            <a:r>
              <a:rPr lang="es-ES" sz="2400" i="1" dirty="0" smtClean="0"/>
              <a:t> servicio= (</a:t>
            </a:r>
            <a:r>
              <a:rPr lang="es-ES" sz="2400" i="1" dirty="0" err="1" smtClean="0"/>
              <a:t>XPathQueryService</a:t>
            </a:r>
            <a:r>
              <a:rPr lang="es-ES" sz="2400" i="1" dirty="0" smtClean="0"/>
              <a:t>)</a:t>
            </a:r>
            <a:r>
              <a:rPr lang="es-ES" sz="2400" i="1" dirty="0" err="1" smtClean="0"/>
              <a:t>col.getService</a:t>
            </a:r>
            <a:r>
              <a:rPr lang="es-ES" sz="2400" i="1" dirty="0" smtClean="0"/>
              <a:t>("</a:t>
            </a:r>
            <a:r>
              <a:rPr lang="es-ES" sz="2400" i="1" dirty="0" err="1" smtClean="0"/>
              <a:t>XPathQueryService</a:t>
            </a:r>
            <a:r>
              <a:rPr lang="es-ES" sz="2400" i="1" dirty="0" smtClean="0"/>
              <a:t>", "1.0");</a:t>
            </a:r>
          </a:p>
          <a:p>
            <a:pPr>
              <a:buNone/>
            </a:pPr>
            <a:r>
              <a:rPr lang="es-ES" sz="2400" i="1" dirty="0" err="1" smtClean="0"/>
              <a:t>ResourceSet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result</a:t>
            </a:r>
            <a:r>
              <a:rPr lang="es-ES" sz="2400" i="1" dirty="0" smtClean="0"/>
              <a:t>=</a:t>
            </a:r>
          </a:p>
          <a:p>
            <a:pPr>
              <a:buNone/>
            </a:pPr>
            <a:r>
              <a:rPr lang="es-ES" sz="2400" i="1" dirty="0" err="1" smtClean="0"/>
              <a:t>servicio.query</a:t>
            </a:r>
            <a:r>
              <a:rPr lang="es-ES" sz="2400" i="1" dirty="0" smtClean="0">
                <a:solidFill>
                  <a:srgbClr val="002060"/>
                </a:solidFill>
              </a:rPr>
              <a:t>("</a:t>
            </a:r>
            <a:r>
              <a:rPr lang="es-ES" sz="2400" i="1" dirty="0" err="1" smtClean="0">
                <a:solidFill>
                  <a:srgbClr val="002060"/>
                </a:solidFill>
              </a:rPr>
              <a:t>for</a:t>
            </a:r>
            <a:r>
              <a:rPr lang="es-ES" sz="2400" i="1" dirty="0" smtClean="0">
                <a:solidFill>
                  <a:srgbClr val="002060"/>
                </a:solidFill>
              </a:rPr>
              <a:t> $b in /</a:t>
            </a:r>
            <a:r>
              <a:rPr lang="es-ES" sz="2400" i="1" dirty="0" err="1" smtClean="0">
                <a:solidFill>
                  <a:srgbClr val="002060"/>
                </a:solidFill>
              </a:rPr>
              <a:t>Books</a:t>
            </a:r>
            <a:r>
              <a:rPr lang="es-ES" sz="2400" i="1" dirty="0" smtClean="0">
                <a:solidFill>
                  <a:srgbClr val="002060"/>
                </a:solidFill>
              </a:rPr>
              <a:t>/</a:t>
            </a:r>
            <a:r>
              <a:rPr lang="es-ES" sz="2400" i="1" dirty="0" err="1" smtClean="0">
                <a:solidFill>
                  <a:srgbClr val="002060"/>
                </a:solidFill>
              </a:rPr>
              <a:t>Book</a:t>
            </a:r>
            <a:r>
              <a:rPr lang="es-ES" sz="2400" i="1" dirty="0" smtClean="0">
                <a:solidFill>
                  <a:srgbClr val="002060"/>
                </a:solidFill>
              </a:rPr>
              <a:t>/</a:t>
            </a:r>
            <a:r>
              <a:rPr lang="es-ES" sz="2400" i="1" dirty="0" err="1" smtClean="0">
                <a:solidFill>
                  <a:srgbClr val="002060"/>
                </a:solidFill>
              </a:rPr>
              <a:t>Title</a:t>
            </a:r>
            <a:r>
              <a:rPr lang="es-ES" sz="2400" i="1" dirty="0" smtClean="0">
                <a:solidFill>
                  <a:srgbClr val="002060"/>
                </a:solidFill>
              </a:rPr>
              <a:t>/</a:t>
            </a:r>
            <a:r>
              <a:rPr lang="es-ES" sz="2400" i="1" dirty="0" err="1" smtClean="0">
                <a:solidFill>
                  <a:srgbClr val="002060"/>
                </a:solidFill>
              </a:rPr>
              <a:t>text</a:t>
            </a:r>
            <a:r>
              <a:rPr lang="es-ES" sz="2400" i="1" dirty="0" smtClean="0">
                <a:solidFill>
                  <a:srgbClr val="002060"/>
                </a:solidFill>
              </a:rPr>
              <a:t>() </a:t>
            </a:r>
            <a:r>
              <a:rPr lang="es-ES" sz="2400" i="1" dirty="0" err="1" smtClean="0">
                <a:solidFill>
                  <a:srgbClr val="002060"/>
                </a:solidFill>
              </a:rPr>
              <a:t>return</a:t>
            </a:r>
            <a:r>
              <a:rPr lang="es-ES" sz="2400" i="1" dirty="0" smtClean="0">
                <a:solidFill>
                  <a:srgbClr val="002060"/>
                </a:solidFill>
              </a:rPr>
              <a:t> $b");</a:t>
            </a:r>
          </a:p>
          <a:p>
            <a:pPr>
              <a:buNone/>
            </a:pPr>
            <a:endParaRPr lang="es-ES" sz="2400" dirty="0" smtClean="0"/>
          </a:p>
          <a:p>
            <a:endParaRPr lang="es-E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Practice</a:t>
            </a:r>
            <a:r>
              <a:rPr lang="es-ES" dirty="0" smtClean="0"/>
              <a:t> 5.2.</a:t>
            </a:r>
            <a:r>
              <a:rPr lang="es-ES" dirty="0" smtClean="0"/>
              <a:t> ACCESS TO EXISTDB WITH </a:t>
            </a:r>
            <a:r>
              <a:rPr lang="es-ES" dirty="0" smtClean="0"/>
              <a:t>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https://en.wikipedia.org/wiki/XML_database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http://exist-db.org/exist/apps/homepage/index.html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https://exist-db.org/exist/apps/doc/learning-xquery</a:t>
            </a:r>
            <a:endParaRPr lang="es-ES" dirty="0" smtClean="0"/>
          </a:p>
          <a:p>
            <a:r>
              <a:rPr lang="es-ES" dirty="0" smtClean="0">
                <a:hlinkClick r:id="rId5"/>
              </a:rPr>
              <a:t>https://en.wikipedia.org/wiki/EXist</a:t>
            </a:r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XML database</a:t>
            </a:r>
            <a:r>
              <a:rPr lang="en-US" dirty="0" smtClean="0"/>
              <a:t> is a </a:t>
            </a:r>
            <a:r>
              <a:rPr lang="en-US" dirty="0" smtClean="0">
                <a:hlinkClick r:id="rId2" tooltip="Data persistence"/>
              </a:rPr>
              <a:t>data persistence</a:t>
            </a:r>
            <a:r>
              <a:rPr lang="en-US" dirty="0" smtClean="0"/>
              <a:t> software system that allows data to be specified and stored, in </a:t>
            </a:r>
            <a:r>
              <a:rPr lang="en-US" dirty="0" smtClean="0">
                <a:hlinkClick r:id="rId3" tooltip="XML"/>
              </a:rPr>
              <a:t>XML</a:t>
            </a:r>
            <a:r>
              <a:rPr lang="en-US" dirty="0" smtClean="0"/>
              <a:t> format. This data can be </a:t>
            </a:r>
            <a:r>
              <a:rPr lang="en-US" dirty="0" smtClean="0">
                <a:hlinkClick r:id="rId4" tooltip="XQuery"/>
              </a:rPr>
              <a:t>queried</a:t>
            </a:r>
            <a:r>
              <a:rPr lang="en-US" dirty="0" smtClean="0"/>
              <a:t>, transformed, exported and returned to a calling system. XML databases are a </a:t>
            </a:r>
            <a:r>
              <a:rPr lang="en-US" dirty="0" err="1" smtClean="0"/>
              <a:t>ftype</a:t>
            </a:r>
            <a:r>
              <a:rPr lang="en-US" dirty="0" smtClean="0"/>
              <a:t> of </a:t>
            </a:r>
            <a:r>
              <a:rPr lang="en-US" dirty="0" smtClean="0">
                <a:hlinkClick r:id="rId5" tooltip="Document-oriented database"/>
              </a:rPr>
              <a:t>document-oriented databases</a:t>
            </a:r>
            <a:r>
              <a:rPr lang="en-US" dirty="0" smtClean="0"/>
              <a:t> which are in turn a category of </a:t>
            </a:r>
            <a:r>
              <a:rPr lang="en-US" dirty="0" err="1" smtClean="0">
                <a:hlinkClick r:id="rId6" tooltip="NoSQL"/>
              </a:rPr>
              <a:t>NoSQL</a:t>
            </a:r>
            <a:r>
              <a:rPr lang="en-US" dirty="0" smtClean="0"/>
              <a:t> databases.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Native XML databases are especially designed for working with XML data.  XML nodes and documents are the fundamental unit of storage.</a:t>
            </a:r>
          </a:p>
          <a:p>
            <a:r>
              <a:rPr lang="en-US" dirty="0" smtClean="0"/>
              <a:t>The standard for querying XML data per W3C recommendation is </a:t>
            </a:r>
            <a:r>
              <a:rPr lang="en-US" dirty="0" err="1" smtClean="0">
                <a:hlinkClick r:id="rId2" tooltip="XQuery"/>
              </a:rPr>
              <a:t>XQuery</a:t>
            </a:r>
            <a:r>
              <a:rPr lang="en-US" dirty="0" smtClean="0"/>
              <a:t>; the latest version is </a:t>
            </a:r>
            <a:r>
              <a:rPr lang="en-US" dirty="0" err="1" smtClean="0"/>
              <a:t>XQuery</a:t>
            </a:r>
            <a:r>
              <a:rPr lang="en-US" dirty="0" smtClean="0"/>
              <a:t> 3.1.</a:t>
            </a:r>
            <a:r>
              <a:rPr lang="en-US" baseline="30000" dirty="0" smtClean="0">
                <a:hlinkClick r:id="rId3"/>
              </a:rPr>
              <a:t>[11]</a:t>
            </a:r>
            <a:r>
              <a:rPr lang="en-US" dirty="0" smtClean="0"/>
              <a:t> </a:t>
            </a:r>
            <a:r>
              <a:rPr lang="en-US" dirty="0" err="1" smtClean="0"/>
              <a:t>XQuery</a:t>
            </a:r>
            <a:r>
              <a:rPr lang="en-US" dirty="0" smtClean="0"/>
              <a:t> includes </a:t>
            </a:r>
            <a:r>
              <a:rPr lang="en-US" dirty="0" err="1" smtClean="0">
                <a:hlinkClick r:id="rId4" tooltip="XPath"/>
              </a:rPr>
              <a:t>XPath</a:t>
            </a:r>
            <a:r>
              <a:rPr lang="en-US" dirty="0" smtClean="0"/>
              <a:t> as a sub-language.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eXist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eXist</a:t>
            </a:r>
            <a:r>
              <a:rPr lang="en-US" b="1" dirty="0" smtClean="0"/>
              <a:t>-db</a:t>
            </a:r>
            <a:r>
              <a:rPr lang="en-US" dirty="0" smtClean="0"/>
              <a:t> (or </a:t>
            </a:r>
            <a:r>
              <a:rPr lang="en-US" b="1" dirty="0" err="1" smtClean="0"/>
              <a:t>eXist</a:t>
            </a:r>
            <a:r>
              <a:rPr lang="en-US" dirty="0" smtClean="0"/>
              <a:t> for short) is an </a:t>
            </a:r>
            <a:r>
              <a:rPr lang="en-US" dirty="0" smtClean="0">
                <a:hlinkClick r:id="rId2" tooltip="Open source software"/>
              </a:rPr>
              <a:t>open source software</a:t>
            </a:r>
            <a:r>
              <a:rPr lang="en-US" dirty="0" smtClean="0"/>
              <a:t> project for </a:t>
            </a:r>
            <a:r>
              <a:rPr lang="en-US" dirty="0" err="1" smtClean="0">
                <a:hlinkClick r:id="rId3" tooltip="NoSQL"/>
              </a:rPr>
              <a:t>NoSQL</a:t>
            </a:r>
            <a:r>
              <a:rPr lang="en-US" dirty="0" smtClean="0"/>
              <a:t> databases built on </a:t>
            </a:r>
            <a:r>
              <a:rPr lang="en-US" dirty="0" smtClean="0">
                <a:hlinkClick r:id="rId4" tooltip="XML"/>
              </a:rPr>
              <a:t>XML</a:t>
            </a:r>
            <a:r>
              <a:rPr lang="en-US" dirty="0" smtClean="0"/>
              <a:t> technology. It is classified as both a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smtClean="0">
                <a:hlinkClick r:id="rId5" tooltip="Document-oriented database"/>
              </a:rPr>
              <a:t>document-oriented database</a:t>
            </a:r>
            <a:r>
              <a:rPr lang="en-US" dirty="0" smtClean="0"/>
              <a:t> system and a </a:t>
            </a:r>
            <a:r>
              <a:rPr lang="en-US" dirty="0" smtClean="0">
                <a:hlinkClick r:id="rId6" tooltip="Native XML database"/>
              </a:rPr>
              <a:t>native XML database</a:t>
            </a:r>
            <a:r>
              <a:rPr lang="en-US" dirty="0" smtClean="0"/>
              <a:t> (and it provides support for </a:t>
            </a:r>
            <a:r>
              <a:rPr lang="en-US" dirty="0" smtClean="0">
                <a:hlinkClick r:id="rId4" tooltip="XML"/>
              </a:rPr>
              <a:t>XML</a:t>
            </a:r>
            <a:r>
              <a:rPr lang="en-US" dirty="0" smtClean="0"/>
              <a:t>, </a:t>
            </a:r>
            <a:r>
              <a:rPr lang="en-US" dirty="0" smtClean="0">
                <a:hlinkClick r:id="rId7" tooltip="JSON"/>
              </a:rPr>
              <a:t>JSON</a:t>
            </a:r>
            <a:r>
              <a:rPr lang="en-US" dirty="0" smtClean="0"/>
              <a:t>, </a:t>
            </a:r>
            <a:r>
              <a:rPr lang="en-US" dirty="0" smtClean="0">
                <a:hlinkClick r:id="rId8" tooltip="HTML"/>
              </a:rPr>
              <a:t>HTML</a:t>
            </a:r>
            <a:r>
              <a:rPr lang="en-US" dirty="0" smtClean="0"/>
              <a:t> and Binary documents).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PRACTICE 3.1. INSTALLING EXISTS DB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528641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2857496"/>
            <a:ext cx="303804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https://www.w3schools.com/xml/xpath_intro.asp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1" y="2857496"/>
            <a:ext cx="9098061" cy="336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XPATH EXAMPLES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XQUERY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786454"/>
          </a:xfrm>
        </p:spPr>
        <p:txBody>
          <a:bodyPr>
            <a:noAutofit/>
          </a:bodyPr>
          <a:lstStyle/>
          <a:p>
            <a:r>
              <a:rPr lang="es-ES" sz="2400" dirty="0" smtClean="0">
                <a:hlinkClick r:id="rId2"/>
              </a:rPr>
              <a:t>https://www.w3schools.com/xml/xquery_intro.asp</a:t>
            </a:r>
            <a:endParaRPr lang="es-ES" sz="2400" dirty="0" smtClean="0"/>
          </a:p>
          <a:p>
            <a:r>
              <a:rPr lang="en-US" sz="2400" dirty="0" err="1" smtClean="0"/>
              <a:t>XQuery</a:t>
            </a:r>
            <a:r>
              <a:rPr lang="en-US" sz="2400" dirty="0" smtClean="0"/>
              <a:t> is </a:t>
            </a:r>
            <a:r>
              <a:rPr lang="en-US" sz="2400" b="1" i="1" dirty="0" smtClean="0"/>
              <a:t>the</a:t>
            </a:r>
            <a:r>
              <a:rPr lang="en-US" sz="2400" dirty="0" smtClean="0"/>
              <a:t> language for querying XML data</a:t>
            </a:r>
          </a:p>
          <a:p>
            <a:r>
              <a:rPr lang="en-US" sz="2400" dirty="0" err="1" smtClean="0"/>
              <a:t>XQuery</a:t>
            </a:r>
            <a:r>
              <a:rPr lang="en-US" sz="2400" dirty="0" smtClean="0"/>
              <a:t> for XML is like SQL for databases</a:t>
            </a:r>
          </a:p>
          <a:p>
            <a:r>
              <a:rPr lang="en-US" sz="2400" dirty="0" err="1" smtClean="0"/>
              <a:t>XQuery</a:t>
            </a:r>
            <a:r>
              <a:rPr lang="en-US" sz="2400" dirty="0" smtClean="0"/>
              <a:t> is built on </a:t>
            </a:r>
            <a:r>
              <a:rPr lang="en-US" sz="2400" dirty="0" err="1" smtClean="0"/>
              <a:t>XPath</a:t>
            </a:r>
            <a:r>
              <a:rPr lang="en-US" sz="2400" dirty="0" smtClean="0"/>
              <a:t> expressions</a:t>
            </a:r>
          </a:p>
          <a:p>
            <a:r>
              <a:rPr lang="en-US" sz="2400" dirty="0" err="1" smtClean="0"/>
              <a:t>XQuery</a:t>
            </a:r>
            <a:r>
              <a:rPr lang="en-US" sz="2400" dirty="0" smtClean="0"/>
              <a:t> is supported by all major databases</a:t>
            </a:r>
          </a:p>
          <a:p>
            <a:r>
              <a:rPr lang="en-US" sz="2400" dirty="0" err="1" smtClean="0"/>
              <a:t>XQuery</a:t>
            </a:r>
            <a:r>
              <a:rPr lang="en-US" sz="2400" dirty="0" smtClean="0"/>
              <a:t> is a W3C Recommendation</a:t>
            </a:r>
          </a:p>
          <a:p>
            <a:r>
              <a:rPr lang="en-US" sz="2400" dirty="0" err="1" smtClean="0"/>
              <a:t>XQuery</a:t>
            </a:r>
            <a:r>
              <a:rPr lang="en-US" sz="2400" dirty="0" smtClean="0"/>
              <a:t> uses path expressions to navigate through elements in an XML document.</a:t>
            </a:r>
          </a:p>
          <a:p>
            <a:r>
              <a:rPr lang="en-US" sz="2400" dirty="0" smtClean="0"/>
              <a:t>The following path expression is used to select all the title elements in the "books.xml" file: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doc("books.xml")/bookstore/book/title </a:t>
            </a:r>
          </a:p>
          <a:p>
            <a:r>
              <a:rPr lang="en-US" sz="2400" dirty="0" smtClean="0"/>
              <a:t>(/bookstore selects the bookstore element, /book selects all the book elements under the bookstore element, and /title selects all the title elements under each book element)</a:t>
            </a:r>
          </a:p>
          <a:p>
            <a:endParaRPr lang="en-US" sz="2400" dirty="0" smtClean="0"/>
          </a:p>
          <a:p>
            <a:endParaRPr lang="es-E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451</Words>
  <Application>Microsoft Office PowerPoint</Application>
  <PresentationFormat>Presentación en pantalla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UNIT 5. XML DATABASES</vt:lpstr>
      <vt:lpstr>Diapositiva 2</vt:lpstr>
      <vt:lpstr>Diapositiva 3</vt:lpstr>
      <vt:lpstr>Diapositiva 4</vt:lpstr>
      <vt:lpstr>eXist database</vt:lpstr>
      <vt:lpstr>PRACTICE 3.1. INSTALLING EXISTS DB</vt:lpstr>
      <vt:lpstr>XPATH</vt:lpstr>
      <vt:lpstr>XPATH EXAMPLES</vt:lpstr>
      <vt:lpstr>XQUERY</vt:lpstr>
      <vt:lpstr>XQuery FLWOR Expressions</vt:lpstr>
      <vt:lpstr>Diapositiva 11</vt:lpstr>
      <vt:lpstr>Present the Result In an HTML List</vt:lpstr>
      <vt:lpstr>XML,XQUERY AND JAVA</vt:lpstr>
      <vt:lpstr>Practice 5.2. ACCESS TO EXISTDB WITH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5. XML DATABASES</dc:title>
  <dc:creator>ines</dc:creator>
  <cp:lastModifiedBy>ines</cp:lastModifiedBy>
  <cp:revision>8</cp:revision>
  <dcterms:created xsi:type="dcterms:W3CDTF">2019-02-04T11:17:50Z</dcterms:created>
  <dcterms:modified xsi:type="dcterms:W3CDTF">2019-05-28T10:23:39Z</dcterms:modified>
</cp:coreProperties>
</file>