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4"/>
    <p:sldMasterId id="2147483695" r:id="rId5"/>
  </p:sldMasterIdLst>
  <p:notesMasterIdLst>
    <p:notesMasterId r:id="rId21"/>
  </p:notesMasterIdLst>
  <p:sldIdLst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</p:sldIdLst>
  <p:sldSz cx="9144000" cy="5143500" type="screen16x9"/>
  <p:notesSz cx="6858000" cy="9144000"/>
  <p:embeddedFontLst>
    <p:embeddedFont>
      <p:font typeface="Gill Sans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2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0d4aa805b_1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g50d4aa805b_1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55b61d626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g55b61d626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55b61d6269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55b61d626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50d4aa805b_1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g50d4aa805b_1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55b61d62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g55b61d62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50d4aa805b_1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g50d4aa805b_1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50d4aa805b_1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g50d4aa805b_1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50d4aa805b_1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g50d4aa805b_1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50d4aa805b_1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g50d4aa805b_1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50d4aa805b_1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g50d4aa805b_1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50d4aa805b_1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g50d4aa805b_1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50d4aa805b_1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g50d4aa805b_1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55b61d626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g55b61d626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55b61d626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g55b61d626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55b61d626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g55b61d626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8"/>
          <p:cNvSpPr txBox="1">
            <a:spLocks noGrp="1"/>
          </p:cNvSpPr>
          <p:nvPr>
            <p:ph type="ctrTitle"/>
          </p:nvPr>
        </p:nvSpPr>
        <p:spPr>
          <a:xfrm>
            <a:off x="435893" y="765323"/>
            <a:ext cx="8245162" cy="1106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ill Sans"/>
              <a:buNone/>
              <a:defRPr sz="27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8"/>
          <p:cNvSpPr txBox="1">
            <a:spLocks noGrp="1"/>
          </p:cNvSpPr>
          <p:nvPr>
            <p:ph type="subTitle" idx="1"/>
          </p:nvPr>
        </p:nvSpPr>
        <p:spPr>
          <a:xfrm>
            <a:off x="435895" y="1871584"/>
            <a:ext cx="8245159" cy="44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200" cap="none">
                <a:solidFill>
                  <a:schemeClr val="accent2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00"/>
              </a:spcBef>
              <a:spcAft>
                <a:spcPts val="500"/>
              </a:spcAft>
              <a:buSzPts val="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38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8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8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6233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/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9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9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11" cy="275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3048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marL="914400" lvl="1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marL="1371600" lvl="2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marL="1828800" lvl="3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marL="2286000" lvl="4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marL="2743200" lvl="5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marL="3200400" lvl="6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marL="3657600" lvl="7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marL="4114800" lvl="8" indent="-30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>
            <a:endParaRPr/>
          </a:p>
        </p:txBody>
      </p:sp>
      <p:sp>
        <p:nvSpPr>
          <p:cNvPr id="245" name="Google Shape;245;p39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9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39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/>
          <p:nvPr/>
        </p:nvSpPr>
        <p:spPr>
          <a:xfrm>
            <a:off x="334486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40"/>
          <p:cNvSpPr txBox="1"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40"/>
          <p:cNvSpPr txBox="1">
            <a:spLocks noGrp="1"/>
          </p:cNvSpPr>
          <p:nvPr>
            <p:ph type="body" idx="1"/>
          </p:nvPr>
        </p:nvSpPr>
        <p:spPr>
          <a:xfrm>
            <a:off x="435895" y="1671002"/>
            <a:ext cx="4066792" cy="2724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3048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marL="914400" lvl="1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marL="1371600" lvl="2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marL="1828800" lvl="3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marL="2286000" lvl="4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marL="2743200" lvl="5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marL="3200400" lvl="6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marL="3657600" lvl="7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marL="4114800" lvl="8" indent="-30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>
            <a:endParaRPr/>
          </a:p>
        </p:txBody>
      </p:sp>
      <p:sp>
        <p:nvSpPr>
          <p:cNvPr id="252" name="Google Shape;252;p40"/>
          <p:cNvSpPr txBox="1">
            <a:spLocks noGrp="1"/>
          </p:cNvSpPr>
          <p:nvPr>
            <p:ph type="body" idx="2"/>
          </p:nvPr>
        </p:nvSpPr>
        <p:spPr>
          <a:xfrm>
            <a:off x="4641313" y="1671002"/>
            <a:ext cx="4066794" cy="2724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3048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marL="914400" lvl="1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marL="1371600" lvl="2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marL="1828800" lvl="3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marL="2286000" lvl="4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marL="2743200" lvl="5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marL="3200400" lvl="6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marL="3657600" lvl="7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marL="4114800" lvl="8" indent="-30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>
            <a:endParaRPr/>
          </a:p>
        </p:txBody>
      </p:sp>
      <p:sp>
        <p:nvSpPr>
          <p:cNvPr id="253" name="Google Shape;253;p40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40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40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/>
          <p:nvPr/>
        </p:nvSpPr>
        <p:spPr>
          <a:xfrm>
            <a:off x="335863" y="3856480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1"/>
          <p:cNvSpPr txBox="1">
            <a:spLocks noGrp="1"/>
          </p:cNvSpPr>
          <p:nvPr>
            <p:ph type="title"/>
          </p:nvPr>
        </p:nvSpPr>
        <p:spPr>
          <a:xfrm>
            <a:off x="435895" y="2282932"/>
            <a:ext cx="8272211" cy="112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ill Sans"/>
              <a:buNone/>
              <a:defRPr sz="27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41"/>
          <p:cNvSpPr txBox="1">
            <a:spLocks noGrp="1"/>
          </p:cNvSpPr>
          <p:nvPr>
            <p:ph type="body" idx="1"/>
          </p:nvPr>
        </p:nvSpPr>
        <p:spPr>
          <a:xfrm>
            <a:off x="435894" y="3406063"/>
            <a:ext cx="8272211" cy="45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4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41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41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41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/>
          <p:nvPr/>
        </p:nvSpPr>
        <p:spPr>
          <a:xfrm>
            <a:off x="334486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42"/>
          <p:cNvSpPr txBox="1"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42"/>
          <p:cNvSpPr txBox="1">
            <a:spLocks noGrp="1"/>
          </p:cNvSpPr>
          <p:nvPr>
            <p:ph type="body" idx="1"/>
          </p:nvPr>
        </p:nvSpPr>
        <p:spPr>
          <a:xfrm>
            <a:off x="665414" y="1688169"/>
            <a:ext cx="3815306" cy="402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7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5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4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2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2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2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2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200" b="1"/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sz="1200" b="1"/>
            </a:lvl9pPr>
          </a:lstStyle>
          <a:p>
            <a:endParaRPr/>
          </a:p>
        </p:txBody>
      </p:sp>
      <p:sp>
        <p:nvSpPr>
          <p:cNvPr id="267" name="Google Shape;267;p42"/>
          <p:cNvSpPr txBox="1">
            <a:spLocks noGrp="1"/>
          </p:cNvSpPr>
          <p:nvPr>
            <p:ph type="body" idx="2"/>
          </p:nvPr>
        </p:nvSpPr>
        <p:spPr>
          <a:xfrm>
            <a:off x="435895" y="2194539"/>
            <a:ext cx="4044825" cy="2201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048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marL="914400" lvl="1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marL="1371600" lvl="2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marL="1828800" lvl="3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marL="2286000" lvl="4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marL="2743200" lvl="5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marL="3200400" lvl="6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marL="3657600" lvl="7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marL="4114800" lvl="8" indent="-30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>
            <a:endParaRPr/>
          </a:p>
        </p:txBody>
      </p:sp>
      <p:sp>
        <p:nvSpPr>
          <p:cNvPr id="268" name="Google Shape;268;p42"/>
          <p:cNvSpPr txBox="1">
            <a:spLocks noGrp="1"/>
          </p:cNvSpPr>
          <p:nvPr>
            <p:ph type="body" idx="3"/>
          </p:nvPr>
        </p:nvSpPr>
        <p:spPr>
          <a:xfrm>
            <a:off x="4892801" y="1688169"/>
            <a:ext cx="3815305" cy="415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7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5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4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2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2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2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2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200" b="1"/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sz="1200" b="1"/>
            </a:lvl9pPr>
          </a:lstStyle>
          <a:p>
            <a:endParaRPr/>
          </a:p>
        </p:txBody>
      </p:sp>
      <p:sp>
        <p:nvSpPr>
          <p:cNvPr id="269" name="Google Shape;269;p42"/>
          <p:cNvSpPr txBox="1">
            <a:spLocks noGrp="1"/>
          </p:cNvSpPr>
          <p:nvPr>
            <p:ph type="body" idx="4"/>
          </p:nvPr>
        </p:nvSpPr>
        <p:spPr>
          <a:xfrm>
            <a:off x="4663282" y="2194539"/>
            <a:ext cx="4044825" cy="2201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048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marL="914400" lvl="1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marL="1371600" lvl="2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marL="1828800" lvl="3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marL="2286000" lvl="4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marL="2743200" lvl="5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marL="3200400" lvl="6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marL="3657600" lvl="7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marL="4114800" lvl="8" indent="-30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>
            <a:endParaRPr/>
          </a:p>
        </p:txBody>
      </p:sp>
      <p:sp>
        <p:nvSpPr>
          <p:cNvPr id="270" name="Google Shape;270;p42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42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42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43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43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7" name="Google Shape;277;p43"/>
          <p:cNvSpPr/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43"/>
          <p:cNvSpPr txBox="1">
            <a:spLocks noGrp="1"/>
          </p:cNvSpPr>
          <p:nvPr>
            <p:ph type="title"/>
          </p:nvPr>
        </p:nvSpPr>
        <p:spPr>
          <a:xfrm>
            <a:off x="431920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44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44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/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5"/>
          <p:cNvSpPr txBox="1">
            <a:spLocks noGrp="1"/>
          </p:cNvSpPr>
          <p:nvPr>
            <p:ph type="title"/>
          </p:nvPr>
        </p:nvSpPr>
        <p:spPr>
          <a:xfrm>
            <a:off x="435894" y="3946722"/>
            <a:ext cx="3682084" cy="517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1500"/>
              <a:buFont typeface="Gill Sans"/>
              <a:buNone/>
              <a:defRPr sz="1500" b="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45"/>
          <p:cNvSpPr txBox="1">
            <a:spLocks noGrp="1"/>
          </p:cNvSpPr>
          <p:nvPr>
            <p:ph type="body" idx="1"/>
          </p:nvPr>
        </p:nvSpPr>
        <p:spPr>
          <a:xfrm>
            <a:off x="335862" y="450900"/>
            <a:ext cx="846963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SzPts val="1400"/>
              <a:buChar char="◼"/>
              <a:defRPr sz="1500">
                <a:solidFill>
                  <a:schemeClr val="dk2"/>
                </a:solidFill>
              </a:defRPr>
            </a:lvl1pPr>
            <a:lvl2pPr marL="914400" lvl="1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 sz="1400">
                <a:solidFill>
                  <a:schemeClr val="dk2"/>
                </a:solidFill>
              </a:defRPr>
            </a:lvl2pPr>
            <a:lvl3pPr marL="1371600" lvl="2" indent="-298450" algn="l">
              <a:spcBef>
                <a:spcPts val="500"/>
              </a:spcBef>
              <a:spcAft>
                <a:spcPts val="0"/>
              </a:spcAft>
              <a:buSzPts val="1100"/>
              <a:buChar char="◼"/>
              <a:defRPr sz="1200">
                <a:solidFill>
                  <a:schemeClr val="dk2"/>
                </a:solidFill>
              </a:defRPr>
            </a:lvl3pPr>
            <a:lvl4pPr marL="1828800" lvl="3" indent="-2921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4pPr>
            <a:lvl5pPr marL="2286000" lvl="4" indent="-2921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5pPr>
            <a:lvl6pPr marL="2743200" lvl="5" indent="-2921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6pPr>
            <a:lvl7pPr marL="3200400" lvl="6" indent="-2921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7pPr>
            <a:lvl8pPr marL="3657600" lvl="7" indent="-2921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8pPr>
            <a:lvl9pPr marL="4114800" lvl="8" indent="-292100" algn="l">
              <a:spcBef>
                <a:spcPts val="500"/>
              </a:spcBef>
              <a:spcAft>
                <a:spcPts val="50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45"/>
          <p:cNvSpPr txBox="1">
            <a:spLocks noGrp="1"/>
          </p:cNvSpPr>
          <p:nvPr>
            <p:ph type="body" idx="2"/>
          </p:nvPr>
        </p:nvSpPr>
        <p:spPr>
          <a:xfrm>
            <a:off x="4305617" y="3946722"/>
            <a:ext cx="4402490" cy="517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228600" algn="r">
              <a:spcBef>
                <a:spcPts val="20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600"/>
              <a:buNone/>
              <a:defRPr sz="700"/>
            </a:lvl9pPr>
          </a:lstStyle>
          <a:p>
            <a:endParaRPr/>
          </a:p>
        </p:txBody>
      </p:sp>
      <p:sp>
        <p:nvSpPr>
          <p:cNvPr id="288" name="Google Shape;288;p45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45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45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>
            <a:spLocks noGrp="1"/>
          </p:cNvSpPr>
          <p:nvPr>
            <p:ph type="title"/>
          </p:nvPr>
        </p:nvSpPr>
        <p:spPr>
          <a:xfrm>
            <a:off x="435895" y="3520042"/>
            <a:ext cx="8272212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Gill Sans"/>
              <a:buNone/>
              <a:defRPr sz="18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46"/>
          <p:cNvSpPr>
            <a:spLocks noGrp="1"/>
          </p:cNvSpPr>
          <p:nvPr>
            <p:ph type="pic" idx="2"/>
          </p:nvPr>
        </p:nvSpPr>
        <p:spPr>
          <a:xfrm>
            <a:off x="335863" y="449794"/>
            <a:ext cx="8468144" cy="2667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94" name="Google Shape;294;p46"/>
          <p:cNvSpPr txBox="1">
            <a:spLocks noGrp="1"/>
          </p:cNvSpPr>
          <p:nvPr>
            <p:ph type="body" idx="1"/>
          </p:nvPr>
        </p:nvSpPr>
        <p:spPr>
          <a:xfrm>
            <a:off x="435894" y="3945095"/>
            <a:ext cx="8272213" cy="44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900"/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900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600"/>
              <a:buNone/>
              <a:defRPr sz="700"/>
            </a:lvl9pPr>
          </a:lstStyle>
          <a:p>
            <a:endParaRPr/>
          </a:p>
        </p:txBody>
      </p:sp>
      <p:sp>
        <p:nvSpPr>
          <p:cNvPr id="295" name="Google Shape;295;p46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46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46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/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47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47"/>
          <p:cNvSpPr txBox="1">
            <a:spLocks noGrp="1"/>
          </p:cNvSpPr>
          <p:nvPr>
            <p:ph type="body" idx="1"/>
          </p:nvPr>
        </p:nvSpPr>
        <p:spPr>
          <a:xfrm rot="5400000">
            <a:off x="3250952" y="-1063056"/>
            <a:ext cx="2642096" cy="827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048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marL="914400" lvl="1" indent="-298450" algn="l">
              <a:spcBef>
                <a:spcPts val="500"/>
              </a:spcBef>
              <a:spcAft>
                <a:spcPts val="0"/>
              </a:spcAft>
              <a:buSzPts val="1100"/>
              <a:buChar char="◼"/>
              <a:defRPr/>
            </a:lvl2pPr>
            <a:lvl3pPr marL="1371600" lvl="2" indent="-2921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/>
            </a:lvl3pPr>
            <a:lvl4pPr marL="1828800" lvl="3" indent="-279400" algn="l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4pPr>
            <a:lvl5pPr marL="2286000" lvl="4" indent="-279400" algn="l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5pPr>
            <a:lvl6pPr marL="2743200" lvl="5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marL="3200400" lvl="6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marL="3657600" lvl="7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marL="4114800" lvl="8" indent="-30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>
            <a:endParaRPr/>
          </a:p>
        </p:txBody>
      </p:sp>
      <p:sp>
        <p:nvSpPr>
          <p:cNvPr id="302" name="Google Shape;302;p47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47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47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/>
          <p:nvPr/>
        </p:nvSpPr>
        <p:spPr>
          <a:xfrm>
            <a:off x="6629401" y="449794"/>
            <a:ext cx="2180113" cy="4362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8"/>
          <p:cNvSpPr txBox="1">
            <a:spLocks noGrp="1"/>
          </p:cNvSpPr>
          <p:nvPr>
            <p:ph type="title"/>
          </p:nvPr>
        </p:nvSpPr>
        <p:spPr>
          <a:xfrm rot="5400000">
            <a:off x="5437310" y="1698885"/>
            <a:ext cx="3887305" cy="150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48"/>
          <p:cNvSpPr txBox="1">
            <a:spLocks noGrp="1"/>
          </p:cNvSpPr>
          <p:nvPr>
            <p:ph type="body" idx="1"/>
          </p:nvPr>
        </p:nvSpPr>
        <p:spPr>
          <a:xfrm rot="5400000">
            <a:off x="1598645" y="-510658"/>
            <a:ext cx="3887305" cy="5922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048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marL="914400" lvl="1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marL="1371600" lvl="2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marL="1828800" lvl="3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marL="2286000" lvl="4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marL="2743200" lvl="5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marL="3200400" lvl="6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marL="3657600" lvl="7" indent="-304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marL="4114800" lvl="8" indent="-30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>
            <a:endParaRPr/>
          </a:p>
        </p:txBody>
      </p:sp>
      <p:sp>
        <p:nvSpPr>
          <p:cNvPr id="309" name="Google Shape;309;p48"/>
          <p:cNvSpPr txBox="1">
            <a:spLocks noGrp="1"/>
          </p:cNvSpPr>
          <p:nvPr>
            <p:ph type="dt" idx="10"/>
          </p:nvPr>
        </p:nvSpPr>
        <p:spPr>
          <a:xfrm>
            <a:off x="6745254" y="4467103"/>
            <a:ext cx="99610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48"/>
          <p:cNvSpPr txBox="1">
            <a:spLocks noGrp="1"/>
          </p:cNvSpPr>
          <p:nvPr>
            <p:ph type="ftr" idx="11"/>
          </p:nvPr>
        </p:nvSpPr>
        <p:spPr>
          <a:xfrm>
            <a:off x="581192" y="4463858"/>
            <a:ext cx="5922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48"/>
          <p:cNvSpPr txBox="1">
            <a:spLocks noGrp="1"/>
          </p:cNvSpPr>
          <p:nvPr>
            <p:ph type="sldNum" idx="12"/>
          </p:nvPr>
        </p:nvSpPr>
        <p:spPr>
          <a:xfrm>
            <a:off x="7834961" y="4467103"/>
            <a:ext cx="87314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>
            <a:spLocks noGrp="1"/>
          </p:cNvSpPr>
          <p:nvPr>
            <p:ph type="title"/>
          </p:nvPr>
        </p:nvSpPr>
        <p:spPr>
          <a:xfrm>
            <a:off x="435894" y="528843"/>
            <a:ext cx="8272212" cy="8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  <a:defRPr sz="2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37"/>
          <p:cNvSpPr txBox="1"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28" name="Google Shape;228;p37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29" name="Google Shape;229;p37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30" name="Google Shape;230;p37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1" name="Google Shape;231;p37"/>
          <p:cNvSpPr/>
          <p:nvPr/>
        </p:nvSpPr>
        <p:spPr>
          <a:xfrm>
            <a:off x="334900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7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7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g"/><Relationship Id="rId4" Type="http://schemas.openxmlformats.org/officeDocument/2006/relationships/hyperlink" Target="http://drive.google.com/file/d/1FPC0Rk6Z5uRFHMKhHtQhm1nmxNRtiUfh/view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jpg"/><Relationship Id="rId4" Type="http://schemas.openxmlformats.org/officeDocument/2006/relationships/hyperlink" Target="http://drive.google.com/file/d/15iKZmClDHw4_PpcruXdbNU1We0kXy3zt/view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hyperlink" Target="https://www.lucidchart.com/documents/edit/cef4421c-6fdc-4c83-9fa5-7b6c35ab186f/0?callback=close&amp;name=slides&amp;callback_type=back&amp;v=1842&amp;s=96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59" name="Google Shape;459;p71" descr="Digital Connections"/>
          <p:cNvPicPr preferRelativeResize="0"/>
          <p:nvPr/>
        </p:nvPicPr>
        <p:blipFill rotWithShape="1">
          <a:blip r:embed="rId3">
            <a:alphaModFix/>
          </a:blip>
          <a:srcRect l="13265" t="9090" r="3502"/>
          <a:stretch/>
        </p:blipFill>
        <p:spPr>
          <a:xfrm>
            <a:off x="15" y="8"/>
            <a:ext cx="9143985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0" name="Google Shape;460;p71"/>
          <p:cNvGrpSpPr/>
          <p:nvPr/>
        </p:nvGrpSpPr>
        <p:grpSpPr>
          <a:xfrm>
            <a:off x="334900" y="340232"/>
            <a:ext cx="8474200" cy="73916"/>
            <a:chOff x="446534" y="453643"/>
            <a:chExt cx="11298933" cy="98554"/>
          </a:xfrm>
        </p:grpSpPr>
        <p:sp>
          <p:nvSpPr>
            <p:cNvPr id="461" name="Google Shape;461;p71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1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1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71"/>
          <p:cNvSpPr/>
          <p:nvPr/>
        </p:nvSpPr>
        <p:spPr>
          <a:xfrm>
            <a:off x="336549" y="3321050"/>
            <a:ext cx="8445500" cy="1471873"/>
          </a:xfrm>
          <a:prstGeom prst="rect">
            <a:avLst/>
          </a:prstGeom>
          <a:solidFill>
            <a:schemeClr val="accent1">
              <a:alpha val="96862"/>
            </a:scheme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71"/>
          <p:cNvSpPr txBox="1">
            <a:spLocks noGrp="1"/>
          </p:cNvSpPr>
          <p:nvPr>
            <p:ph type="ctrTitle"/>
          </p:nvPr>
        </p:nvSpPr>
        <p:spPr>
          <a:xfrm>
            <a:off x="435893" y="3429000"/>
            <a:ext cx="8245162" cy="671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Gill Sans"/>
              <a:buNone/>
            </a:pPr>
            <a:r>
              <a:rPr lang="en-GB" sz="4500">
                <a:solidFill>
                  <a:schemeClr val="lt1"/>
                </a:solidFill>
              </a:rPr>
              <a:t>MELTDOWN</a:t>
            </a:r>
            <a:endParaRPr sz="1100"/>
          </a:p>
        </p:txBody>
      </p:sp>
      <p:sp>
        <p:nvSpPr>
          <p:cNvPr id="466" name="Google Shape;466;p71"/>
          <p:cNvSpPr txBox="1">
            <a:spLocks noGrp="1"/>
          </p:cNvSpPr>
          <p:nvPr>
            <p:ph type="subTitle" idx="1"/>
          </p:nvPr>
        </p:nvSpPr>
        <p:spPr>
          <a:xfrm>
            <a:off x="435895" y="4100435"/>
            <a:ext cx="8245159" cy="36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100">
                <a:solidFill>
                  <a:srgbClr val="7CEBFF"/>
                </a:solidFill>
              </a:rPr>
              <a:t>Adam Marciszewski, Brandon Franklin</a:t>
            </a:r>
            <a:endParaRPr sz="1100"/>
          </a:p>
        </p:txBody>
      </p:sp>
      <p:pic>
        <p:nvPicPr>
          <p:cNvPr id="467" name="Google Shape;467;p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79556" y="3321050"/>
            <a:ext cx="900844" cy="1471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8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66" name="Google Shape;566;p80" descr="Digital Numbers"/>
          <p:cNvPicPr preferRelativeResize="0"/>
          <p:nvPr/>
        </p:nvPicPr>
        <p:blipFill rotWithShape="1">
          <a:blip r:embed="rId3">
            <a:alphaModFix/>
          </a:blip>
          <a:srcRect t="10449" r="9090" b="12939"/>
          <a:stretch/>
        </p:blipFill>
        <p:spPr>
          <a:xfrm>
            <a:off x="15" y="8"/>
            <a:ext cx="9143988" cy="5143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7" name="Google Shape;567;p80"/>
          <p:cNvGrpSpPr/>
          <p:nvPr/>
        </p:nvGrpSpPr>
        <p:grpSpPr>
          <a:xfrm>
            <a:off x="328583" y="342900"/>
            <a:ext cx="7153385" cy="4451450"/>
            <a:chOff x="438067" y="457200"/>
            <a:chExt cx="7506963" cy="5935267"/>
          </a:xfrm>
        </p:grpSpPr>
        <p:sp>
          <p:nvSpPr>
            <p:cNvPr id="568" name="Google Shape;568;p80"/>
            <p:cNvSpPr/>
            <p:nvPr/>
          </p:nvSpPr>
          <p:spPr>
            <a:xfrm>
              <a:off x="438067" y="618067"/>
              <a:ext cx="7503600" cy="5774400"/>
            </a:xfrm>
            <a:prstGeom prst="rect">
              <a:avLst/>
            </a:prstGeom>
            <a:solidFill>
              <a:schemeClr val="accent1">
                <a:alpha val="9686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/>
            </a:p>
          </p:txBody>
        </p:sp>
        <p:sp>
          <p:nvSpPr>
            <p:cNvPr id="569" name="Google Shape;569;p80"/>
            <p:cNvSpPr/>
            <p:nvPr/>
          </p:nvSpPr>
          <p:spPr>
            <a:xfrm>
              <a:off x="438068" y="457200"/>
              <a:ext cx="3703200" cy="9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80"/>
            <p:cNvSpPr/>
            <p:nvPr/>
          </p:nvSpPr>
          <p:spPr>
            <a:xfrm>
              <a:off x="4241830" y="457200"/>
              <a:ext cx="37032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71" name="Google Shape;571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075" y="530375"/>
            <a:ext cx="6843850" cy="420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8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77" name="Google Shape;577;p81" descr="Digital Numbers"/>
          <p:cNvPicPr preferRelativeResize="0"/>
          <p:nvPr/>
        </p:nvPicPr>
        <p:blipFill rotWithShape="1">
          <a:blip r:embed="rId3">
            <a:alphaModFix/>
          </a:blip>
          <a:srcRect t="10449" r="9090" b="12939"/>
          <a:stretch/>
        </p:blipFill>
        <p:spPr>
          <a:xfrm>
            <a:off x="15" y="8"/>
            <a:ext cx="9143988" cy="5143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8" name="Google Shape;578;p81"/>
          <p:cNvGrpSpPr/>
          <p:nvPr/>
        </p:nvGrpSpPr>
        <p:grpSpPr>
          <a:xfrm>
            <a:off x="328583" y="342900"/>
            <a:ext cx="7153385" cy="4451450"/>
            <a:chOff x="438067" y="457200"/>
            <a:chExt cx="7506963" cy="5935267"/>
          </a:xfrm>
        </p:grpSpPr>
        <p:sp>
          <p:nvSpPr>
            <p:cNvPr id="579" name="Google Shape;579;p81"/>
            <p:cNvSpPr/>
            <p:nvPr/>
          </p:nvSpPr>
          <p:spPr>
            <a:xfrm>
              <a:off x="438067" y="618067"/>
              <a:ext cx="7503600" cy="5774400"/>
            </a:xfrm>
            <a:prstGeom prst="rect">
              <a:avLst/>
            </a:prstGeom>
            <a:solidFill>
              <a:schemeClr val="accent1">
                <a:alpha val="9686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/>
            </a:p>
          </p:txBody>
        </p:sp>
        <p:sp>
          <p:nvSpPr>
            <p:cNvPr id="580" name="Google Shape;580;p81"/>
            <p:cNvSpPr/>
            <p:nvPr/>
          </p:nvSpPr>
          <p:spPr>
            <a:xfrm>
              <a:off x="438068" y="457200"/>
              <a:ext cx="3703200" cy="9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81"/>
            <p:cNvSpPr/>
            <p:nvPr/>
          </p:nvSpPr>
          <p:spPr>
            <a:xfrm>
              <a:off x="4241830" y="457200"/>
              <a:ext cx="37032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2" name="Google Shape;582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275" y="933500"/>
            <a:ext cx="609600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8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88" name="Google Shape;588;p82" descr="Digital Numbers"/>
          <p:cNvPicPr preferRelativeResize="0"/>
          <p:nvPr/>
        </p:nvPicPr>
        <p:blipFill rotWithShape="1">
          <a:blip r:embed="rId3">
            <a:alphaModFix/>
          </a:blip>
          <a:srcRect t="10449" r="9090" b="12939"/>
          <a:stretch/>
        </p:blipFill>
        <p:spPr>
          <a:xfrm>
            <a:off x="15" y="8"/>
            <a:ext cx="9143987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9" name="Google Shape;589;p82"/>
          <p:cNvGrpSpPr/>
          <p:nvPr/>
        </p:nvGrpSpPr>
        <p:grpSpPr>
          <a:xfrm>
            <a:off x="328572" y="342900"/>
            <a:ext cx="7153197" cy="4451450"/>
            <a:chOff x="438067" y="457200"/>
            <a:chExt cx="7506963" cy="5935267"/>
          </a:xfrm>
        </p:grpSpPr>
        <p:sp>
          <p:nvSpPr>
            <p:cNvPr id="590" name="Google Shape;590;p82"/>
            <p:cNvSpPr/>
            <p:nvPr/>
          </p:nvSpPr>
          <p:spPr>
            <a:xfrm>
              <a:off x="438067" y="618067"/>
              <a:ext cx="7503600" cy="5774400"/>
            </a:xfrm>
            <a:prstGeom prst="rect">
              <a:avLst/>
            </a:prstGeom>
            <a:solidFill>
              <a:schemeClr val="accent1">
                <a:alpha val="9686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82"/>
            <p:cNvSpPr/>
            <p:nvPr/>
          </p:nvSpPr>
          <p:spPr>
            <a:xfrm>
              <a:off x="438068" y="457200"/>
              <a:ext cx="3703200" cy="9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82"/>
            <p:cNvSpPr/>
            <p:nvPr/>
          </p:nvSpPr>
          <p:spPr>
            <a:xfrm>
              <a:off x="4241830" y="457200"/>
              <a:ext cx="37032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93" name="Google Shape;593;p82" title="Seed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8275" y="520600"/>
            <a:ext cx="5935276" cy="419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99" name="Google Shape;599;p83" descr="Digital Numbers"/>
          <p:cNvPicPr preferRelativeResize="0"/>
          <p:nvPr/>
        </p:nvPicPr>
        <p:blipFill rotWithShape="1">
          <a:blip r:embed="rId3">
            <a:alphaModFix/>
          </a:blip>
          <a:srcRect t="10449" r="9090" b="12939"/>
          <a:stretch/>
        </p:blipFill>
        <p:spPr>
          <a:xfrm>
            <a:off x="15" y="8"/>
            <a:ext cx="9143988" cy="5143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0" name="Google Shape;600;p83"/>
          <p:cNvGrpSpPr/>
          <p:nvPr/>
        </p:nvGrpSpPr>
        <p:grpSpPr>
          <a:xfrm>
            <a:off x="328583" y="342900"/>
            <a:ext cx="7153385" cy="4451450"/>
            <a:chOff x="438067" y="457200"/>
            <a:chExt cx="7506963" cy="5935267"/>
          </a:xfrm>
        </p:grpSpPr>
        <p:sp>
          <p:nvSpPr>
            <p:cNvPr id="601" name="Google Shape;601;p83"/>
            <p:cNvSpPr/>
            <p:nvPr/>
          </p:nvSpPr>
          <p:spPr>
            <a:xfrm>
              <a:off x="438067" y="618067"/>
              <a:ext cx="7503600" cy="5774400"/>
            </a:xfrm>
            <a:prstGeom prst="rect">
              <a:avLst/>
            </a:prstGeom>
            <a:solidFill>
              <a:schemeClr val="accent1">
                <a:alpha val="9686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83"/>
            <p:cNvSpPr/>
            <p:nvPr/>
          </p:nvSpPr>
          <p:spPr>
            <a:xfrm>
              <a:off x="438068" y="457200"/>
              <a:ext cx="3703200" cy="9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83"/>
            <p:cNvSpPr/>
            <p:nvPr/>
          </p:nvSpPr>
          <p:spPr>
            <a:xfrm>
              <a:off x="4241830" y="457200"/>
              <a:ext cx="37032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04" name="Google Shape;604;p83" title="Romeo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9025" y="461600"/>
            <a:ext cx="5777000" cy="43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8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610" name="Google Shape;610;p84" descr="Digital Numbers"/>
          <p:cNvPicPr preferRelativeResize="0"/>
          <p:nvPr/>
        </p:nvPicPr>
        <p:blipFill rotWithShape="1">
          <a:blip r:embed="rId3">
            <a:alphaModFix/>
          </a:blip>
          <a:srcRect t="10449" r="9090" b="12939"/>
          <a:stretch/>
        </p:blipFill>
        <p:spPr>
          <a:xfrm>
            <a:off x="15" y="8"/>
            <a:ext cx="9143987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1" name="Google Shape;611;p84"/>
          <p:cNvGrpSpPr/>
          <p:nvPr/>
        </p:nvGrpSpPr>
        <p:grpSpPr>
          <a:xfrm>
            <a:off x="328572" y="342900"/>
            <a:ext cx="7153197" cy="4451450"/>
            <a:chOff x="438067" y="457200"/>
            <a:chExt cx="7506963" cy="5935267"/>
          </a:xfrm>
        </p:grpSpPr>
        <p:sp>
          <p:nvSpPr>
            <p:cNvPr id="612" name="Google Shape;612;p84"/>
            <p:cNvSpPr/>
            <p:nvPr/>
          </p:nvSpPr>
          <p:spPr>
            <a:xfrm>
              <a:off x="438067" y="618067"/>
              <a:ext cx="7503600" cy="5774400"/>
            </a:xfrm>
            <a:prstGeom prst="rect">
              <a:avLst/>
            </a:prstGeom>
            <a:solidFill>
              <a:schemeClr val="accent1">
                <a:alpha val="9686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84"/>
            <p:cNvSpPr/>
            <p:nvPr/>
          </p:nvSpPr>
          <p:spPr>
            <a:xfrm>
              <a:off x="438068" y="457200"/>
              <a:ext cx="3703200" cy="9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84"/>
            <p:cNvSpPr/>
            <p:nvPr/>
          </p:nvSpPr>
          <p:spPr>
            <a:xfrm>
              <a:off x="4241830" y="457200"/>
              <a:ext cx="37032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5" name="Google Shape;615;p84"/>
          <p:cNvSpPr txBox="1">
            <a:spLocks noGrp="1"/>
          </p:cNvSpPr>
          <p:nvPr>
            <p:ph type="title"/>
          </p:nvPr>
        </p:nvSpPr>
        <p:spPr>
          <a:xfrm>
            <a:off x="438150" y="755217"/>
            <a:ext cx="5410125" cy="10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en-GB" sz="3000"/>
              <a:t>Countermeasures</a:t>
            </a:r>
            <a:endParaRPr sz="3000"/>
          </a:p>
        </p:txBody>
      </p:sp>
      <p:sp>
        <p:nvSpPr>
          <p:cNvPr id="616" name="Google Shape;616;p84"/>
          <p:cNvSpPr txBox="1"/>
          <p:nvPr/>
        </p:nvSpPr>
        <p:spPr>
          <a:xfrm>
            <a:off x="437062" y="1593225"/>
            <a:ext cx="6830550" cy="267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lvl="0" indent="-279400" algn="l" rtl="0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sz="1800">
                <a:solidFill>
                  <a:srgbClr val="FFFFFF"/>
                </a:solidFill>
              </a:rPr>
              <a:t>There are patches against Meltdown on Windows, Linux and OS X</a:t>
            </a:r>
            <a:endParaRPr sz="1800">
              <a:solidFill>
                <a:srgbClr val="FFFFFF"/>
              </a:solidFill>
            </a:endParaRPr>
          </a:p>
          <a:p>
            <a:pPr marL="342900" lvl="0" indent="-2794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sz="1800">
                <a:solidFill>
                  <a:srgbClr val="FFFFFF"/>
                </a:solidFill>
              </a:rPr>
              <a:t>The patches only make the attack more difficult to conduct</a:t>
            </a:r>
            <a:endParaRPr sz="1800">
              <a:solidFill>
                <a:srgbClr val="FFFFFF"/>
              </a:solidFill>
            </a:endParaRPr>
          </a:p>
          <a:p>
            <a:pPr marL="342900" lvl="0" indent="-2794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sz="1800">
                <a:solidFill>
                  <a:srgbClr val="FFFFFF"/>
                </a:solidFill>
              </a:rPr>
              <a:t>Patches do not eliminate the risk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85"/>
          <p:cNvSpPr/>
          <p:nvPr/>
        </p:nvSpPr>
        <p:spPr>
          <a:xfrm>
            <a:off x="0" y="1"/>
            <a:ext cx="9143999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622" name="Google Shape;622;p85" descr="Digital Numbers"/>
          <p:cNvPicPr preferRelativeResize="0"/>
          <p:nvPr/>
        </p:nvPicPr>
        <p:blipFill rotWithShape="1">
          <a:blip r:embed="rId3">
            <a:alphaModFix/>
          </a:blip>
          <a:srcRect l="2189" r="9641" b="1"/>
          <a:stretch/>
        </p:blipFill>
        <p:spPr>
          <a:xfrm>
            <a:off x="334900" y="542924"/>
            <a:ext cx="5623962" cy="4257676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85"/>
          <p:cNvSpPr/>
          <p:nvPr/>
        </p:nvSpPr>
        <p:spPr>
          <a:xfrm>
            <a:off x="6031610" y="542924"/>
            <a:ext cx="2777490" cy="425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85"/>
          <p:cNvSpPr txBox="1">
            <a:spLocks noGrp="1"/>
          </p:cNvSpPr>
          <p:nvPr>
            <p:ph type="ctrTitle"/>
          </p:nvPr>
        </p:nvSpPr>
        <p:spPr>
          <a:xfrm>
            <a:off x="6126900" y="1839850"/>
            <a:ext cx="25869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Gill Sans"/>
              <a:buNone/>
            </a:pPr>
            <a:r>
              <a:rPr lang="en-GB" sz="3000">
                <a:solidFill>
                  <a:srgbClr val="FFFFFF"/>
                </a:solidFill>
              </a:rPr>
              <a:t>THANK YOU</a:t>
            </a:r>
            <a:endParaRPr sz="3000"/>
          </a:p>
        </p:txBody>
      </p:sp>
      <p:sp>
        <p:nvSpPr>
          <p:cNvPr id="625" name="Google Shape;625;p85"/>
          <p:cNvSpPr txBox="1">
            <a:spLocks noGrp="1"/>
          </p:cNvSpPr>
          <p:nvPr>
            <p:ph type="subTitle" idx="1"/>
          </p:nvPr>
        </p:nvSpPr>
        <p:spPr>
          <a:xfrm>
            <a:off x="6222206" y="2628821"/>
            <a:ext cx="2311182" cy="1971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chemeClr val="lt2"/>
              </a:solidFill>
            </a:endParaRPr>
          </a:p>
        </p:txBody>
      </p:sp>
      <p:grpSp>
        <p:nvGrpSpPr>
          <p:cNvPr id="626" name="Google Shape;626;p85"/>
          <p:cNvGrpSpPr/>
          <p:nvPr/>
        </p:nvGrpSpPr>
        <p:grpSpPr>
          <a:xfrm>
            <a:off x="334900" y="340232"/>
            <a:ext cx="8474200" cy="73916"/>
            <a:chOff x="446534" y="453643"/>
            <a:chExt cx="11298933" cy="98554"/>
          </a:xfrm>
        </p:grpSpPr>
        <p:sp>
          <p:nvSpPr>
            <p:cNvPr id="627" name="Google Shape;627;p85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85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85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73" name="Google Shape;473;p72" descr="Digital Numbers"/>
          <p:cNvPicPr preferRelativeResize="0"/>
          <p:nvPr/>
        </p:nvPicPr>
        <p:blipFill rotWithShape="1">
          <a:blip r:embed="rId3">
            <a:alphaModFix/>
          </a:blip>
          <a:srcRect t="10448" r="9091" b="12942"/>
          <a:stretch/>
        </p:blipFill>
        <p:spPr>
          <a:xfrm>
            <a:off x="15" y="8"/>
            <a:ext cx="9143985" cy="51434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4" name="Google Shape;474;p72"/>
          <p:cNvGrpSpPr/>
          <p:nvPr/>
        </p:nvGrpSpPr>
        <p:grpSpPr>
          <a:xfrm>
            <a:off x="328557" y="346079"/>
            <a:ext cx="7162883" cy="4451349"/>
            <a:chOff x="438067" y="457200"/>
            <a:chExt cx="7507083" cy="5935132"/>
          </a:xfrm>
        </p:grpSpPr>
        <p:sp>
          <p:nvSpPr>
            <p:cNvPr id="475" name="Google Shape;475;p72"/>
            <p:cNvSpPr/>
            <p:nvPr/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6862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2"/>
            <p:cNvSpPr/>
            <p:nvPr/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2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8" name="Google Shape;478;p72"/>
          <p:cNvSpPr txBox="1">
            <a:spLocks noGrp="1"/>
          </p:cNvSpPr>
          <p:nvPr>
            <p:ph type="title"/>
          </p:nvPr>
        </p:nvSpPr>
        <p:spPr>
          <a:xfrm>
            <a:off x="438150" y="755217"/>
            <a:ext cx="5410200" cy="102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en-GB" sz="3000"/>
              <a:t>WHAT IS MELTDOWN?</a:t>
            </a:r>
            <a:endParaRPr sz="3000"/>
          </a:p>
        </p:txBody>
      </p:sp>
      <p:sp>
        <p:nvSpPr>
          <p:cNvPr id="479" name="Google Shape;479;p72"/>
          <p:cNvSpPr txBox="1"/>
          <p:nvPr/>
        </p:nvSpPr>
        <p:spPr>
          <a:xfrm>
            <a:off x="435900" y="1684406"/>
            <a:ext cx="6731550" cy="281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159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◼"/>
            </a:pPr>
            <a:r>
              <a:rPr lang="en-GB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Meltdown is an out-of-order execution side-channel vulnerability</a:t>
            </a:r>
            <a:endParaRPr sz="1800"/>
          </a:p>
          <a:p>
            <a:pPr marL="215900" marR="0" lvl="0" indent="-25400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◼"/>
            </a:pPr>
            <a:r>
              <a:rPr lang="en-GB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Uses </a:t>
            </a:r>
            <a:r>
              <a:rPr lang="en-GB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out-of-order execution</a:t>
            </a:r>
            <a:r>
              <a:rPr lang="en-GB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to leak information from </a:t>
            </a:r>
            <a:r>
              <a:rPr lang="en-GB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anywhere in memory</a:t>
            </a:r>
            <a:r>
              <a:rPr lang="en-GB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including the operating system kernel</a:t>
            </a:r>
            <a:endParaRPr sz="1800"/>
          </a:p>
          <a:p>
            <a:pPr marL="215900" marR="0" lvl="0" indent="-25400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◼"/>
            </a:pPr>
            <a:r>
              <a:rPr lang="en-GB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Difficult to prevent because the vulnerability takes advantage of the CPU’s hardware design and is not due to any software’s issues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85" name="Google Shape;485;p73" descr="Digital Numbers"/>
          <p:cNvPicPr preferRelativeResize="0"/>
          <p:nvPr/>
        </p:nvPicPr>
        <p:blipFill rotWithShape="1">
          <a:blip r:embed="rId3">
            <a:alphaModFix/>
          </a:blip>
          <a:srcRect t="10448" r="9091" b="12942"/>
          <a:stretch/>
        </p:blipFill>
        <p:spPr>
          <a:xfrm>
            <a:off x="15" y="8"/>
            <a:ext cx="9143985" cy="51434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6" name="Google Shape;486;p73"/>
          <p:cNvGrpSpPr/>
          <p:nvPr/>
        </p:nvGrpSpPr>
        <p:grpSpPr>
          <a:xfrm>
            <a:off x="328579" y="342902"/>
            <a:ext cx="7153312" cy="4451349"/>
            <a:chOff x="438067" y="457200"/>
            <a:chExt cx="7507083" cy="5935132"/>
          </a:xfrm>
        </p:grpSpPr>
        <p:sp>
          <p:nvSpPr>
            <p:cNvPr id="487" name="Google Shape;487;p73"/>
            <p:cNvSpPr/>
            <p:nvPr/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6862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3"/>
            <p:cNvSpPr/>
            <p:nvPr/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3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0" name="Google Shape;490;p73"/>
          <p:cNvSpPr txBox="1">
            <a:spLocks noGrp="1"/>
          </p:cNvSpPr>
          <p:nvPr>
            <p:ph type="title"/>
          </p:nvPr>
        </p:nvSpPr>
        <p:spPr>
          <a:xfrm>
            <a:off x="438150" y="755217"/>
            <a:ext cx="5410200" cy="102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en-GB" sz="3000"/>
              <a:t>WHO IS AT RISK?</a:t>
            </a:r>
            <a:endParaRPr sz="3000"/>
          </a:p>
        </p:txBody>
      </p:sp>
      <p:sp>
        <p:nvSpPr>
          <p:cNvPr id="491" name="Google Shape;491;p73"/>
          <p:cNvSpPr txBox="1"/>
          <p:nvPr/>
        </p:nvSpPr>
        <p:spPr>
          <a:xfrm>
            <a:off x="437062" y="1495050"/>
            <a:ext cx="6563475" cy="267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Meltdown primarily affects devices that use Intel CPUs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97" name="Google Shape;497;p74" descr="Digital Numbers"/>
          <p:cNvPicPr preferRelativeResize="0"/>
          <p:nvPr/>
        </p:nvPicPr>
        <p:blipFill rotWithShape="1">
          <a:blip r:embed="rId3">
            <a:alphaModFix/>
          </a:blip>
          <a:srcRect t="10448" r="9091" b="12942"/>
          <a:stretch/>
        </p:blipFill>
        <p:spPr>
          <a:xfrm>
            <a:off x="15" y="8"/>
            <a:ext cx="9143985" cy="51434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8" name="Google Shape;498;p74"/>
          <p:cNvGrpSpPr/>
          <p:nvPr/>
        </p:nvGrpSpPr>
        <p:grpSpPr>
          <a:xfrm>
            <a:off x="328580" y="342901"/>
            <a:ext cx="7153312" cy="4451349"/>
            <a:chOff x="438067" y="457200"/>
            <a:chExt cx="7507083" cy="5935132"/>
          </a:xfrm>
        </p:grpSpPr>
        <p:sp>
          <p:nvSpPr>
            <p:cNvPr id="499" name="Google Shape;499;p74"/>
            <p:cNvSpPr/>
            <p:nvPr/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6862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4"/>
            <p:cNvSpPr/>
            <p:nvPr/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4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2" name="Google Shape;502;p74"/>
          <p:cNvSpPr txBox="1">
            <a:spLocks noGrp="1"/>
          </p:cNvSpPr>
          <p:nvPr>
            <p:ph type="title"/>
          </p:nvPr>
        </p:nvSpPr>
        <p:spPr>
          <a:xfrm>
            <a:off x="438150" y="755217"/>
            <a:ext cx="5410200" cy="102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en-GB" sz="3000"/>
              <a:t>MELTDOWN PROCESS</a:t>
            </a:r>
            <a:endParaRPr sz="3000"/>
          </a:p>
        </p:txBody>
      </p:sp>
      <p:sp>
        <p:nvSpPr>
          <p:cNvPr id="503" name="Google Shape;503;p74"/>
          <p:cNvSpPr txBox="1"/>
          <p:nvPr/>
        </p:nvSpPr>
        <p:spPr>
          <a:xfrm>
            <a:off x="639994" y="1445963"/>
            <a:ext cx="6478425" cy="267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1. Induce out-of-order execution</a:t>
            </a:r>
            <a:endParaRPr sz="1800"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2. Simultaneously expand delay between data reads and permission checks</a:t>
            </a:r>
            <a:endParaRPr sz="1800"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3. Recover data from pre-cleared cache using load timing to deduce a cache hit or miss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09" name="Google Shape;509;p75" descr="Digital Numbers"/>
          <p:cNvPicPr preferRelativeResize="0"/>
          <p:nvPr/>
        </p:nvPicPr>
        <p:blipFill rotWithShape="1">
          <a:blip r:embed="rId3">
            <a:alphaModFix/>
          </a:blip>
          <a:srcRect t="10448" r="9091" b="12942"/>
          <a:stretch/>
        </p:blipFill>
        <p:spPr>
          <a:xfrm>
            <a:off x="15" y="8"/>
            <a:ext cx="9143985" cy="51434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0" name="Google Shape;510;p75"/>
          <p:cNvGrpSpPr/>
          <p:nvPr/>
        </p:nvGrpSpPr>
        <p:grpSpPr>
          <a:xfrm>
            <a:off x="328572" y="342900"/>
            <a:ext cx="7153312" cy="4451349"/>
            <a:chOff x="438067" y="457200"/>
            <a:chExt cx="7507083" cy="5935132"/>
          </a:xfrm>
        </p:grpSpPr>
        <p:sp>
          <p:nvSpPr>
            <p:cNvPr id="511" name="Google Shape;511;p75"/>
            <p:cNvSpPr/>
            <p:nvPr/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6862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5"/>
            <p:cNvSpPr/>
            <p:nvPr/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5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4" name="Google Shape;514;p75"/>
          <p:cNvSpPr txBox="1">
            <a:spLocks noGrp="1"/>
          </p:cNvSpPr>
          <p:nvPr>
            <p:ph type="title"/>
          </p:nvPr>
        </p:nvSpPr>
        <p:spPr>
          <a:xfrm>
            <a:off x="438150" y="755217"/>
            <a:ext cx="5410200" cy="102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en-GB" sz="3000"/>
              <a:t>METHODOLOGY</a:t>
            </a:r>
            <a:endParaRPr sz="3000"/>
          </a:p>
        </p:txBody>
      </p:sp>
      <p:sp>
        <p:nvSpPr>
          <p:cNvPr id="515" name="Google Shape;515;p75"/>
          <p:cNvSpPr txBox="1"/>
          <p:nvPr/>
        </p:nvSpPr>
        <p:spPr>
          <a:xfrm>
            <a:off x="437064" y="1593225"/>
            <a:ext cx="6661800" cy="267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Attack Consists of four stages (repeated 1000 times):</a:t>
            </a: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685800" lvl="0" indent="-2794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AutoNum type="arabicPeriod"/>
            </a:pPr>
            <a:r>
              <a:rPr lang="en-GB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Flush the cache 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685800" lvl="0" indent="-2794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AutoNum type="arabicPeriod"/>
            </a:pPr>
            <a:r>
              <a:rPr lang="en-GB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Occupy the ALU</a:t>
            </a:r>
            <a:endParaRPr sz="1800"/>
          </a:p>
          <a:p>
            <a:pPr marL="685800" lvl="0" indent="-2794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AutoNum type="arabicPeriod"/>
            </a:pPr>
            <a:r>
              <a:rPr lang="en-GB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Load the kernel data</a:t>
            </a:r>
            <a:endParaRPr sz="1800"/>
          </a:p>
          <a:p>
            <a:pPr marL="685800" lvl="0" indent="-2794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AutoNum type="arabicPeriod"/>
            </a:pPr>
            <a:r>
              <a:rPr lang="en-GB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Reload data via side channel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21" name="Google Shape;521;p76" descr="Digital Numbers"/>
          <p:cNvPicPr preferRelativeResize="0"/>
          <p:nvPr/>
        </p:nvPicPr>
        <p:blipFill rotWithShape="1">
          <a:blip r:embed="rId3">
            <a:alphaModFix/>
          </a:blip>
          <a:srcRect t="10448" r="9091" b="12942"/>
          <a:stretch/>
        </p:blipFill>
        <p:spPr>
          <a:xfrm>
            <a:off x="15" y="8"/>
            <a:ext cx="9143985" cy="51434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2" name="Google Shape;522;p76"/>
          <p:cNvGrpSpPr/>
          <p:nvPr/>
        </p:nvGrpSpPr>
        <p:grpSpPr>
          <a:xfrm>
            <a:off x="328572" y="342900"/>
            <a:ext cx="7153312" cy="4451349"/>
            <a:chOff x="438067" y="457200"/>
            <a:chExt cx="7507083" cy="5935132"/>
          </a:xfrm>
        </p:grpSpPr>
        <p:sp>
          <p:nvSpPr>
            <p:cNvPr id="523" name="Google Shape;523;p76"/>
            <p:cNvSpPr/>
            <p:nvPr/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6862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6"/>
            <p:cNvSpPr/>
            <p:nvPr/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6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26" name="Google Shape;526;p76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294" y="460584"/>
            <a:ext cx="6527268" cy="4222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32" name="Google Shape;532;p77" descr="Digital Numbers"/>
          <p:cNvPicPr preferRelativeResize="0"/>
          <p:nvPr/>
        </p:nvPicPr>
        <p:blipFill rotWithShape="1">
          <a:blip r:embed="rId3">
            <a:alphaModFix/>
          </a:blip>
          <a:srcRect t="10449" r="9090" b="12939"/>
          <a:stretch/>
        </p:blipFill>
        <p:spPr>
          <a:xfrm>
            <a:off x="15" y="8"/>
            <a:ext cx="9143988" cy="5143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3" name="Google Shape;533;p77"/>
          <p:cNvGrpSpPr/>
          <p:nvPr/>
        </p:nvGrpSpPr>
        <p:grpSpPr>
          <a:xfrm>
            <a:off x="328571" y="342900"/>
            <a:ext cx="8097761" cy="4451450"/>
            <a:chOff x="438067" y="457200"/>
            <a:chExt cx="7506963" cy="5935267"/>
          </a:xfrm>
        </p:grpSpPr>
        <p:sp>
          <p:nvSpPr>
            <p:cNvPr id="534" name="Google Shape;534;p77"/>
            <p:cNvSpPr/>
            <p:nvPr/>
          </p:nvSpPr>
          <p:spPr>
            <a:xfrm>
              <a:off x="438067" y="618067"/>
              <a:ext cx="7503600" cy="5774400"/>
            </a:xfrm>
            <a:prstGeom prst="rect">
              <a:avLst/>
            </a:prstGeom>
            <a:solidFill>
              <a:schemeClr val="accent1">
                <a:alpha val="9686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77"/>
            <p:cNvSpPr/>
            <p:nvPr/>
          </p:nvSpPr>
          <p:spPr>
            <a:xfrm>
              <a:off x="438068" y="457200"/>
              <a:ext cx="3703200" cy="9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77"/>
            <p:cNvSpPr/>
            <p:nvPr/>
          </p:nvSpPr>
          <p:spPr>
            <a:xfrm>
              <a:off x="4241830" y="457200"/>
              <a:ext cx="37032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37" name="Google Shape;53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025" y="1247700"/>
            <a:ext cx="3769450" cy="24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9075" y="1207100"/>
            <a:ext cx="4117024" cy="256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44" name="Google Shape;544;p78" descr="Digital Numbers"/>
          <p:cNvPicPr preferRelativeResize="0"/>
          <p:nvPr/>
        </p:nvPicPr>
        <p:blipFill rotWithShape="1">
          <a:blip r:embed="rId3">
            <a:alphaModFix/>
          </a:blip>
          <a:srcRect t="10449" r="9090" b="12939"/>
          <a:stretch/>
        </p:blipFill>
        <p:spPr>
          <a:xfrm>
            <a:off x="15" y="8"/>
            <a:ext cx="9143988" cy="5143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5" name="Google Shape;545;p78"/>
          <p:cNvGrpSpPr/>
          <p:nvPr/>
        </p:nvGrpSpPr>
        <p:grpSpPr>
          <a:xfrm>
            <a:off x="328583" y="342900"/>
            <a:ext cx="7153385" cy="4451450"/>
            <a:chOff x="438067" y="457200"/>
            <a:chExt cx="7506963" cy="5935267"/>
          </a:xfrm>
        </p:grpSpPr>
        <p:sp>
          <p:nvSpPr>
            <p:cNvPr id="546" name="Google Shape;546;p78"/>
            <p:cNvSpPr/>
            <p:nvPr/>
          </p:nvSpPr>
          <p:spPr>
            <a:xfrm>
              <a:off x="438067" y="618067"/>
              <a:ext cx="7503600" cy="5774400"/>
            </a:xfrm>
            <a:prstGeom prst="rect">
              <a:avLst/>
            </a:prstGeom>
            <a:solidFill>
              <a:schemeClr val="accent1">
                <a:alpha val="9686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78"/>
            <p:cNvSpPr/>
            <p:nvPr/>
          </p:nvSpPr>
          <p:spPr>
            <a:xfrm>
              <a:off x="438068" y="457200"/>
              <a:ext cx="3703200" cy="9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78"/>
            <p:cNvSpPr/>
            <p:nvPr/>
          </p:nvSpPr>
          <p:spPr>
            <a:xfrm>
              <a:off x="4241830" y="457200"/>
              <a:ext cx="37032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49" name="Google Shape;549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909" y="472934"/>
            <a:ext cx="6457860" cy="43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55" name="Google Shape;555;p79" descr="Digital Numbers"/>
          <p:cNvPicPr preferRelativeResize="0"/>
          <p:nvPr/>
        </p:nvPicPr>
        <p:blipFill rotWithShape="1">
          <a:blip r:embed="rId3">
            <a:alphaModFix/>
          </a:blip>
          <a:srcRect t="10449" r="9090" b="12939"/>
          <a:stretch/>
        </p:blipFill>
        <p:spPr>
          <a:xfrm>
            <a:off x="15" y="8"/>
            <a:ext cx="9143988" cy="5143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6" name="Google Shape;556;p79"/>
          <p:cNvGrpSpPr/>
          <p:nvPr/>
        </p:nvGrpSpPr>
        <p:grpSpPr>
          <a:xfrm>
            <a:off x="328583" y="342900"/>
            <a:ext cx="7153385" cy="4451450"/>
            <a:chOff x="438067" y="457200"/>
            <a:chExt cx="7506963" cy="5935267"/>
          </a:xfrm>
        </p:grpSpPr>
        <p:sp>
          <p:nvSpPr>
            <p:cNvPr id="557" name="Google Shape;557;p79"/>
            <p:cNvSpPr/>
            <p:nvPr/>
          </p:nvSpPr>
          <p:spPr>
            <a:xfrm>
              <a:off x="438067" y="618067"/>
              <a:ext cx="7503600" cy="5774400"/>
            </a:xfrm>
            <a:prstGeom prst="rect">
              <a:avLst/>
            </a:prstGeom>
            <a:solidFill>
              <a:schemeClr val="accent1">
                <a:alpha val="9686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79"/>
            <p:cNvSpPr/>
            <p:nvPr/>
          </p:nvSpPr>
          <p:spPr>
            <a:xfrm>
              <a:off x="438068" y="457200"/>
              <a:ext cx="3703200" cy="9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79"/>
            <p:cNvSpPr/>
            <p:nvPr/>
          </p:nvSpPr>
          <p:spPr>
            <a:xfrm>
              <a:off x="4241830" y="457200"/>
              <a:ext cx="37032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60" name="Google Shape;560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950" y="496275"/>
            <a:ext cx="5238750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B8D3CE3C50D24B94B161CCD4878FFE" ma:contentTypeVersion="12" ma:contentTypeDescription="Create a new document." ma:contentTypeScope="" ma:versionID="d3cce1b8574ecbe13b9fcd711a11325f">
  <xsd:schema xmlns:xsd="http://www.w3.org/2001/XMLSchema" xmlns:xs="http://www.w3.org/2001/XMLSchema" xmlns:p="http://schemas.microsoft.com/office/2006/metadata/properties" xmlns:ns3="e2725545-6676-46fe-8157-41576131cf29" xmlns:ns4="1a1e9f75-d907-45e0-9353-af10f7380f85" targetNamespace="http://schemas.microsoft.com/office/2006/metadata/properties" ma:root="true" ma:fieldsID="9237162fc667eb974d599acc8e82c3e7" ns3:_="" ns4:_="">
    <xsd:import namespace="e2725545-6676-46fe-8157-41576131cf29"/>
    <xsd:import namespace="1a1e9f75-d907-45e0-9353-af10f7380f8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725545-6676-46fe-8157-41576131cf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1e9f75-d907-45e0-9353-af10f7380f8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CCB982-6B42-44FA-ADF6-1D2AF4AA65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725545-6676-46fe-8157-41576131cf29"/>
    <ds:schemaRef ds:uri="1a1e9f75-d907-45e0-9353-af10f7380f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411ED8-F609-4AEC-BA60-FBC10B64C6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5BE919-6735-4BCE-8F89-9B287FC631F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1a1e9f75-d907-45e0-9353-af10f7380f85"/>
    <ds:schemaRef ds:uri="e2725545-6676-46fe-8157-41576131cf29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On-screen Show (16:9)</PresentationFormat>
  <Paragraphs>23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Noto Sans Symbols</vt:lpstr>
      <vt:lpstr>Arial</vt:lpstr>
      <vt:lpstr>Gill Sans</vt:lpstr>
      <vt:lpstr>Simple Light</vt:lpstr>
      <vt:lpstr>Dividend</vt:lpstr>
      <vt:lpstr>MELTDOWN</vt:lpstr>
      <vt:lpstr>WHAT IS MELTDOWN?</vt:lpstr>
      <vt:lpstr>WHO IS AT RISK?</vt:lpstr>
      <vt:lpstr>MELTDOWN PROCESS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Countermeasures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MELTDOWN</dc:title>
  <dc:creator>Adam Marciszewski</dc:creator>
  <cp:lastModifiedBy>Adam David Marciszewski</cp:lastModifiedBy>
  <cp:revision>1</cp:revision>
  <dcterms:modified xsi:type="dcterms:W3CDTF">2020-03-08T18:43:25Z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0x010100F9B8D3CE3C50D24B94B161CCD4878FFE</vt:lpwstr>
  </property>
</Properties>
</file>