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84" r:id="rId3"/>
    <p:sldId id="285" r:id="rId4"/>
    <p:sldId id="274" r:id="rId5"/>
    <p:sldId id="275" r:id="rId6"/>
    <p:sldId id="278" r:id="rId7"/>
    <p:sldId id="279" r:id="rId8"/>
    <p:sldId id="280" r:id="rId9"/>
    <p:sldId id="281" r:id="rId10"/>
    <p:sldId id="282" r:id="rId11"/>
    <p:sldId id="28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6941" y="762000"/>
            <a:ext cx="2296588" cy="1181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19400"/>
            <a:ext cx="5791200" cy="1676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Design Using MySQL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37" y="807938"/>
            <a:ext cx="1771655" cy="88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46482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Principles &amp; Normalization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Should be in </a:t>
            </a:r>
            <a:r>
              <a:rPr lang="en-US" sz="2600" b="1" dirty="0" smtClean="0"/>
              <a:t>2NF 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Every non-prime attribute of table must depend on primary key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7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49064"/>
              </p:ext>
            </p:extLst>
          </p:nvPr>
        </p:nvGraphicFramePr>
        <p:xfrm>
          <a:off x="2057400" y="1828800"/>
          <a:ext cx="6705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800"/>
                <a:gridCol w="1600200"/>
                <a:gridCol w="1295400"/>
                <a:gridCol w="16764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Amesbury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Merrimac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01860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79256"/>
              </p:ext>
            </p:extLst>
          </p:nvPr>
        </p:nvGraphicFramePr>
        <p:xfrm>
          <a:off x="2057400" y="3611880"/>
          <a:ext cx="4800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267"/>
                <a:gridCol w="1806166"/>
                <a:gridCol w="18061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Steve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01860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67391"/>
              </p:ext>
            </p:extLst>
          </p:nvPr>
        </p:nvGraphicFramePr>
        <p:xfrm>
          <a:off x="2057400" y="5212080"/>
          <a:ext cx="670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8956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Amesbury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01860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Merrimac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1336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Table (WRONG)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810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Table (RIGHT)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334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Table </a:t>
            </a:r>
          </a:p>
          <a:p>
            <a:r>
              <a:rPr lang="en-US" dirty="0" smtClean="0"/>
              <a:t>(RIGHT)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5" y="3200400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Each </a:t>
            </a:r>
            <a:r>
              <a:rPr lang="en-US" dirty="0" smtClean="0"/>
              <a:t>column value </a:t>
            </a:r>
            <a:r>
              <a:rPr lang="en-US" dirty="0"/>
              <a:t>must be a </a:t>
            </a:r>
            <a:r>
              <a:rPr lang="en-US" b="1" dirty="0"/>
              <a:t>single value </a:t>
            </a:r>
            <a:r>
              <a:rPr lang="en-US" dirty="0"/>
              <a:t>only.</a:t>
            </a:r>
          </a:p>
          <a:p>
            <a:pPr fontAlgn="base"/>
            <a:r>
              <a:rPr lang="en-US" dirty="0"/>
              <a:t>All values for a given </a:t>
            </a:r>
            <a:r>
              <a:rPr lang="en-US" dirty="0" smtClean="0"/>
              <a:t>column must </a:t>
            </a:r>
            <a:r>
              <a:rPr lang="en-US" dirty="0"/>
              <a:t>be of the </a:t>
            </a:r>
            <a:r>
              <a:rPr lang="en-US" b="1" dirty="0"/>
              <a:t>same data type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Each </a:t>
            </a:r>
            <a:r>
              <a:rPr lang="en-US" dirty="0" smtClean="0"/>
              <a:t>column </a:t>
            </a:r>
            <a:r>
              <a:rPr lang="en-US" dirty="0"/>
              <a:t>name </a:t>
            </a:r>
            <a:r>
              <a:rPr lang="en-US" b="1" dirty="0"/>
              <a:t>must be unique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The </a:t>
            </a:r>
            <a:r>
              <a:rPr lang="en-US" b="1" dirty="0"/>
              <a:t>order</a:t>
            </a:r>
            <a:r>
              <a:rPr lang="en-US" dirty="0"/>
              <a:t> of </a:t>
            </a:r>
            <a:r>
              <a:rPr lang="en-US" dirty="0" smtClean="0"/>
              <a:t>columns </a:t>
            </a:r>
            <a:r>
              <a:rPr lang="en-US" dirty="0"/>
              <a:t>is </a:t>
            </a:r>
            <a:r>
              <a:rPr lang="en-US" b="1" dirty="0"/>
              <a:t>insignificant</a:t>
            </a:r>
          </a:p>
          <a:p>
            <a:pPr fontAlgn="base"/>
            <a:r>
              <a:rPr lang="en-US" b="1" dirty="0"/>
              <a:t>No two </a:t>
            </a:r>
            <a:r>
              <a:rPr lang="en-US" b="1" dirty="0" smtClean="0"/>
              <a:t>rows </a:t>
            </a:r>
            <a:r>
              <a:rPr lang="en-US" dirty="0"/>
              <a:t>in a relation can be </a:t>
            </a:r>
            <a:r>
              <a:rPr lang="en-US" b="1" dirty="0"/>
              <a:t>identical.</a:t>
            </a:r>
          </a:p>
          <a:p>
            <a:pPr fontAlgn="base"/>
            <a:r>
              <a:rPr lang="en-US" dirty="0"/>
              <a:t>The </a:t>
            </a:r>
            <a:r>
              <a:rPr lang="en-US" b="1" dirty="0"/>
              <a:t>order</a:t>
            </a:r>
            <a:r>
              <a:rPr lang="en-US" dirty="0"/>
              <a:t> of the </a:t>
            </a:r>
            <a:r>
              <a:rPr lang="en-US" dirty="0" smtClean="0"/>
              <a:t>rows </a:t>
            </a:r>
            <a:r>
              <a:rPr lang="en-US" dirty="0"/>
              <a:t>is </a:t>
            </a:r>
            <a:r>
              <a:rPr lang="en-US" b="1" dirty="0"/>
              <a:t>insignificant.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5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fontAlgn="base">
              <a:buNone/>
            </a:pPr>
            <a:r>
              <a:rPr lang="en-US" dirty="0"/>
              <a:t>A </a:t>
            </a:r>
            <a:r>
              <a:rPr lang="en-US" b="1" dirty="0"/>
              <a:t>Functional Dependency</a:t>
            </a:r>
            <a:r>
              <a:rPr lang="en-US" dirty="0"/>
              <a:t> describes a relationship between </a:t>
            </a:r>
            <a:r>
              <a:rPr lang="en-US" dirty="0" smtClean="0"/>
              <a:t>columns</a:t>
            </a:r>
            <a:r>
              <a:rPr lang="en-US" dirty="0"/>
              <a:t> within a </a:t>
            </a:r>
            <a:r>
              <a:rPr lang="en-US" b="1" dirty="0"/>
              <a:t>single relation</a:t>
            </a:r>
            <a:r>
              <a:rPr lang="en-US" dirty="0" smtClean="0"/>
              <a:t>.</a:t>
            </a:r>
          </a:p>
          <a:p>
            <a:pPr marL="11430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A column is </a:t>
            </a:r>
            <a:r>
              <a:rPr lang="en-US" dirty="0"/>
              <a:t>dependent on another if </a:t>
            </a:r>
            <a:r>
              <a:rPr lang="en-US" dirty="0" smtClean="0"/>
              <a:t>one value can be used </a:t>
            </a:r>
            <a:r>
              <a:rPr lang="en-US" dirty="0"/>
              <a:t>to determine the value of another</a:t>
            </a:r>
            <a:r>
              <a:rPr lang="en-US" dirty="0" smtClean="0"/>
              <a:t>.</a:t>
            </a:r>
          </a:p>
          <a:p>
            <a:pPr marL="114300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Example: </a:t>
            </a:r>
            <a:r>
              <a:rPr lang="en-US" b="1" dirty="0" smtClean="0"/>
              <a:t>first_name</a:t>
            </a:r>
            <a:r>
              <a:rPr lang="en-US" dirty="0" smtClean="0"/>
              <a:t> </a:t>
            </a:r>
            <a:r>
              <a:rPr lang="en-US" dirty="0"/>
              <a:t>is functionally dependent on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dirty="0"/>
              <a:t>because</a:t>
            </a:r>
            <a:r>
              <a:rPr lang="en-US" b="1" dirty="0"/>
              <a:t> </a:t>
            </a:r>
            <a:r>
              <a:rPr lang="en-US" b="1" dirty="0" smtClean="0"/>
              <a:t>id </a:t>
            </a:r>
            <a:r>
              <a:rPr lang="en-US" dirty="0" smtClean="0"/>
              <a:t>can </a:t>
            </a:r>
            <a:r>
              <a:rPr lang="en-US" dirty="0"/>
              <a:t>be used to uniquely determine the value of </a:t>
            </a:r>
            <a:r>
              <a:rPr lang="en-US" b="1" dirty="0" smtClean="0"/>
              <a:t>first_name</a:t>
            </a:r>
            <a:endParaRPr lang="en-US" b="1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3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DESIGN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with </a:t>
            </a:r>
            <a:r>
              <a:rPr lang="en-US" b="1" dirty="0" smtClean="0"/>
              <a:t>too many fields </a:t>
            </a:r>
            <a:r>
              <a:rPr lang="en-US" dirty="0" smtClean="0"/>
              <a:t>or with fields that </a:t>
            </a:r>
            <a:r>
              <a:rPr lang="en-US" b="1" dirty="0" smtClean="0"/>
              <a:t>do not relate</a:t>
            </a:r>
            <a:r>
              <a:rPr lang="en-US" dirty="0" smtClean="0"/>
              <a:t> to each other</a:t>
            </a:r>
          </a:p>
          <a:p>
            <a:r>
              <a:rPr lang="en-US" dirty="0" smtClean="0"/>
              <a:t>Too many tables with </a:t>
            </a:r>
            <a:r>
              <a:rPr lang="en-US" b="1" dirty="0" smtClean="0"/>
              <a:t>similar </a:t>
            </a:r>
            <a:r>
              <a:rPr lang="en-US" b="1" dirty="0" smtClean="0"/>
              <a:t>data</a:t>
            </a:r>
          </a:p>
          <a:p>
            <a:r>
              <a:rPr lang="en-US" dirty="0" smtClean="0"/>
              <a:t>Repeated rows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b="1" dirty="0" smtClean="0"/>
              <a:t>comma separated values </a:t>
            </a:r>
            <a:r>
              <a:rPr lang="en-US" b="1" dirty="0" smtClean="0"/>
              <a:t>or multiple values </a:t>
            </a:r>
            <a:r>
              <a:rPr lang="en-US" dirty="0" smtClean="0"/>
              <a:t>in </a:t>
            </a:r>
            <a:r>
              <a:rPr lang="en-US" dirty="0" smtClean="0"/>
              <a:t>a single row </a:t>
            </a:r>
            <a:endParaRPr lang="en-US" dirty="0" smtClean="0"/>
          </a:p>
          <a:p>
            <a:r>
              <a:rPr lang="en-US" dirty="0" smtClean="0"/>
              <a:t>Poor </a:t>
            </a:r>
            <a:r>
              <a:rPr lang="en-US" dirty="0" smtClean="0"/>
              <a:t>naming conventions</a:t>
            </a:r>
          </a:p>
          <a:p>
            <a:r>
              <a:rPr lang="en-US" dirty="0" smtClean="0"/>
              <a:t>Poor or no </a:t>
            </a:r>
            <a:r>
              <a:rPr lang="en-US" dirty="0" smtClean="0"/>
              <a:t>planning</a:t>
            </a:r>
          </a:p>
          <a:p>
            <a:r>
              <a:rPr lang="en-US" dirty="0" smtClean="0"/>
              <a:t>Non-Normalized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7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 smtClean="0"/>
              <a:t>Normalization</a:t>
            </a:r>
            <a:r>
              <a:rPr lang="en-US" dirty="0" smtClean="0"/>
              <a:t> is the </a:t>
            </a:r>
            <a:r>
              <a:rPr lang="en-US" dirty="0"/>
              <a:t>process of organizing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fields and</a:t>
            </a:r>
            <a:r>
              <a:rPr lang="en-US" dirty="0"/>
              <a:t> </a:t>
            </a:r>
            <a:r>
              <a:rPr lang="en-US" dirty="0" smtClean="0"/>
              <a:t>tables of a relational database to minimize</a:t>
            </a:r>
            <a:r>
              <a:rPr lang="en-US" dirty="0"/>
              <a:t> </a:t>
            </a:r>
            <a:r>
              <a:rPr lang="en-US" b="1" dirty="0" smtClean="0"/>
              <a:t>redundancy</a:t>
            </a:r>
            <a:r>
              <a:rPr lang="en-US" dirty="0" smtClean="0"/>
              <a:t> and </a:t>
            </a:r>
            <a:r>
              <a:rPr lang="en-US" b="1" dirty="0" smtClean="0"/>
              <a:t>dependency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dirty="0" smtClean="0"/>
              <a:t>This can </a:t>
            </a:r>
            <a:r>
              <a:rPr lang="en-US" dirty="0" smtClean="0"/>
              <a:t>involve </a:t>
            </a:r>
            <a:r>
              <a:rPr lang="en-US" dirty="0"/>
              <a:t>dividing </a:t>
            </a:r>
            <a:r>
              <a:rPr lang="en-US" dirty="0" smtClean="0"/>
              <a:t>larger </a:t>
            </a:r>
            <a:r>
              <a:rPr lang="en-US" dirty="0"/>
              <a:t>tables into smaller </a:t>
            </a:r>
            <a:r>
              <a:rPr lang="en-US" dirty="0" smtClean="0"/>
              <a:t>tables </a:t>
            </a:r>
            <a:r>
              <a:rPr lang="en-US" dirty="0"/>
              <a:t>and </a:t>
            </a:r>
            <a:r>
              <a:rPr lang="en-US" b="1" dirty="0"/>
              <a:t>defining relationships</a:t>
            </a:r>
            <a:r>
              <a:rPr lang="en-US" dirty="0"/>
              <a:t> between them.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objective is to isolate data so that </a:t>
            </a:r>
            <a:r>
              <a:rPr lang="en-US" dirty="0" smtClean="0"/>
              <a:t>actions in </a:t>
            </a:r>
            <a:r>
              <a:rPr lang="en-US" dirty="0"/>
              <a:t>a field can be made </a:t>
            </a:r>
            <a:r>
              <a:rPr lang="en-US" dirty="0" smtClean="0"/>
              <a:t>in one </a:t>
            </a:r>
            <a:r>
              <a:rPr lang="en-US" dirty="0"/>
              <a:t>table and then propagated through the rest of the </a:t>
            </a:r>
            <a:r>
              <a:rPr lang="en-US" dirty="0" smtClean="0"/>
              <a:t>needed tables </a:t>
            </a:r>
            <a:r>
              <a:rPr lang="en-US" dirty="0"/>
              <a:t>using </a:t>
            </a:r>
            <a:r>
              <a:rPr lang="en-US" b="1" dirty="0" smtClean="0"/>
              <a:t>properly </a:t>
            </a:r>
            <a:r>
              <a:rPr lang="en-US" b="1" dirty="0"/>
              <a:t>defined relationships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308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 (1NF)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600" b="1" dirty="0" smtClean="0"/>
              <a:t>No repeating </a:t>
            </a:r>
            <a:r>
              <a:rPr lang="en-US" sz="2600" dirty="0" smtClean="0"/>
              <a:t>or </a:t>
            </a:r>
            <a:r>
              <a:rPr lang="en-US" sz="2600" b="1" dirty="0" smtClean="0"/>
              <a:t>duplicate</a:t>
            </a:r>
            <a:r>
              <a:rPr lang="en-US" sz="2600" dirty="0" smtClean="0"/>
              <a:t> fields</a:t>
            </a:r>
          </a:p>
          <a:p>
            <a:pPr>
              <a:lnSpc>
                <a:spcPct val="170000"/>
              </a:lnSpc>
            </a:pPr>
            <a:r>
              <a:rPr lang="en-US" sz="2600" dirty="0" smtClean="0"/>
              <a:t>Each row should contain only </a:t>
            </a:r>
            <a:r>
              <a:rPr lang="en-US" sz="2600" b="1" dirty="0" smtClean="0"/>
              <a:t>one value</a:t>
            </a:r>
          </a:p>
          <a:p>
            <a:pPr>
              <a:lnSpc>
                <a:spcPct val="170000"/>
              </a:lnSpc>
            </a:pPr>
            <a:r>
              <a:rPr lang="en-US" sz="2600" dirty="0" smtClean="0"/>
              <a:t>Each row/record should be unique and identified by a </a:t>
            </a:r>
            <a:r>
              <a:rPr lang="en-US" sz="2600" b="1" dirty="0" smtClean="0"/>
              <a:t>primary key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7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52832"/>
              </p:ext>
            </p:extLst>
          </p:nvPr>
        </p:nvGraphicFramePr>
        <p:xfrm>
          <a:off x="2057400" y="1828800"/>
          <a:ext cx="6705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  <a:gridCol w="28956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Steve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5865"/>
              </p:ext>
            </p:extLst>
          </p:nvPr>
        </p:nvGraphicFramePr>
        <p:xfrm>
          <a:off x="2057400" y="3611880"/>
          <a:ext cx="4800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Steve Smith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13397"/>
              </p:ext>
            </p:extLst>
          </p:nvPr>
        </p:nvGraphicFramePr>
        <p:xfrm>
          <a:off x="2057400" y="5029200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8956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1336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Table (WRONG)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810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Table (RIGHT)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334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Memberships Table </a:t>
            </a:r>
          </a:p>
          <a:p>
            <a:r>
              <a:rPr lang="en-US" dirty="0" smtClean="0"/>
              <a:t>(RIGHT)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2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Should be in </a:t>
            </a:r>
            <a:r>
              <a:rPr lang="en-US" sz="2600" b="1" dirty="0" smtClean="0"/>
              <a:t>1NF 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All </a:t>
            </a:r>
            <a:r>
              <a:rPr lang="en-US" sz="2600" b="1" dirty="0" smtClean="0"/>
              <a:t>non-key fields </a:t>
            </a:r>
            <a:r>
              <a:rPr lang="en-US" sz="2600" dirty="0" smtClean="0"/>
              <a:t>depend on all components of the </a:t>
            </a:r>
            <a:r>
              <a:rPr lang="en-US" sz="2600" b="1" dirty="0" smtClean="0"/>
              <a:t>primary key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No partial dependencies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51317"/>
              </p:ext>
            </p:extLst>
          </p:nvPr>
        </p:nvGraphicFramePr>
        <p:xfrm>
          <a:off x="2057400" y="1828800"/>
          <a:ext cx="6705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0000"/>
                <a:gridCol w="1575600"/>
                <a:gridCol w="1981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Steve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86118"/>
              </p:ext>
            </p:extLst>
          </p:nvPr>
        </p:nvGraphicFramePr>
        <p:xfrm>
          <a:off x="2057400" y="3611880"/>
          <a:ext cx="4800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Steve Smith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95081"/>
              </p:ext>
            </p:extLst>
          </p:nvPr>
        </p:nvGraphicFramePr>
        <p:xfrm>
          <a:off x="2057400" y="5029200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8956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21336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Table (WRONG)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810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Table (RIGHT)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334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Memberships Table </a:t>
            </a:r>
          </a:p>
          <a:p>
            <a:r>
              <a:rPr lang="en-US" dirty="0" smtClean="0"/>
              <a:t>(RIGHT)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92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2842</TotalTime>
  <Words>358</Words>
  <Application>Microsoft Office PowerPoint</Application>
  <PresentationFormat>On-screen Show (4:3)</PresentationFormat>
  <Paragraphs>149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Apothecary</vt:lpstr>
      <vt:lpstr>Database Design Using MySQL</vt:lpstr>
      <vt:lpstr>Relational Model Rules</vt:lpstr>
      <vt:lpstr>Functional Dependencies</vt:lpstr>
      <vt:lpstr>COMMON DESIGN MISTAKES</vt:lpstr>
      <vt:lpstr>DATABASE NORMALIZATION</vt:lpstr>
      <vt:lpstr>First Normal Form (1NF)</vt:lpstr>
      <vt:lpstr>1NF Example</vt:lpstr>
      <vt:lpstr>Second Normal Form (2NF)</vt:lpstr>
      <vt:lpstr>2NF Example</vt:lpstr>
      <vt:lpstr>Third Normal Form (3NF)</vt:lpstr>
      <vt:lpstr>3NF Example</vt:lpstr>
      <vt:lpstr>THAT’S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148</cp:revision>
  <dcterms:created xsi:type="dcterms:W3CDTF">2013-02-26T11:47:05Z</dcterms:created>
  <dcterms:modified xsi:type="dcterms:W3CDTF">2014-02-13T21:00:17Z</dcterms:modified>
</cp:coreProperties>
</file>