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42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_rels/notesSlide3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8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8.xml.rels" ContentType="application/vnd.openxmlformats-package.relationships+xml"/>
  <Override PartName="/ppt/slides/_rels/slide13.xml.rels" ContentType="application/vnd.openxmlformats-package.relationships+xml"/>
  <Override PartName="/ppt/slides/_rels/slide37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44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4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42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39.png" ContentType="image/png"/>
  <Override PartName="/ppt/media/image38.png" ContentType="image/png"/>
  <Override PartName="/ppt/media/image37.png" ContentType="image/png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44.png" ContentType="image/png"/>
  <Override PartName="/ppt/media/image19.png" ContentType="image/png"/>
  <Override PartName="/ppt/media/image20.png" ContentType="image/png"/>
  <Override PartName="/ppt/media/image43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9.png" ContentType="image/png"/>
  <Override PartName="/ppt/media/image6.png" ContentType="image/png"/>
  <Override PartName="/ppt/media/image3.png" ContentType="image/png"/>
  <Override PartName="/ppt/media/image53.png" ContentType="image/png"/>
  <Override PartName="/ppt/media/image28.png" ContentType="image/png"/>
  <Override PartName="/ppt/media/image49.png" ContentType="image/png"/>
  <Override PartName="/ppt/media/image55.png" ContentType="image/png"/>
  <Override PartName="/ppt/media/image5.png" ContentType="image/png"/>
  <Override PartName="/ppt/media/image2.png" ContentType="image/png"/>
  <Override PartName="/ppt/media/image52.png" ContentType="image/png"/>
  <Override PartName="/ppt/media/image27.png" ContentType="image/png"/>
  <Override PartName="/ppt/media/image48.png" ContentType="image/png"/>
  <Override PartName="/ppt/media/image54.png" ContentType="image/png"/>
  <Override PartName="/ppt/media/image4.png" ContentType="image/png"/>
  <Override PartName="/ppt/media/image42.png" ContentType="image/png"/>
  <Override PartName="/ppt/media/image17.png" ContentType="image/png"/>
  <Override PartName="/ppt/media/image1.png" ContentType="image/png"/>
  <Override PartName="/ppt/media/image51.png" ContentType="image/png"/>
  <Override PartName="/ppt/media/image26.png" ContentType="image/png"/>
  <Override PartName="/ppt/media/image47.png" ContentType="image/png"/>
  <Override PartName="/ppt/media/image41.png" ContentType="image/png"/>
  <Override PartName="/ppt/media/image16.png" ContentType="image/png"/>
  <Override PartName="/ppt/media/image50.png" ContentType="image/png"/>
  <Override PartName="/ppt/media/image25.png" ContentType="image/png"/>
  <Override PartName="/ppt/media/image46.png" ContentType="image/png"/>
  <Override PartName="/ppt/media/image40.png" ContentType="image/png"/>
  <Override PartName="/ppt/media/image15.png" ContentType="image/png"/>
  <Override PartName="/ppt/media/image24.png" ContentType="image/png"/>
  <Override PartName="/ppt/media/image45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AU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AU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AU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AU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EC8F4EA-4418-45F3-92AA-0DEB914ED26F}" type="slidenum">
              <a:rPr lang="en-AU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rIns="0" tIns="0" bIns="0"/>
          <a:p>
            <a:r>
              <a:rPr lang="en-AU" sz="2000">
                <a:latin typeface="Arial"/>
              </a:rPr>
              <a:t>HelloName.py</a:t>
            </a:r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rIns="0" tIns="0" bIns="0"/>
          <a:p>
            <a:r>
              <a:rPr lang="en-AU" sz="2000">
                <a:latin typeface="Arial"/>
              </a:rPr>
              <a:t>HelloName-Input.py</a:t>
            </a:r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rIns="0" tIns="0" bIns="0"/>
          <a:p>
            <a:r>
              <a:rPr lang="en-AU" sz="2000">
                <a:latin typeface="Arial"/>
              </a:rPr>
              <a:t>HelloName.py</a:t>
            </a:r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rIns="0" tIns="0" bIns="0"/>
          <a:p>
            <a:r>
              <a:rPr lang="en-AU" sz="2000">
                <a:latin typeface="Arial"/>
              </a:rPr>
              <a:t>HelloName.py</a:t>
            </a:r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rIns="0" tIns="0" bIns="0"/>
          <a:p>
            <a:r>
              <a:rPr lang="en-AU" sz="2000">
                <a:latin typeface="Arial"/>
              </a:rPr>
              <a:t>HelloName.py</a:t>
            </a:r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rIns="0" tIns="0" bIns="0"/>
          <a:p>
            <a:r>
              <a:rPr lang="en-AU" sz="2000">
                <a:latin typeface="Arial"/>
              </a:rPr>
              <a:t>Grades.py</a:t>
            </a:r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rIns="0" tIns="0" bIns="0"/>
          <a:p>
            <a:r>
              <a:rPr lang="en-AU" sz="2000">
                <a:latin typeface="Arial"/>
              </a:rPr>
              <a:t>Grades.py</a:t>
            </a:r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rIns="0" tIns="0" bIns="0"/>
          <a:p>
            <a:r>
              <a:rPr lang="en-AU" sz="2000">
                <a:latin typeface="Arial"/>
              </a:rPr>
              <a:t>Grades.py</a:t>
            </a:r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rIns="0" tIns="0" bIns="0"/>
          <a:p>
            <a:r>
              <a:rPr lang="en-AU" sz="2000">
                <a:latin typeface="Arial"/>
              </a:rPr>
              <a:t>Grades-levels.py</a:t>
            </a:r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rIns="0" tIns="0" bIns="0"/>
          <a:p>
            <a:r>
              <a:rPr lang="en-AU" sz="2000">
                <a:latin typeface="Arial"/>
              </a:rPr>
              <a:t>Grades-input.py</a:t>
            </a:r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rIns="0" tIns="0" bIns="0"/>
          <a:p>
            <a:r>
              <a:rPr lang="en-AU" sz="2000">
                <a:latin typeface="Arial"/>
              </a:rPr>
              <a:t>HelloName-Input.py</a:t>
            </a:r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rIns="0" tIns="0" bIns="0"/>
          <a:p>
            <a:r>
              <a:rPr lang="en-AU" sz="2000">
                <a:latin typeface="Arial"/>
              </a:rPr>
              <a:t>HelloName-Input.py</a:t>
            </a:r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rIns="0" tIns="0" bIns="0"/>
          <a:p>
            <a:r>
              <a:rPr lang="en-AU" sz="2000">
                <a:latin typeface="Arial"/>
              </a:rPr>
              <a:t>HelloName-Input.py</a:t>
            </a:r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rIns="0" tIns="0" bIns="0"/>
          <a:p>
            <a:r>
              <a:rPr lang="en-AU" sz="2000">
                <a:latin typeface="Arial"/>
              </a:rPr>
              <a:t>HelloName-Input.py</a:t>
            </a:r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rIns="0" tIns="0" bIns="0"/>
          <a:p>
            <a:r>
              <a:rPr lang="en-AU" sz="2000">
                <a:latin typeface="Arial"/>
              </a:rPr>
              <a:t>HelloName-Input.py</a:t>
            </a:r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rIns="0" tIns="0" bIns="0"/>
          <a:p>
            <a:r>
              <a:rPr lang="en-AU" sz="2000">
                <a:latin typeface="Arial"/>
              </a:rPr>
              <a:t>HelloName-Input.py</a:t>
            </a:r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rIns="0" tIns="0" bIns="0"/>
          <a:p>
            <a:r>
              <a:rPr lang="en-AU" sz="2000">
                <a:latin typeface="Arial"/>
              </a:rPr>
              <a:t>HelloName-Input.py</a:t>
            </a:r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rIns="0" tIns="0" bIns="0"/>
          <a:p>
            <a:r>
              <a:rPr lang="en-AU" sz="2000">
                <a:latin typeface="Arial"/>
              </a:rPr>
              <a:t>HelloName-Input.py</a:t>
            </a:r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rIns="0" tIns="0" bIns="0"/>
          <a:p>
            <a:r>
              <a:rPr lang="en-AU" sz="2000">
                <a:latin typeface="Arial"/>
              </a:rPr>
              <a:t>HelloName-Input.py</a:t>
            </a:r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rIns="0" tIns="0" bIns="0"/>
          <a:p>
            <a:r>
              <a:rPr lang="en-AU" sz="2000">
                <a:latin typeface="Arial"/>
              </a:rPr>
              <a:t>HelloName-Input.py</a:t>
            </a:r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rIns="0" tIns="0" bIns="0"/>
          <a:p>
            <a:r>
              <a:rPr lang="en-AU" sz="2000">
                <a:latin typeface="Arial"/>
              </a:rPr>
              <a:t>HelloWorld.py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AU" sz="1200">
                <a:solidFill>
                  <a:srgbClr val="8b8b8b"/>
                </a:solidFill>
                <a:latin typeface="Calibri"/>
              </a:rPr>
              <a:t>20/07/14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6C50AE3-179F-4D26-9266-E124C34018F3}" type="slidenum">
              <a:rPr lang="en-AU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2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2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2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2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641520" y="81000"/>
            <a:ext cx="806076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Welcome to Introduction to Python</a:t>
            </a:r>
            <a:endParaRPr/>
          </a:p>
        </p:txBody>
      </p:sp>
      <p:pic>
        <p:nvPicPr>
          <p:cNvPr id="45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13320" y="858240"/>
            <a:ext cx="9156960" cy="146772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320760" y="2676240"/>
            <a:ext cx="8568720" cy="196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2000">
                <a:solidFill>
                  <a:srgbClr val="000000"/>
                </a:solidFill>
                <a:latin typeface="Calibri"/>
              </a:rPr>
              <a:t>What do you need?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AU" sz="2400">
                <a:solidFill>
                  <a:srgbClr val="000000"/>
                </a:solidFill>
                <a:latin typeface="Calibri"/>
              </a:rPr>
              <a:t>Python: </a:t>
            </a:r>
            <a:r>
              <a:rPr lang="en-AU" sz="2400" u="sng">
                <a:solidFill>
                  <a:srgbClr val="0000ff"/>
                </a:solidFill>
                <a:latin typeface="Calibri"/>
              </a:rPr>
              <a:t>https://www.python.org/downloads/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AU" sz="2400">
                <a:solidFill>
                  <a:srgbClr val="000000"/>
                </a:solidFill>
                <a:latin typeface="Calibri"/>
              </a:rPr>
              <a:t>PyCharm: </a:t>
            </a:r>
            <a:r>
              <a:rPr lang="en-AU" sz="2400" u="sng">
                <a:solidFill>
                  <a:srgbClr val="0000ff"/>
                </a:solidFill>
                <a:latin typeface="Calibri"/>
              </a:rPr>
              <a:t>http://www.jetbrains.com/pycharm/download/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i="1" lang="en-AU">
                <a:solidFill>
                  <a:srgbClr val="000000"/>
                </a:solidFill>
                <a:latin typeface="Calibri"/>
              </a:rPr>
              <a:t>This software has been downloaded for you on the computers in the lab.</a:t>
            </a:r>
            <a:endParaRPr/>
          </a:p>
        </p:txBody>
      </p:sp>
      <p:sp>
        <p:nvSpPr>
          <p:cNvPr id="47" name="CustomShape 3"/>
          <p:cNvSpPr/>
          <p:nvPr/>
        </p:nvSpPr>
        <p:spPr>
          <a:xfrm>
            <a:off x="4839480" y="5978160"/>
            <a:ext cx="4116960" cy="82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Wi-Fi: OSCON</a:t>
            </a:r>
            <a:endParaRPr/>
          </a:p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Password: need update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6000" y="14040"/>
            <a:ext cx="806076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What we just learned</a:t>
            </a:r>
            <a:endParaRPr/>
          </a:p>
        </p:txBody>
      </p:sp>
      <p:sp>
        <p:nvSpPr>
          <p:cNvPr id="95" name="Line 2"/>
          <p:cNvSpPr/>
          <p:nvPr/>
        </p:nvSpPr>
        <p:spPr>
          <a:xfrm flipV="1">
            <a:off x="0" y="6109200"/>
            <a:ext cx="9144000" cy="39960"/>
          </a:xfrm>
          <a:prstGeom prst="line">
            <a:avLst/>
          </a:prstGeom>
          <a:ln w="25560">
            <a:solidFill>
              <a:srgbClr val="984807"/>
            </a:solidFill>
            <a:round/>
          </a:ln>
        </p:spPr>
      </p:sp>
      <p:pic>
        <p:nvPicPr>
          <p:cNvPr id="96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80240" y="5689440"/>
            <a:ext cx="3263400" cy="1168200"/>
          </a:xfrm>
          <a:prstGeom prst="rect">
            <a:avLst/>
          </a:prstGeom>
          <a:ln>
            <a:noFill/>
          </a:ln>
        </p:spPr>
      </p:pic>
      <p:sp>
        <p:nvSpPr>
          <p:cNvPr id="97" name="CustomShape 3"/>
          <p:cNvSpPr/>
          <p:nvPr/>
        </p:nvSpPr>
        <p:spPr>
          <a:xfrm>
            <a:off x="288000" y="1008000"/>
            <a:ext cx="5688000" cy="5027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We ran our first Script.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We printed out some text..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But the main use of programs is to take “inputs” and 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then turn them into “outputs”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We are going to look at the ways that Python takes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in Words and Numbers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And how we can interact with programs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Lets create a script with a variable that holds your name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Then we will get the program to ask you for your name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14040"/>
            <a:ext cx="806076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Hello World!</a:t>
            </a:r>
            <a:endParaRPr/>
          </a:p>
        </p:txBody>
      </p:sp>
      <p:sp>
        <p:nvSpPr>
          <p:cNvPr id="99" name="Line 2"/>
          <p:cNvSpPr/>
          <p:nvPr/>
        </p:nvSpPr>
        <p:spPr>
          <a:xfrm flipV="1">
            <a:off x="0" y="6109200"/>
            <a:ext cx="9144000" cy="39960"/>
          </a:xfrm>
          <a:prstGeom prst="line">
            <a:avLst/>
          </a:prstGeom>
          <a:ln w="25560">
            <a:solidFill>
              <a:srgbClr val="984807"/>
            </a:solidFill>
            <a:round/>
          </a:ln>
        </p:spPr>
      </p:sp>
      <p:pic>
        <p:nvPicPr>
          <p:cNvPr id="100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80240" y="5689440"/>
            <a:ext cx="3263400" cy="1168200"/>
          </a:xfrm>
          <a:prstGeom prst="rect">
            <a:avLst/>
          </a:prstGeom>
          <a:ln>
            <a:noFill/>
          </a:ln>
        </p:spPr>
      </p:pic>
      <p:sp>
        <p:nvSpPr>
          <p:cNvPr id="101" name="TextShape 3"/>
          <p:cNvSpPr txBox="1"/>
          <p:nvPr/>
        </p:nvSpPr>
        <p:spPr>
          <a:xfrm>
            <a:off x="792000" y="1152000"/>
            <a:ext cx="7848000" cy="446400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#This is our second script</a:t>
            </a:r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#First we declare a Variable name</a:t>
            </a:r>
            <a:endParaRPr/>
          </a:p>
          <a:p>
            <a:r>
              <a:rPr lang="en-AU" sz="2400">
                <a:solidFill>
                  <a:srgbClr val="0000cc"/>
                </a:solidFill>
                <a:latin typeface="Arial"/>
              </a:rPr>
              <a:t>name</a:t>
            </a:r>
            <a:r>
              <a:rPr lang="en-AU" sz="2400">
                <a:solidFill>
                  <a:srgbClr val="999999"/>
                </a:solidFill>
                <a:latin typeface="Arial"/>
              </a:rPr>
              <a:t> </a:t>
            </a:r>
            <a:r>
              <a:rPr lang="en-AU" sz="2400">
                <a:solidFill>
                  <a:srgbClr val="000000"/>
                </a:solidFill>
                <a:latin typeface="Arial"/>
              </a:rPr>
              <a:t>=</a:t>
            </a:r>
            <a:r>
              <a:rPr lang="en-AU" sz="2400">
                <a:solidFill>
                  <a:srgbClr val="999999"/>
                </a:solidFill>
                <a:latin typeface="Arial"/>
              </a:rPr>
              <a:t> </a:t>
            </a:r>
            <a:r>
              <a:rPr lang="en-AU" sz="2400">
                <a:solidFill>
                  <a:srgbClr val="000000"/>
                </a:solidFill>
                <a:latin typeface="Arial"/>
              </a:rPr>
              <a:t>('</a:t>
            </a:r>
            <a:r>
              <a:rPr lang="en-AU" sz="2400">
                <a:solidFill>
                  <a:srgbClr val="ff3333"/>
                </a:solidFill>
                <a:latin typeface="Arial"/>
              </a:rPr>
              <a:t>Aimee</a:t>
            </a:r>
            <a:r>
              <a:rPr lang="en-AU" sz="2400">
                <a:solidFill>
                  <a:srgbClr val="000000"/>
                </a:solidFill>
                <a:latin typeface="Arial"/>
              </a:rPr>
              <a:t>')</a:t>
            </a:r>
            <a:endParaRPr/>
          </a:p>
          <a:p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#here we print the word 'hello' plus the variable name</a:t>
            </a:r>
            <a:endParaRPr/>
          </a:p>
          <a:p>
            <a:r>
              <a:rPr lang="en-AU" sz="2400">
                <a:solidFill>
                  <a:srgbClr val="0000cc"/>
                </a:solidFill>
                <a:latin typeface="Arial"/>
              </a:rPr>
              <a:t>print</a:t>
            </a:r>
            <a:r>
              <a:rPr lang="en-AU" sz="2400">
                <a:latin typeface="Arial"/>
              </a:rPr>
              <a:t>('</a:t>
            </a:r>
            <a:r>
              <a:rPr lang="en-AU" sz="2400">
                <a:solidFill>
                  <a:srgbClr val="ff3333"/>
                </a:solidFill>
                <a:latin typeface="Arial"/>
              </a:rPr>
              <a:t>Hello</a:t>
            </a:r>
            <a:r>
              <a:rPr lang="en-AU" sz="2400">
                <a:latin typeface="Arial"/>
              </a:rPr>
              <a:t>, ' </a:t>
            </a:r>
            <a:r>
              <a:rPr lang="en-AU" sz="2400">
                <a:solidFill>
                  <a:srgbClr val="0000cc"/>
                </a:solidFill>
                <a:latin typeface="Arial"/>
              </a:rPr>
              <a:t>+ name</a:t>
            </a:r>
            <a:r>
              <a:rPr lang="en-AU" sz="2400">
                <a:latin typeface="Arial"/>
              </a:rPr>
              <a:t>)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14040"/>
            <a:ext cx="806076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Hello World!</a:t>
            </a:r>
            <a:endParaRPr/>
          </a:p>
        </p:txBody>
      </p:sp>
      <p:sp>
        <p:nvSpPr>
          <p:cNvPr id="103" name="Line 2"/>
          <p:cNvSpPr/>
          <p:nvPr/>
        </p:nvSpPr>
        <p:spPr>
          <a:xfrm flipV="1">
            <a:off x="0" y="6109200"/>
            <a:ext cx="9144000" cy="39960"/>
          </a:xfrm>
          <a:prstGeom prst="line">
            <a:avLst/>
          </a:prstGeom>
          <a:ln w="25560">
            <a:solidFill>
              <a:srgbClr val="984807"/>
            </a:solidFill>
            <a:round/>
          </a:ln>
        </p:spPr>
      </p:sp>
      <p:pic>
        <p:nvPicPr>
          <p:cNvPr id="104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80240" y="5689440"/>
            <a:ext cx="3263400" cy="1168200"/>
          </a:xfrm>
          <a:prstGeom prst="rect">
            <a:avLst/>
          </a:prstGeom>
          <a:ln>
            <a:noFill/>
          </a:ln>
        </p:spPr>
      </p:pic>
      <p:sp>
        <p:nvSpPr>
          <p:cNvPr id="105" name="TextShape 3"/>
          <p:cNvSpPr txBox="1"/>
          <p:nvPr/>
        </p:nvSpPr>
        <p:spPr>
          <a:xfrm>
            <a:off x="792000" y="1152000"/>
            <a:ext cx="8280000" cy="446400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#This is our third script</a:t>
            </a:r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#Lets are the user to input their name</a:t>
            </a:r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#input tells to computer to take something in</a:t>
            </a:r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#We also need to tell the user what we need them to enter</a:t>
            </a:r>
            <a:endParaRPr/>
          </a:p>
          <a:p>
            <a:r>
              <a:rPr lang="en-AU" sz="2400">
                <a:solidFill>
                  <a:srgbClr val="0000cc"/>
                </a:solidFill>
                <a:latin typeface="Arial"/>
              </a:rPr>
              <a:t>name = input('</a:t>
            </a:r>
            <a:r>
              <a:rPr lang="en-AU" sz="2400">
                <a:solidFill>
                  <a:srgbClr val="ff3333"/>
                </a:solidFill>
                <a:latin typeface="Arial"/>
              </a:rPr>
              <a:t>What is your name?</a:t>
            </a:r>
            <a:r>
              <a:rPr lang="en-AU" sz="2400">
                <a:solidFill>
                  <a:srgbClr val="0000cc"/>
                </a:solidFill>
                <a:latin typeface="Arial"/>
              </a:rPr>
              <a:t>')</a:t>
            </a:r>
            <a:endParaRPr/>
          </a:p>
          <a:p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#here we print the word 'hello' plus the variable name</a:t>
            </a:r>
            <a:endParaRPr/>
          </a:p>
          <a:p>
            <a:r>
              <a:rPr lang="en-AU" sz="2400">
                <a:solidFill>
                  <a:srgbClr val="0000cc"/>
                </a:solidFill>
                <a:latin typeface="Arial"/>
              </a:rPr>
              <a:t>print</a:t>
            </a:r>
            <a:r>
              <a:rPr lang="en-AU" sz="2400">
                <a:latin typeface="Arial"/>
              </a:rPr>
              <a:t>('</a:t>
            </a:r>
            <a:r>
              <a:rPr lang="en-AU" sz="2400">
                <a:solidFill>
                  <a:srgbClr val="ff3333"/>
                </a:solidFill>
                <a:latin typeface="Arial"/>
              </a:rPr>
              <a:t>Hello,</a:t>
            </a:r>
            <a:r>
              <a:rPr lang="en-AU" sz="2400">
                <a:latin typeface="Arial"/>
              </a:rPr>
              <a:t> ' </a:t>
            </a:r>
            <a:r>
              <a:rPr lang="en-AU" sz="2400">
                <a:solidFill>
                  <a:srgbClr val="0000cc"/>
                </a:solidFill>
                <a:latin typeface="Arial"/>
              </a:rPr>
              <a:t>+ name</a:t>
            </a:r>
            <a:r>
              <a:rPr lang="en-AU" sz="2400">
                <a:latin typeface="Arial"/>
              </a:rPr>
              <a:t>)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14040"/>
            <a:ext cx="806076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We can create some art with Print</a:t>
            </a:r>
            <a:endParaRPr/>
          </a:p>
        </p:txBody>
      </p:sp>
      <p:sp>
        <p:nvSpPr>
          <p:cNvPr id="107" name="Line 2"/>
          <p:cNvSpPr/>
          <p:nvPr/>
        </p:nvSpPr>
        <p:spPr>
          <a:xfrm flipV="1">
            <a:off x="0" y="6109200"/>
            <a:ext cx="9144000" cy="39960"/>
          </a:xfrm>
          <a:prstGeom prst="line">
            <a:avLst/>
          </a:prstGeom>
          <a:ln w="25560">
            <a:solidFill>
              <a:srgbClr val="984807"/>
            </a:solidFill>
            <a:round/>
          </a:ln>
        </p:spPr>
      </p:sp>
      <p:pic>
        <p:nvPicPr>
          <p:cNvPr id="108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80240" y="5689440"/>
            <a:ext cx="3263400" cy="1168200"/>
          </a:xfrm>
          <a:prstGeom prst="rect">
            <a:avLst/>
          </a:prstGeom>
          <a:ln>
            <a:noFill/>
          </a:ln>
        </p:spPr>
      </p:pic>
      <p:sp>
        <p:nvSpPr>
          <p:cNvPr id="109" name="CustomShape 3"/>
          <p:cNvSpPr/>
          <p:nvPr/>
        </p:nvSpPr>
        <p:spPr>
          <a:xfrm>
            <a:off x="288000" y="1008000"/>
            <a:ext cx="5688000" cy="5027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Print is a basic function but we can have some fun with it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Lets see if we can create some ASCII art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ASCII art can be created by printing out the whole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Picture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Or we can be tricky and reduce the lines of Print we use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14040"/>
            <a:ext cx="806076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Print a Smiley face</a:t>
            </a:r>
            <a:endParaRPr/>
          </a:p>
        </p:txBody>
      </p:sp>
      <p:sp>
        <p:nvSpPr>
          <p:cNvPr id="111" name="Line 2"/>
          <p:cNvSpPr/>
          <p:nvPr/>
        </p:nvSpPr>
        <p:spPr>
          <a:xfrm flipV="1">
            <a:off x="0" y="6109200"/>
            <a:ext cx="9144000" cy="39960"/>
          </a:xfrm>
          <a:prstGeom prst="line">
            <a:avLst/>
          </a:prstGeom>
          <a:ln w="25560">
            <a:solidFill>
              <a:srgbClr val="984807"/>
            </a:solidFill>
            <a:round/>
          </a:ln>
        </p:spPr>
      </p:sp>
      <p:pic>
        <p:nvPicPr>
          <p:cNvPr id="112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80240" y="5689440"/>
            <a:ext cx="3263400" cy="1168200"/>
          </a:xfrm>
          <a:prstGeom prst="rect">
            <a:avLst/>
          </a:prstGeom>
          <a:ln>
            <a:noFill/>
          </a:ln>
        </p:spPr>
      </p:pic>
      <p:sp>
        <p:nvSpPr>
          <p:cNvPr id="113" name="TextShape 3"/>
          <p:cNvSpPr txBox="1"/>
          <p:nvPr/>
        </p:nvSpPr>
        <p:spPr>
          <a:xfrm>
            <a:off x="432000" y="1152000"/>
            <a:ext cx="8568000" cy="44640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AU" sz="2400">
                <a:solidFill>
                  <a:srgbClr val="999999"/>
                </a:solidFill>
                <a:latin typeface="Arial"/>
              </a:rPr>
              <a:t>#The \n symbol means print a new line</a:t>
            </a:r>
            <a:endParaRPr/>
          </a:p>
          <a:p>
            <a:r>
              <a:rPr lang="en-AU" sz="2400">
                <a:solidFill>
                  <a:srgbClr val="3333ff"/>
                </a:solidFill>
                <a:latin typeface="Arial"/>
              </a:rPr>
              <a:t>print </a:t>
            </a:r>
            <a:r>
              <a:rPr lang="en-AU" sz="2400">
                <a:solidFill>
                  <a:srgbClr val="000000"/>
                </a:solidFill>
                <a:latin typeface="Arial"/>
              </a:rPr>
              <a:t>('</a:t>
            </a:r>
            <a:r>
              <a:rPr lang="en-AU" sz="2400">
                <a:solidFill>
                  <a:srgbClr val="ff3333"/>
                </a:solidFill>
                <a:latin typeface="Arial"/>
              </a:rPr>
              <a:t>\n</a:t>
            </a:r>
            <a:r>
              <a:rPr lang="en-AU" sz="2400">
                <a:solidFill>
                  <a:srgbClr val="000000"/>
                </a:solidFill>
                <a:latin typeface="Arial"/>
              </a:rPr>
              <a:t>')</a:t>
            </a:r>
            <a:endParaRPr/>
          </a:p>
          <a:p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#Here we print each line including the spaces of a smiley face</a:t>
            </a:r>
            <a:endParaRPr/>
          </a:p>
          <a:p>
            <a:r>
              <a:rPr lang="en-AU" sz="2400">
                <a:solidFill>
                  <a:srgbClr val="3333ff"/>
                </a:solidFill>
                <a:latin typeface="Arial"/>
              </a:rPr>
              <a:t>print</a:t>
            </a:r>
            <a:r>
              <a:rPr lang="en-AU" sz="2400">
                <a:solidFill>
                  <a:srgbClr val="000000"/>
                </a:solidFill>
                <a:latin typeface="Arial"/>
              </a:rPr>
              <a:t>('</a:t>
            </a:r>
            <a:r>
              <a:rPr lang="en-AU" sz="2400">
                <a:solidFill>
                  <a:srgbClr val="ff3333"/>
                </a:solidFill>
                <a:latin typeface="Arial"/>
              </a:rPr>
              <a:t>**   **</a:t>
            </a:r>
            <a:r>
              <a:rPr lang="en-AU" sz="2400">
                <a:solidFill>
                  <a:srgbClr val="000000"/>
                </a:solidFill>
                <a:latin typeface="Arial"/>
              </a:rPr>
              <a:t>')</a:t>
            </a:r>
            <a:endParaRPr/>
          </a:p>
          <a:p>
            <a:r>
              <a:rPr lang="en-AU" sz="2400">
                <a:solidFill>
                  <a:srgbClr val="0000ff"/>
                </a:solidFill>
                <a:latin typeface="Arial"/>
              </a:rPr>
              <a:t>print</a:t>
            </a:r>
            <a:r>
              <a:rPr lang="en-AU" sz="2400">
                <a:solidFill>
                  <a:srgbClr val="000000"/>
                </a:solidFill>
                <a:latin typeface="Arial"/>
              </a:rPr>
              <a:t>('</a:t>
            </a:r>
            <a:r>
              <a:rPr lang="en-AU" sz="2400">
                <a:solidFill>
                  <a:srgbClr val="ff3333"/>
                </a:solidFill>
                <a:latin typeface="Arial"/>
              </a:rPr>
              <a:t>**   **</a:t>
            </a:r>
            <a:r>
              <a:rPr lang="en-AU" sz="2400">
                <a:solidFill>
                  <a:srgbClr val="000000"/>
                </a:solidFill>
                <a:latin typeface="Arial"/>
              </a:rPr>
              <a:t>')</a:t>
            </a:r>
            <a:endParaRPr/>
          </a:p>
          <a:p>
            <a:r>
              <a:rPr lang="en-AU" sz="2400">
                <a:solidFill>
                  <a:srgbClr val="0000ff"/>
                </a:solidFill>
                <a:latin typeface="Arial"/>
              </a:rPr>
              <a:t>print</a:t>
            </a:r>
            <a:r>
              <a:rPr lang="en-AU" sz="2400">
                <a:solidFill>
                  <a:srgbClr val="000000"/>
                </a:solidFill>
                <a:latin typeface="Arial"/>
              </a:rPr>
              <a:t>('</a:t>
            </a:r>
            <a:r>
              <a:rPr lang="en-AU" sz="2400">
                <a:solidFill>
                  <a:srgbClr val="ff3333"/>
                </a:solidFill>
                <a:latin typeface="Arial"/>
              </a:rPr>
              <a:t>**   **</a:t>
            </a:r>
            <a:r>
              <a:rPr lang="en-AU" sz="2400">
                <a:solidFill>
                  <a:srgbClr val="000000"/>
                </a:solidFill>
                <a:latin typeface="Arial"/>
              </a:rPr>
              <a:t>')</a:t>
            </a:r>
            <a:endParaRPr/>
          </a:p>
          <a:p>
            <a:r>
              <a:rPr lang="en-AU" sz="2400">
                <a:solidFill>
                  <a:srgbClr val="3333ff"/>
                </a:solidFill>
                <a:latin typeface="Arial"/>
              </a:rPr>
              <a:t>print </a:t>
            </a:r>
            <a:r>
              <a:rPr lang="en-AU" sz="2400">
                <a:solidFill>
                  <a:srgbClr val="000000"/>
                </a:solidFill>
                <a:latin typeface="Arial"/>
              </a:rPr>
              <a:t>('</a:t>
            </a:r>
            <a:r>
              <a:rPr lang="en-AU" sz="2400">
                <a:solidFill>
                  <a:srgbClr val="ff3333"/>
                </a:solidFill>
                <a:latin typeface="Arial"/>
              </a:rPr>
              <a:t>\n</a:t>
            </a:r>
            <a:r>
              <a:rPr lang="en-AU" sz="2400">
                <a:solidFill>
                  <a:srgbClr val="000000"/>
                </a:solidFill>
                <a:latin typeface="Arial"/>
              </a:rPr>
              <a:t>')</a:t>
            </a:r>
            <a:endParaRPr/>
          </a:p>
          <a:p>
            <a:r>
              <a:rPr lang="en-AU" sz="2400">
                <a:solidFill>
                  <a:srgbClr val="0000ff"/>
                </a:solidFill>
                <a:latin typeface="Arial"/>
              </a:rPr>
              <a:t>print</a:t>
            </a:r>
            <a:r>
              <a:rPr lang="en-AU" sz="2400">
                <a:solidFill>
                  <a:srgbClr val="000000"/>
                </a:solidFill>
                <a:latin typeface="Arial"/>
              </a:rPr>
              <a:t>('</a:t>
            </a:r>
            <a:r>
              <a:rPr lang="en-AU" sz="2400">
                <a:solidFill>
                  <a:srgbClr val="ff3333"/>
                </a:solidFill>
                <a:latin typeface="Arial"/>
              </a:rPr>
              <a:t>*      *</a:t>
            </a:r>
            <a:r>
              <a:rPr lang="en-AU" sz="2400">
                <a:solidFill>
                  <a:srgbClr val="000000"/>
                </a:solidFill>
                <a:latin typeface="Arial"/>
              </a:rPr>
              <a:t>')</a:t>
            </a:r>
            <a:endParaRPr/>
          </a:p>
          <a:p>
            <a:r>
              <a:rPr lang="en-AU" sz="2400">
                <a:solidFill>
                  <a:srgbClr val="0000ff"/>
                </a:solidFill>
                <a:latin typeface="Arial"/>
              </a:rPr>
              <a:t>print</a:t>
            </a:r>
            <a:r>
              <a:rPr lang="en-AU" sz="2400">
                <a:solidFill>
                  <a:srgbClr val="000000"/>
                </a:solidFill>
                <a:latin typeface="Arial"/>
              </a:rPr>
              <a:t>(' </a:t>
            </a:r>
            <a:r>
              <a:rPr lang="en-AU" sz="2400">
                <a:solidFill>
                  <a:srgbClr val="ff3333"/>
                </a:solidFill>
                <a:latin typeface="Arial"/>
              </a:rPr>
              <a:t>*    * </a:t>
            </a:r>
            <a:r>
              <a:rPr lang="en-AU" sz="2400">
                <a:solidFill>
                  <a:srgbClr val="000000"/>
                </a:solidFill>
                <a:latin typeface="Arial"/>
              </a:rPr>
              <a:t>')</a:t>
            </a:r>
            <a:endParaRPr/>
          </a:p>
          <a:p>
            <a:r>
              <a:rPr lang="en-AU" sz="2400">
                <a:solidFill>
                  <a:srgbClr val="0000ff"/>
                </a:solidFill>
                <a:latin typeface="Arial"/>
              </a:rPr>
              <a:t>print</a:t>
            </a:r>
            <a:r>
              <a:rPr lang="en-AU" sz="2400">
                <a:solidFill>
                  <a:srgbClr val="000000"/>
                </a:solidFill>
                <a:latin typeface="Arial"/>
              </a:rPr>
              <a:t>('  </a:t>
            </a:r>
            <a:r>
              <a:rPr lang="en-AU" sz="2400">
                <a:solidFill>
                  <a:srgbClr val="ff3333"/>
                </a:solidFill>
                <a:latin typeface="Arial"/>
              </a:rPr>
              <a:t>***</a:t>
            </a:r>
            <a:r>
              <a:rPr lang="en-AU" sz="2400">
                <a:solidFill>
                  <a:srgbClr val="000000"/>
                </a:solidFill>
                <a:latin typeface="Arial"/>
              </a:rPr>
              <a:t>  ')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14040"/>
            <a:ext cx="806076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Print a Smiley face on one line</a:t>
            </a:r>
            <a:endParaRPr/>
          </a:p>
        </p:txBody>
      </p:sp>
      <p:sp>
        <p:nvSpPr>
          <p:cNvPr id="115" name="Line 2"/>
          <p:cNvSpPr/>
          <p:nvPr/>
        </p:nvSpPr>
        <p:spPr>
          <a:xfrm flipV="1">
            <a:off x="0" y="6109200"/>
            <a:ext cx="9144000" cy="39960"/>
          </a:xfrm>
          <a:prstGeom prst="line">
            <a:avLst/>
          </a:prstGeom>
          <a:ln w="25560">
            <a:solidFill>
              <a:srgbClr val="984807"/>
            </a:solidFill>
            <a:round/>
          </a:ln>
        </p:spPr>
      </p:sp>
      <p:pic>
        <p:nvPicPr>
          <p:cNvPr id="116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80240" y="5689440"/>
            <a:ext cx="3263400" cy="1168200"/>
          </a:xfrm>
          <a:prstGeom prst="rect">
            <a:avLst/>
          </a:prstGeom>
          <a:ln>
            <a:noFill/>
          </a:ln>
        </p:spPr>
      </p:pic>
      <p:sp>
        <p:nvSpPr>
          <p:cNvPr id="117" name="TextShape 3"/>
          <p:cNvSpPr txBox="1"/>
          <p:nvPr/>
        </p:nvSpPr>
        <p:spPr>
          <a:xfrm>
            <a:off x="432000" y="1152000"/>
            <a:ext cx="8568000" cy="44640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AU" sz="2400">
                <a:solidFill>
                  <a:srgbClr val="999999"/>
                </a:solidFill>
                <a:latin typeface="Arial"/>
              </a:rPr>
              <a:t>#If we combine the symbols above and print the \n character #where we need to have a new line we can print the picture #using one print command</a:t>
            </a:r>
            <a:endParaRPr/>
          </a:p>
          <a:p>
            <a:r>
              <a:rPr lang="en-AU" sz="2400">
                <a:solidFill>
                  <a:srgbClr val="0000ff"/>
                </a:solidFill>
                <a:latin typeface="Arial"/>
              </a:rPr>
              <a:t>print</a:t>
            </a:r>
            <a:r>
              <a:rPr lang="en-AU" sz="2400">
                <a:solidFill>
                  <a:srgbClr val="000000"/>
                </a:solidFill>
                <a:latin typeface="Arial"/>
              </a:rPr>
              <a:t>('</a:t>
            </a:r>
            <a:r>
              <a:rPr lang="en-AU" sz="2400">
                <a:solidFill>
                  <a:srgbClr val="ff3333"/>
                </a:solidFill>
                <a:latin typeface="Arial"/>
              </a:rPr>
              <a:t>**   **\n**   **\n**   **\n\n*     *\n *   * \n  ***  \n</a:t>
            </a:r>
            <a:r>
              <a:rPr lang="en-AU" sz="2400">
                <a:solidFill>
                  <a:srgbClr val="000000"/>
                </a:solidFill>
                <a:latin typeface="Arial"/>
              </a:rPr>
              <a:t>')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0" y="14040"/>
            <a:ext cx="806076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What we learned</a:t>
            </a:r>
            <a:endParaRPr/>
          </a:p>
        </p:txBody>
      </p:sp>
      <p:sp>
        <p:nvSpPr>
          <p:cNvPr id="119" name="Line 2"/>
          <p:cNvSpPr/>
          <p:nvPr/>
        </p:nvSpPr>
        <p:spPr>
          <a:xfrm flipV="1">
            <a:off x="0" y="6109200"/>
            <a:ext cx="9144000" cy="39960"/>
          </a:xfrm>
          <a:prstGeom prst="line">
            <a:avLst/>
          </a:prstGeom>
          <a:ln w="25560">
            <a:solidFill>
              <a:srgbClr val="984807"/>
            </a:solidFill>
            <a:round/>
          </a:ln>
        </p:spPr>
      </p:sp>
      <p:pic>
        <p:nvPicPr>
          <p:cNvPr id="120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80240" y="5689440"/>
            <a:ext cx="3263400" cy="116820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222840" y="1008000"/>
            <a:ext cx="7694280" cy="502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The easiest way to replicate a picture is to print the ASCII art line-by-line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However, this is not the most efficient way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Because the interpreter needs to interpret each line separately,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by placing all the code on one line, we reduce the size of our file, 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and also the time it takes to execute the code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You will not see much difference with a small program like printing a smiley face. 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However, for a professional programmer, saving time on a large application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is very important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In industry, there are people whose specific role is to analyze the performance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of code and help developers make their code run/load faster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14040"/>
            <a:ext cx="806076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Strings and Numbers</a:t>
            </a:r>
            <a:endParaRPr/>
          </a:p>
        </p:txBody>
      </p:sp>
      <p:sp>
        <p:nvSpPr>
          <p:cNvPr id="123" name="Line 2"/>
          <p:cNvSpPr/>
          <p:nvPr/>
        </p:nvSpPr>
        <p:spPr>
          <a:xfrm flipV="1">
            <a:off x="0" y="6109200"/>
            <a:ext cx="9144000" cy="39960"/>
          </a:xfrm>
          <a:prstGeom prst="line">
            <a:avLst/>
          </a:prstGeom>
          <a:ln w="25560">
            <a:solidFill>
              <a:srgbClr val="984807"/>
            </a:solidFill>
            <a:round/>
          </a:ln>
        </p:spPr>
      </p:sp>
      <p:pic>
        <p:nvPicPr>
          <p:cNvPr id="124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80240" y="5689440"/>
            <a:ext cx="3263400" cy="1168200"/>
          </a:xfrm>
          <a:prstGeom prst="rect">
            <a:avLst/>
          </a:prstGeom>
          <a:ln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216000" y="903960"/>
            <a:ext cx="8205120" cy="5576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In programming languages we declare strings and numbers differently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The reason we do this is because we want to do different things with them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An example of this is comparing strings (letters/words) with upper case and lower case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For numbers we need to calculations on them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Because we want to do calculations we declare whole numbers such as 10 or 100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 </a:t>
            </a:r>
            <a:r>
              <a:rPr lang="en-AU">
                <a:solidFill>
                  <a:srgbClr val="000000"/>
                </a:solidFill>
                <a:latin typeface="Calibri"/>
              </a:rPr>
              <a:t>Different to how we call numbers with decimals places 20.5 and 4.88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input() (Python 3) and raw_input() (Python 2) always return strings.  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Convert the result to integer explicitly with int().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14040"/>
            <a:ext cx="806076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Numbers and Operands</a:t>
            </a:r>
            <a:endParaRPr/>
          </a:p>
        </p:txBody>
      </p:sp>
      <p:sp>
        <p:nvSpPr>
          <p:cNvPr id="127" name="Line 2"/>
          <p:cNvSpPr/>
          <p:nvPr/>
        </p:nvSpPr>
        <p:spPr>
          <a:xfrm flipV="1">
            <a:off x="0" y="6109200"/>
            <a:ext cx="9144000" cy="39960"/>
          </a:xfrm>
          <a:prstGeom prst="line">
            <a:avLst/>
          </a:prstGeom>
          <a:ln w="25560">
            <a:solidFill>
              <a:srgbClr val="984807"/>
            </a:solidFill>
            <a:round/>
          </a:ln>
        </p:spPr>
      </p:sp>
      <p:pic>
        <p:nvPicPr>
          <p:cNvPr id="128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80240" y="5689440"/>
            <a:ext cx="3263400" cy="1168200"/>
          </a:xfrm>
          <a:prstGeom prst="rect">
            <a:avLst/>
          </a:prstGeom>
          <a:ln>
            <a:noFill/>
          </a:ln>
        </p:spPr>
      </p:pic>
      <p:sp>
        <p:nvSpPr>
          <p:cNvPr id="129" name="TextShape 3"/>
          <p:cNvSpPr txBox="1"/>
          <p:nvPr/>
        </p:nvSpPr>
        <p:spPr>
          <a:xfrm>
            <a:off x="203760" y="1224000"/>
            <a:ext cx="8292240" cy="38880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AU">
                <a:latin typeface="Arial"/>
              </a:rPr>
              <a:t>When we want to do calculations in Python we need to use operands that the</a:t>
            </a:r>
            <a:endParaRPr/>
          </a:p>
          <a:p>
            <a:r>
              <a:rPr lang="en-AU">
                <a:latin typeface="Arial"/>
              </a:rPr>
              <a:t>Language understands some basic operands are </a:t>
            </a:r>
            <a:endParaRPr/>
          </a:p>
          <a:p>
            <a:endParaRPr/>
          </a:p>
          <a:p>
            <a:r>
              <a:rPr lang="en-AU">
                <a:latin typeface="Arial"/>
              </a:rPr>
              <a:t>+</a:t>
            </a:r>
            <a:r>
              <a:rPr lang="en-AU">
                <a:latin typeface="Arial"/>
              </a:rPr>
              <a:t>	</a:t>
            </a:r>
            <a:r>
              <a:rPr lang="en-AU">
                <a:latin typeface="Arial"/>
              </a:rPr>
              <a:t>Addition - Adds values on either side of the operator</a:t>
            </a:r>
            <a:endParaRPr/>
          </a:p>
          <a:p>
            <a:r>
              <a:rPr lang="en-AU">
                <a:latin typeface="Arial"/>
              </a:rPr>
              <a:t>2 + 2 will give us 4</a:t>
            </a:r>
            <a:endParaRPr/>
          </a:p>
          <a:p>
            <a:endParaRPr/>
          </a:p>
          <a:p>
            <a:r>
              <a:rPr lang="en-AU">
                <a:latin typeface="Arial"/>
              </a:rPr>
              <a:t>-</a:t>
            </a:r>
            <a:r>
              <a:rPr lang="en-AU">
                <a:latin typeface="Arial"/>
              </a:rPr>
              <a:t>	</a:t>
            </a:r>
            <a:r>
              <a:rPr lang="en-AU">
                <a:latin typeface="Arial"/>
              </a:rPr>
              <a:t>Subtraction - Subtracts right hand operand from left hand operand</a:t>
            </a:r>
            <a:r>
              <a:rPr lang="en-AU">
                <a:latin typeface="Arial"/>
              </a:rPr>
              <a:t>	</a:t>
            </a:r>
            <a:r>
              <a:rPr lang="en-AU">
                <a:latin typeface="Arial"/>
              </a:rPr>
              <a:t> </a:t>
            </a:r>
            <a:endParaRPr/>
          </a:p>
          <a:p>
            <a:r>
              <a:rPr lang="en-AU">
                <a:latin typeface="Arial"/>
              </a:rPr>
              <a:t>5 - 2 will give 3</a:t>
            </a:r>
            <a:endParaRPr/>
          </a:p>
          <a:p>
            <a:endParaRPr/>
          </a:p>
          <a:p>
            <a:r>
              <a:rPr lang="en-AU">
                <a:latin typeface="Arial"/>
              </a:rPr>
              <a:t>*</a:t>
            </a:r>
            <a:r>
              <a:rPr lang="en-AU">
                <a:latin typeface="Arial"/>
              </a:rPr>
              <a:t>	</a:t>
            </a:r>
            <a:r>
              <a:rPr lang="en-AU">
                <a:latin typeface="Arial"/>
              </a:rPr>
              <a:t>Multiplication - Multiplies values on either side of the operator</a:t>
            </a:r>
            <a:r>
              <a:rPr lang="en-AU">
                <a:latin typeface="Arial"/>
              </a:rPr>
              <a:t>	</a:t>
            </a:r>
            <a:r>
              <a:rPr lang="en-AU">
                <a:latin typeface="Arial"/>
              </a:rPr>
              <a:t> </a:t>
            </a:r>
            <a:endParaRPr/>
          </a:p>
          <a:p>
            <a:r>
              <a:rPr lang="en-AU">
                <a:latin typeface="Arial"/>
              </a:rPr>
              <a:t>2 * 2 will give 4</a:t>
            </a:r>
            <a:endParaRPr/>
          </a:p>
          <a:p>
            <a:endParaRPr/>
          </a:p>
          <a:p>
            <a:r>
              <a:rPr lang="en-AU">
                <a:latin typeface="Arial"/>
              </a:rPr>
              <a:t>/</a:t>
            </a:r>
            <a:r>
              <a:rPr lang="en-AU">
                <a:latin typeface="Arial"/>
              </a:rPr>
              <a:t>	</a:t>
            </a:r>
            <a:r>
              <a:rPr lang="en-AU">
                <a:latin typeface="Arial"/>
              </a:rPr>
              <a:t>Division - Divides left hand operand by right hand operand</a:t>
            </a:r>
            <a:r>
              <a:rPr lang="en-AU">
                <a:latin typeface="Arial"/>
              </a:rPr>
              <a:t>	</a:t>
            </a:r>
            <a:r>
              <a:rPr lang="en-AU">
                <a:latin typeface="Arial"/>
              </a:rPr>
              <a:t> </a:t>
            </a:r>
            <a:endParaRPr/>
          </a:p>
          <a:p>
            <a:r>
              <a:rPr lang="en-AU">
                <a:latin typeface="Arial"/>
              </a:rPr>
              <a:t>4 / 2 will give 2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14040"/>
            <a:ext cx="806076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Numbers and Operands</a:t>
            </a:r>
            <a:endParaRPr/>
          </a:p>
        </p:txBody>
      </p:sp>
      <p:sp>
        <p:nvSpPr>
          <p:cNvPr id="131" name="Line 2"/>
          <p:cNvSpPr/>
          <p:nvPr/>
        </p:nvSpPr>
        <p:spPr>
          <a:xfrm flipV="1">
            <a:off x="0" y="6109200"/>
            <a:ext cx="9144000" cy="39960"/>
          </a:xfrm>
          <a:prstGeom prst="line">
            <a:avLst/>
          </a:prstGeom>
          <a:ln w="25560">
            <a:solidFill>
              <a:srgbClr val="984807"/>
            </a:solidFill>
            <a:round/>
          </a:ln>
        </p:spPr>
      </p:sp>
      <p:pic>
        <p:nvPicPr>
          <p:cNvPr id="132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80240" y="5689440"/>
            <a:ext cx="3263400" cy="1168200"/>
          </a:xfrm>
          <a:prstGeom prst="rect">
            <a:avLst/>
          </a:prstGeom>
          <a:ln>
            <a:noFill/>
          </a:ln>
        </p:spPr>
      </p:pic>
      <p:sp>
        <p:nvSpPr>
          <p:cNvPr id="133" name="TextShape 3"/>
          <p:cNvSpPr txBox="1"/>
          <p:nvPr/>
        </p:nvSpPr>
        <p:spPr>
          <a:xfrm>
            <a:off x="288000" y="612000"/>
            <a:ext cx="8568000" cy="51879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AU" sz="2400">
                <a:solidFill>
                  <a:srgbClr val="999999"/>
                </a:solidFill>
                <a:latin typeface="Arial"/>
              </a:rPr>
              <a:t>#Lets do some calculations on numbers</a:t>
            </a:r>
            <a:endParaRPr/>
          </a:p>
          <a:p>
            <a:r>
              <a:rPr lang="en-AU" sz="2400">
                <a:solidFill>
                  <a:srgbClr val="0000ff"/>
                </a:solidFill>
                <a:latin typeface="Arial"/>
              </a:rPr>
              <a:t>a = 4 / 2 </a:t>
            </a:r>
            <a:endParaRPr/>
          </a:p>
          <a:p>
            <a:r>
              <a:rPr lang="en-AU" sz="2400">
                <a:solidFill>
                  <a:srgbClr val="0000ff"/>
                </a:solidFill>
                <a:latin typeface="Arial"/>
              </a:rPr>
              <a:t>b = 10 + 5</a:t>
            </a:r>
            <a:endParaRPr/>
          </a:p>
          <a:p>
            <a:r>
              <a:rPr lang="en-AU" sz="2400">
                <a:solidFill>
                  <a:srgbClr val="0000ff"/>
                </a:solidFill>
                <a:latin typeface="Arial"/>
              </a:rPr>
              <a:t>c = 2 * 2</a:t>
            </a:r>
            <a:endParaRPr/>
          </a:p>
          <a:p>
            <a:r>
              <a:rPr lang="en-AU" sz="2400">
                <a:solidFill>
                  <a:srgbClr val="0000ff"/>
                </a:solidFill>
                <a:latin typeface="Arial"/>
              </a:rPr>
              <a:t>d = 50 - 10</a:t>
            </a:r>
            <a:endParaRPr/>
          </a:p>
          <a:p>
            <a:r>
              <a:rPr lang="en-AU" sz="2400">
                <a:solidFill>
                  <a:srgbClr val="0000ff"/>
                </a:solidFill>
                <a:latin typeface="Arial"/>
              </a:rPr>
              <a:t>e = (2 + 2) – 1</a:t>
            </a:r>
            <a:endParaRPr/>
          </a:p>
          <a:p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# We can print out the variables on one line</a:t>
            </a:r>
            <a:endParaRPr/>
          </a:p>
          <a:p>
            <a:r>
              <a:rPr lang="en-AU" sz="2400">
                <a:solidFill>
                  <a:srgbClr val="0000ff"/>
                </a:solidFill>
                <a:latin typeface="Arial"/>
              </a:rPr>
              <a:t>print</a:t>
            </a:r>
            <a:r>
              <a:rPr lang="en-AU" sz="2400">
                <a:solidFill>
                  <a:srgbClr val="000000"/>
                </a:solidFill>
                <a:latin typeface="Arial"/>
              </a:rPr>
              <a:t>(a, b, c, d, e)</a:t>
            </a:r>
            <a:endParaRPr/>
          </a:p>
          <a:p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#Or we can do further math with them</a:t>
            </a:r>
            <a:endParaRPr/>
          </a:p>
          <a:p>
            <a:r>
              <a:rPr lang="en-AU" sz="2400">
                <a:solidFill>
                  <a:srgbClr val="0000ff"/>
                </a:solidFill>
                <a:latin typeface="Arial"/>
              </a:rPr>
              <a:t>print</a:t>
            </a:r>
            <a:r>
              <a:rPr lang="en-AU" sz="2400">
                <a:solidFill>
                  <a:srgbClr val="000000"/>
                </a:solidFill>
                <a:latin typeface="Arial"/>
              </a:rPr>
              <a:t>(a + b)</a:t>
            </a:r>
            <a:endParaRPr/>
          </a:p>
          <a:p>
            <a:r>
              <a:rPr lang="en-AU" sz="2400">
                <a:solidFill>
                  <a:srgbClr val="0000cc"/>
                </a:solidFill>
                <a:latin typeface="Arial"/>
              </a:rPr>
              <a:t>print</a:t>
            </a:r>
            <a:r>
              <a:rPr lang="en-AU" sz="2400">
                <a:solidFill>
                  <a:srgbClr val="000000"/>
                </a:solidFill>
                <a:latin typeface="Arial"/>
              </a:rPr>
              <a:t>(c - e)</a:t>
            </a:r>
            <a:endParaRPr/>
          </a:p>
          <a:p>
            <a:r>
              <a:rPr lang="en-AU" sz="2400">
                <a:solidFill>
                  <a:srgbClr val="0000cc"/>
                </a:solidFill>
                <a:latin typeface="Arial"/>
              </a:rPr>
              <a:t>print</a:t>
            </a:r>
            <a:r>
              <a:rPr lang="en-AU" sz="2400">
                <a:solidFill>
                  <a:srgbClr val="000000"/>
                </a:solidFill>
                <a:latin typeface="Arial"/>
              </a:rPr>
              <a:t>(d * b)</a:t>
            </a:r>
            <a:endParaRPr/>
          </a:p>
          <a:p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4040"/>
            <a:ext cx="806076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Who is helping you today?</a:t>
            </a: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106920" y="884880"/>
            <a:ext cx="8568720" cy="277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AU" sz="4400">
                <a:solidFill>
                  <a:srgbClr val="000000"/>
                </a:solidFill>
                <a:latin typeface="Calibri"/>
              </a:rPr>
              <a:t>Aimee Maree : Instructor</a:t>
            </a:r>
            <a:endParaRPr/>
          </a:p>
          <a:p>
            <a:pPr>
              <a:lnSpc>
                <a:spcPct val="100000"/>
              </a:lnSpc>
            </a:pPr>
            <a:r>
              <a:rPr i="1" lang="en-AU" sz="4400">
                <a:solidFill>
                  <a:srgbClr val="000000"/>
                </a:solidFill>
                <a:latin typeface="Calibri"/>
              </a:rPr>
              <a:t>Cayci: Assistant</a:t>
            </a:r>
            <a:endParaRPr/>
          </a:p>
          <a:p>
            <a:pPr>
              <a:lnSpc>
                <a:spcPct val="100000"/>
              </a:lnSpc>
            </a:pPr>
            <a:r>
              <a:rPr i="1" lang="en-AU" sz="4400">
                <a:solidFill>
                  <a:srgbClr val="000000"/>
                </a:solidFill>
                <a:latin typeface="Calibri"/>
              </a:rPr>
              <a:t>Wendell: Assistant</a:t>
            </a:r>
            <a:endParaRPr/>
          </a:p>
          <a:p>
            <a:pPr>
              <a:lnSpc>
                <a:spcPct val="100000"/>
              </a:lnSpc>
            </a:pPr>
            <a:r>
              <a:rPr i="1" lang="en-AU" sz="4400">
                <a:solidFill>
                  <a:srgbClr val="000000"/>
                </a:solidFill>
                <a:latin typeface="Calibri"/>
              </a:rPr>
              <a:t>Roger: Assistant </a:t>
            </a:r>
            <a:endParaRPr/>
          </a:p>
        </p:txBody>
      </p:sp>
      <p:sp>
        <p:nvSpPr>
          <p:cNvPr id="50" name="Line 3"/>
          <p:cNvSpPr/>
          <p:nvPr/>
        </p:nvSpPr>
        <p:spPr>
          <a:xfrm flipV="1">
            <a:off x="0" y="6109200"/>
            <a:ext cx="9144000" cy="39960"/>
          </a:xfrm>
          <a:prstGeom prst="line">
            <a:avLst/>
          </a:prstGeom>
          <a:ln w="25560">
            <a:solidFill>
              <a:srgbClr val="984807"/>
            </a:solidFill>
            <a:round/>
          </a:ln>
        </p:spPr>
      </p:sp>
      <p:pic>
        <p:nvPicPr>
          <p:cNvPr id="51" name="Picture 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80240" y="5689440"/>
            <a:ext cx="3263400" cy="116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0" y="14040"/>
            <a:ext cx="806076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Conditional Statements</a:t>
            </a:r>
            <a:endParaRPr/>
          </a:p>
        </p:txBody>
      </p:sp>
      <p:sp>
        <p:nvSpPr>
          <p:cNvPr id="135" name="Line 2"/>
          <p:cNvSpPr/>
          <p:nvPr/>
        </p:nvSpPr>
        <p:spPr>
          <a:xfrm flipV="1">
            <a:off x="0" y="6109200"/>
            <a:ext cx="9144000" cy="39960"/>
          </a:xfrm>
          <a:prstGeom prst="line">
            <a:avLst/>
          </a:prstGeom>
          <a:ln w="25560">
            <a:solidFill>
              <a:srgbClr val="984807"/>
            </a:solidFill>
            <a:round/>
          </a:ln>
        </p:spPr>
      </p:sp>
      <p:pic>
        <p:nvPicPr>
          <p:cNvPr id="136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80240" y="5689440"/>
            <a:ext cx="3263400" cy="1168200"/>
          </a:xfrm>
          <a:prstGeom prst="rect">
            <a:avLst/>
          </a:prstGeom>
          <a:ln>
            <a:noFill/>
          </a:ln>
        </p:spPr>
      </p:pic>
      <p:pic>
        <p:nvPicPr>
          <p:cNvPr id="137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8840" y="931320"/>
            <a:ext cx="4508280" cy="4660560"/>
          </a:xfrm>
          <a:prstGeom prst="rect">
            <a:avLst/>
          </a:prstGeom>
          <a:ln>
            <a:noFill/>
          </a:ln>
        </p:spPr>
      </p:pic>
      <p:sp>
        <p:nvSpPr>
          <p:cNvPr id="138" name="TextShape 3"/>
          <p:cNvSpPr txBox="1"/>
          <p:nvPr/>
        </p:nvSpPr>
        <p:spPr>
          <a:xfrm>
            <a:off x="4668840" y="1353600"/>
            <a:ext cx="3971160" cy="31618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AU">
                <a:latin typeface="Arial"/>
              </a:rPr>
              <a:t>A conditional statement is a set of rules performed when certain condition/s are meet. </a:t>
            </a:r>
            <a:endParaRPr/>
          </a:p>
          <a:p>
            <a:endParaRPr/>
          </a:p>
          <a:p>
            <a:r>
              <a:rPr lang="en-AU">
                <a:latin typeface="Arial"/>
              </a:rPr>
              <a:t>Here we are looking at an if else statement</a:t>
            </a:r>
            <a:endParaRPr/>
          </a:p>
          <a:p>
            <a:endParaRPr/>
          </a:p>
          <a:p>
            <a:r>
              <a:rPr lang="en-AU">
                <a:latin typeface="Arial"/>
              </a:rPr>
              <a:t>If a certain condition is true</a:t>
            </a:r>
            <a:endParaRPr/>
          </a:p>
          <a:p>
            <a:r>
              <a:rPr lang="en-AU">
                <a:latin typeface="Arial"/>
              </a:rPr>
              <a:t>Perform an action</a:t>
            </a:r>
            <a:endParaRPr/>
          </a:p>
          <a:p>
            <a:r>
              <a:rPr lang="en-AU">
                <a:latin typeface="Arial"/>
              </a:rPr>
              <a:t>If the condition is false</a:t>
            </a:r>
            <a:endParaRPr/>
          </a:p>
          <a:p>
            <a:r>
              <a:rPr lang="en-AU">
                <a:latin typeface="Arial"/>
              </a:rPr>
              <a:t>Perform a different action </a:t>
            </a:r>
            <a:endParaRPr/>
          </a:p>
          <a:p>
            <a:r>
              <a:rPr lang="en-AU">
                <a:latin typeface="Arial"/>
              </a:rPr>
              <a:t>Then Stop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14040"/>
            <a:ext cx="806076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Comparison Operations</a:t>
            </a:r>
            <a:endParaRPr/>
          </a:p>
        </p:txBody>
      </p:sp>
      <p:sp>
        <p:nvSpPr>
          <p:cNvPr id="140" name="Line 2"/>
          <p:cNvSpPr/>
          <p:nvPr/>
        </p:nvSpPr>
        <p:spPr>
          <a:xfrm flipV="1">
            <a:off x="0" y="6109200"/>
            <a:ext cx="9144000" cy="39960"/>
          </a:xfrm>
          <a:prstGeom prst="line">
            <a:avLst/>
          </a:prstGeom>
          <a:ln w="25560">
            <a:solidFill>
              <a:srgbClr val="984807"/>
            </a:solidFill>
            <a:round/>
          </a:ln>
        </p:spPr>
      </p:sp>
      <p:pic>
        <p:nvPicPr>
          <p:cNvPr id="141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80240" y="5689440"/>
            <a:ext cx="3263400" cy="1168200"/>
          </a:xfrm>
          <a:prstGeom prst="rect">
            <a:avLst/>
          </a:prstGeom>
          <a:ln>
            <a:noFill/>
          </a:ln>
        </p:spPr>
      </p:pic>
      <p:sp>
        <p:nvSpPr>
          <p:cNvPr id="142" name="TextShape 3"/>
          <p:cNvSpPr txBox="1"/>
          <p:nvPr/>
        </p:nvSpPr>
        <p:spPr>
          <a:xfrm>
            <a:off x="203760" y="1224000"/>
            <a:ext cx="8292240" cy="44416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AU">
                <a:latin typeface="Arial"/>
              </a:rPr>
              <a:t>==</a:t>
            </a:r>
            <a:r>
              <a:rPr lang="en-AU">
                <a:latin typeface="Arial"/>
              </a:rPr>
              <a:t>	</a:t>
            </a:r>
            <a:r>
              <a:rPr lang="en-AU">
                <a:latin typeface="Arial"/>
              </a:rPr>
              <a:t> Checks if the values are equal or not, if yes then condition becomes true.</a:t>
            </a:r>
            <a:r>
              <a:rPr lang="en-AU">
                <a:latin typeface="Arial"/>
              </a:rPr>
              <a:t>	</a:t>
            </a:r>
            <a:r>
              <a:rPr lang="en-AU">
                <a:latin typeface="Arial"/>
              </a:rPr>
              <a:t> (a == b) is not true.</a:t>
            </a:r>
            <a:endParaRPr/>
          </a:p>
          <a:p>
            <a:endParaRPr/>
          </a:p>
          <a:p>
            <a:r>
              <a:rPr lang="en-AU">
                <a:latin typeface="Arial"/>
              </a:rPr>
              <a:t>!=</a:t>
            </a:r>
            <a:r>
              <a:rPr lang="en-AU">
                <a:latin typeface="Arial"/>
              </a:rPr>
              <a:t>	</a:t>
            </a:r>
            <a:r>
              <a:rPr lang="en-AU">
                <a:latin typeface="Arial"/>
              </a:rPr>
              <a:t> Checks if the value of two operands are equal or not, if values are not equal then condition becomes true.</a:t>
            </a:r>
            <a:r>
              <a:rPr lang="en-AU">
                <a:latin typeface="Arial"/>
              </a:rPr>
              <a:t>	</a:t>
            </a:r>
            <a:r>
              <a:rPr lang="en-AU">
                <a:latin typeface="Arial"/>
              </a:rPr>
              <a:t> (a != b) is true.</a:t>
            </a:r>
            <a:endParaRPr/>
          </a:p>
          <a:p>
            <a:endParaRPr/>
          </a:p>
          <a:p>
            <a:r>
              <a:rPr lang="en-AU">
                <a:latin typeface="Arial"/>
              </a:rPr>
              <a:t>&gt;</a:t>
            </a:r>
            <a:r>
              <a:rPr lang="en-AU">
                <a:latin typeface="Arial"/>
              </a:rPr>
              <a:t>	</a:t>
            </a:r>
            <a:r>
              <a:rPr lang="en-AU">
                <a:latin typeface="Arial"/>
              </a:rPr>
              <a:t> Checks if the value of left operand is greater than the value of right operand, if yes then condition becomes true.</a:t>
            </a:r>
            <a:r>
              <a:rPr lang="en-AU">
                <a:latin typeface="Arial"/>
              </a:rPr>
              <a:t>	</a:t>
            </a:r>
            <a:r>
              <a:rPr lang="en-AU">
                <a:latin typeface="Arial"/>
              </a:rPr>
              <a:t> (a &gt; b) is not true.</a:t>
            </a:r>
            <a:endParaRPr/>
          </a:p>
          <a:p>
            <a:endParaRPr/>
          </a:p>
          <a:p>
            <a:r>
              <a:rPr lang="en-AU">
                <a:latin typeface="Arial"/>
              </a:rPr>
              <a:t>&lt;</a:t>
            </a:r>
            <a:r>
              <a:rPr lang="en-AU">
                <a:latin typeface="Arial"/>
              </a:rPr>
              <a:t>	</a:t>
            </a:r>
            <a:r>
              <a:rPr lang="en-AU">
                <a:latin typeface="Arial"/>
              </a:rPr>
              <a:t> Checks if the value of left operand is less than the value of right operand, if yes then condition becomes true.</a:t>
            </a:r>
            <a:r>
              <a:rPr lang="en-AU">
                <a:latin typeface="Arial"/>
              </a:rPr>
              <a:t>	</a:t>
            </a:r>
            <a:r>
              <a:rPr lang="en-AU">
                <a:latin typeface="Arial"/>
              </a:rPr>
              <a:t> (a &lt; b) is true.</a:t>
            </a:r>
            <a:endParaRPr/>
          </a:p>
          <a:p>
            <a:endParaRPr/>
          </a:p>
          <a:p>
            <a:r>
              <a:rPr lang="en-AU">
                <a:latin typeface="Arial"/>
              </a:rPr>
              <a:t>&gt;=</a:t>
            </a:r>
            <a:r>
              <a:rPr lang="en-AU">
                <a:latin typeface="Arial"/>
              </a:rPr>
              <a:t>	</a:t>
            </a:r>
            <a:r>
              <a:rPr lang="en-AU">
                <a:latin typeface="Arial"/>
              </a:rPr>
              <a:t> Checks if the value of left operand is greater than or equal to the value of right operand, if yes then condition becomes true.</a:t>
            </a:r>
            <a:r>
              <a:rPr lang="en-AU">
                <a:latin typeface="Arial"/>
              </a:rPr>
              <a:t>	</a:t>
            </a:r>
            <a:r>
              <a:rPr lang="en-AU">
                <a:latin typeface="Arial"/>
              </a:rPr>
              <a:t> (a &gt;= b) is not true.</a:t>
            </a:r>
            <a:endParaRPr/>
          </a:p>
          <a:p>
            <a:endParaRPr/>
          </a:p>
          <a:p>
            <a:r>
              <a:rPr lang="en-AU">
                <a:latin typeface="Arial"/>
              </a:rPr>
              <a:t>&lt;=</a:t>
            </a:r>
            <a:r>
              <a:rPr lang="en-AU">
                <a:latin typeface="Arial"/>
              </a:rPr>
              <a:t>	</a:t>
            </a:r>
            <a:r>
              <a:rPr lang="en-AU">
                <a:latin typeface="Arial"/>
              </a:rPr>
              <a:t> Checks if the value of left operand is less than or equal to the value of right operand, if yes then condition becomes true.</a:t>
            </a:r>
            <a:r>
              <a:rPr lang="en-AU">
                <a:latin typeface="Arial"/>
              </a:rPr>
              <a:t>	</a:t>
            </a:r>
            <a:r>
              <a:rPr lang="en-AU">
                <a:latin typeface="Arial"/>
              </a:rPr>
              <a:t> (a &lt;= b) is true.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14040"/>
            <a:ext cx="806076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Conditional Statements</a:t>
            </a:r>
            <a:endParaRPr/>
          </a:p>
        </p:txBody>
      </p:sp>
      <p:sp>
        <p:nvSpPr>
          <p:cNvPr id="144" name="Line 2"/>
          <p:cNvSpPr/>
          <p:nvPr/>
        </p:nvSpPr>
        <p:spPr>
          <a:xfrm flipV="1">
            <a:off x="0" y="6109200"/>
            <a:ext cx="9144000" cy="39960"/>
          </a:xfrm>
          <a:prstGeom prst="line">
            <a:avLst/>
          </a:prstGeom>
          <a:ln w="25560">
            <a:solidFill>
              <a:srgbClr val="984807"/>
            </a:solidFill>
            <a:round/>
          </a:ln>
        </p:spPr>
      </p:sp>
      <p:pic>
        <p:nvPicPr>
          <p:cNvPr id="145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80240" y="5689440"/>
            <a:ext cx="3263400" cy="1168200"/>
          </a:xfrm>
          <a:prstGeom prst="rect">
            <a:avLst/>
          </a:prstGeom>
          <a:ln>
            <a:noFill/>
          </a:ln>
        </p:spPr>
      </p:pic>
      <p:sp>
        <p:nvSpPr>
          <p:cNvPr id="146" name="TextShape 3"/>
          <p:cNvSpPr txBox="1"/>
          <p:nvPr/>
        </p:nvSpPr>
        <p:spPr>
          <a:xfrm>
            <a:off x="504000" y="1080000"/>
            <a:ext cx="8280000" cy="4508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AU" sz="2400">
                <a:solidFill>
                  <a:srgbClr val="999999"/>
                </a:solidFill>
                <a:latin typeface="Arial"/>
              </a:rPr>
              <a:t>#declare the variable name</a:t>
            </a:r>
            <a:endParaRPr/>
          </a:p>
          <a:p>
            <a:r>
              <a:rPr lang="en-AU" sz="2400">
                <a:solidFill>
                  <a:srgbClr val="0000cc"/>
                </a:solidFill>
                <a:latin typeface="Arial"/>
              </a:rPr>
              <a:t>name = '</a:t>
            </a:r>
            <a:r>
              <a:rPr lang="en-AU" sz="2400">
                <a:solidFill>
                  <a:srgbClr val="ff3333"/>
                </a:solidFill>
                <a:latin typeface="Arial"/>
              </a:rPr>
              <a:t>Aimee</a:t>
            </a:r>
            <a:r>
              <a:rPr lang="en-AU" sz="2400">
                <a:solidFill>
                  <a:srgbClr val="0000cc"/>
                </a:solidFill>
                <a:latin typeface="Arial"/>
              </a:rPr>
              <a:t>'</a:t>
            </a:r>
            <a:endParaRPr/>
          </a:p>
          <a:p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#if the variable name == to 'Aimee'</a:t>
            </a:r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#note we must include : at the end of the if statement</a:t>
            </a:r>
            <a:endParaRPr/>
          </a:p>
          <a:p>
            <a:r>
              <a:rPr lang="en-AU" sz="2400">
                <a:solidFill>
                  <a:srgbClr val="0000cc"/>
                </a:solidFill>
                <a:latin typeface="Arial"/>
              </a:rPr>
              <a:t>if (name == '</a:t>
            </a:r>
            <a:r>
              <a:rPr lang="en-AU" sz="2400">
                <a:solidFill>
                  <a:srgbClr val="ff3333"/>
                </a:solidFill>
                <a:latin typeface="Arial"/>
              </a:rPr>
              <a:t>Aimee</a:t>
            </a:r>
            <a:r>
              <a:rPr lang="en-AU" sz="2400">
                <a:solidFill>
                  <a:srgbClr val="0000cc"/>
                </a:solidFill>
                <a:latin typeface="Arial"/>
              </a:rPr>
              <a:t>'):</a:t>
            </a:r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#then print this text to the screen</a:t>
            </a:r>
            <a:endParaRPr/>
          </a:p>
          <a:p>
            <a:r>
              <a:rPr lang="en-AU" sz="2400">
                <a:solidFill>
                  <a:srgbClr val="0000cc"/>
                </a:solidFill>
                <a:latin typeface="Arial"/>
              </a:rPr>
              <a:t>    </a:t>
            </a:r>
            <a:r>
              <a:rPr lang="en-AU" sz="2400">
                <a:solidFill>
                  <a:srgbClr val="0000cc"/>
                </a:solidFill>
                <a:latin typeface="Arial"/>
              </a:rPr>
              <a:t>print ('</a:t>
            </a:r>
            <a:r>
              <a:rPr lang="en-AU" sz="2400">
                <a:solidFill>
                  <a:srgbClr val="ff3333"/>
                </a:solidFill>
                <a:latin typeface="Arial"/>
              </a:rPr>
              <a:t>You Found me!</a:t>
            </a:r>
            <a:r>
              <a:rPr lang="en-AU" sz="2400">
                <a:solidFill>
                  <a:srgbClr val="0000cc"/>
                </a:solidFill>
                <a:latin typeface="Arial"/>
              </a:rPr>
              <a:t>')</a:t>
            </a:r>
            <a:endParaRPr/>
          </a:p>
          <a:p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#if the variable name equals anything else print this text</a:t>
            </a:r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#This is also an example of error catching</a:t>
            </a:r>
            <a:endParaRPr/>
          </a:p>
          <a:p>
            <a:r>
              <a:rPr lang="en-AU" sz="2400">
                <a:solidFill>
                  <a:srgbClr val="0000cc"/>
                </a:solidFill>
                <a:latin typeface="Arial"/>
              </a:rPr>
              <a:t>else:</a:t>
            </a:r>
            <a:endParaRPr/>
          </a:p>
          <a:p>
            <a:r>
              <a:rPr lang="en-AU" sz="2400">
                <a:solidFill>
                  <a:srgbClr val="0000cc"/>
                </a:solidFill>
                <a:latin typeface="Arial"/>
              </a:rPr>
              <a:t>    </a:t>
            </a:r>
            <a:r>
              <a:rPr lang="en-AU" sz="2400">
                <a:solidFill>
                  <a:srgbClr val="0000cc"/>
                </a:solidFill>
                <a:latin typeface="Arial"/>
              </a:rPr>
              <a:t>print('</a:t>
            </a:r>
            <a:r>
              <a:rPr lang="en-AU" sz="2400">
                <a:solidFill>
                  <a:srgbClr val="ff3333"/>
                </a:solidFill>
                <a:latin typeface="Arial"/>
              </a:rPr>
              <a:t>Try again</a:t>
            </a:r>
            <a:r>
              <a:rPr lang="en-AU" sz="2400">
                <a:solidFill>
                  <a:srgbClr val="0000cc"/>
                </a:solidFill>
                <a:latin typeface="Arial"/>
              </a:rPr>
              <a:t>')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14040"/>
            <a:ext cx="806076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Conditional Statements</a:t>
            </a:r>
            <a:endParaRPr/>
          </a:p>
        </p:txBody>
      </p:sp>
      <p:sp>
        <p:nvSpPr>
          <p:cNvPr id="148" name="Line 2"/>
          <p:cNvSpPr/>
          <p:nvPr/>
        </p:nvSpPr>
        <p:spPr>
          <a:xfrm flipV="1">
            <a:off x="0" y="6109200"/>
            <a:ext cx="9144000" cy="39960"/>
          </a:xfrm>
          <a:prstGeom prst="line">
            <a:avLst/>
          </a:prstGeom>
          <a:ln w="25560">
            <a:solidFill>
              <a:srgbClr val="984807"/>
            </a:solidFill>
            <a:round/>
          </a:ln>
        </p:spPr>
      </p:sp>
      <p:pic>
        <p:nvPicPr>
          <p:cNvPr id="149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80240" y="5689440"/>
            <a:ext cx="3263400" cy="1168200"/>
          </a:xfrm>
          <a:prstGeom prst="rect">
            <a:avLst/>
          </a:prstGeom>
          <a:ln>
            <a:noFill/>
          </a:ln>
        </p:spPr>
      </p:pic>
      <p:sp>
        <p:nvSpPr>
          <p:cNvPr id="150" name="TextShape 3"/>
          <p:cNvSpPr txBox="1"/>
          <p:nvPr/>
        </p:nvSpPr>
        <p:spPr>
          <a:xfrm>
            <a:off x="504000" y="1080000"/>
            <a:ext cx="8280000" cy="4508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AU" sz="2400">
                <a:solidFill>
                  <a:srgbClr val="999999"/>
                </a:solidFill>
                <a:latin typeface="Arial"/>
              </a:rPr>
              <a:t>#declare the variable name</a:t>
            </a:r>
            <a:endParaRPr/>
          </a:p>
          <a:p>
            <a:r>
              <a:rPr lang="en-AU" sz="2400">
                <a:solidFill>
                  <a:srgbClr val="0000cc"/>
                </a:solidFill>
                <a:latin typeface="Arial"/>
              </a:rPr>
              <a:t>name = '</a:t>
            </a:r>
            <a:r>
              <a:rPr lang="en-AU" sz="2400">
                <a:solidFill>
                  <a:srgbClr val="ff3333"/>
                </a:solidFill>
                <a:latin typeface="Arial"/>
              </a:rPr>
              <a:t>Aimee</a:t>
            </a:r>
            <a:r>
              <a:rPr lang="en-AU" sz="2400">
                <a:solidFill>
                  <a:srgbClr val="0000cc"/>
                </a:solidFill>
                <a:latin typeface="Arial"/>
              </a:rPr>
              <a:t>'</a:t>
            </a:r>
            <a:endParaRPr/>
          </a:p>
          <a:p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#if the variable name == to 'Aimee'</a:t>
            </a:r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#note we must include : at the end of the if statement</a:t>
            </a:r>
            <a:endParaRPr/>
          </a:p>
          <a:p>
            <a:r>
              <a:rPr lang="en-AU" sz="2400">
                <a:solidFill>
                  <a:srgbClr val="0000cc"/>
                </a:solidFill>
                <a:latin typeface="Arial"/>
              </a:rPr>
              <a:t>if (name == '</a:t>
            </a:r>
            <a:r>
              <a:rPr lang="en-AU" sz="2400">
                <a:solidFill>
                  <a:srgbClr val="ff3333"/>
                </a:solidFill>
                <a:latin typeface="Arial"/>
              </a:rPr>
              <a:t>Ben</a:t>
            </a:r>
            <a:r>
              <a:rPr lang="en-AU" sz="2400">
                <a:solidFill>
                  <a:srgbClr val="0000cc"/>
                </a:solidFill>
                <a:latin typeface="Arial"/>
              </a:rPr>
              <a:t>'):</a:t>
            </a:r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#then print this text to the screen</a:t>
            </a:r>
            <a:endParaRPr/>
          </a:p>
          <a:p>
            <a:r>
              <a:rPr lang="en-AU" sz="2400">
                <a:solidFill>
                  <a:srgbClr val="0000cc"/>
                </a:solidFill>
                <a:latin typeface="Arial"/>
              </a:rPr>
              <a:t>    </a:t>
            </a:r>
            <a:r>
              <a:rPr lang="en-AU" sz="2400">
                <a:solidFill>
                  <a:srgbClr val="0000cc"/>
                </a:solidFill>
                <a:latin typeface="Arial"/>
              </a:rPr>
              <a:t>print ('</a:t>
            </a:r>
            <a:r>
              <a:rPr lang="en-AU" sz="2400">
                <a:solidFill>
                  <a:srgbClr val="ff3333"/>
                </a:solidFill>
                <a:latin typeface="Arial"/>
              </a:rPr>
              <a:t>You Found me!</a:t>
            </a:r>
            <a:r>
              <a:rPr lang="en-AU" sz="2400">
                <a:solidFill>
                  <a:srgbClr val="0000cc"/>
                </a:solidFill>
                <a:latin typeface="Arial"/>
              </a:rPr>
              <a:t>')</a:t>
            </a:r>
            <a:endParaRPr/>
          </a:p>
          <a:p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#if the variable name equals anything else print this text</a:t>
            </a:r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#This is also an example of error catching</a:t>
            </a:r>
            <a:endParaRPr/>
          </a:p>
          <a:p>
            <a:r>
              <a:rPr lang="en-AU" sz="2400">
                <a:solidFill>
                  <a:srgbClr val="0000cc"/>
                </a:solidFill>
                <a:latin typeface="Arial"/>
              </a:rPr>
              <a:t>else:</a:t>
            </a:r>
            <a:endParaRPr/>
          </a:p>
          <a:p>
            <a:r>
              <a:rPr lang="en-AU" sz="2400">
                <a:solidFill>
                  <a:srgbClr val="0000cc"/>
                </a:solidFill>
                <a:latin typeface="Arial"/>
              </a:rPr>
              <a:t>    </a:t>
            </a:r>
            <a:r>
              <a:rPr lang="en-AU" sz="2400">
                <a:solidFill>
                  <a:srgbClr val="0000cc"/>
                </a:solidFill>
                <a:latin typeface="Arial"/>
              </a:rPr>
              <a:t>print('</a:t>
            </a:r>
            <a:r>
              <a:rPr lang="en-AU" sz="2400">
                <a:solidFill>
                  <a:srgbClr val="ff3333"/>
                </a:solidFill>
                <a:latin typeface="Arial"/>
              </a:rPr>
              <a:t>Try again</a:t>
            </a:r>
            <a:r>
              <a:rPr lang="en-AU" sz="2400">
                <a:solidFill>
                  <a:srgbClr val="0000cc"/>
                </a:solidFill>
                <a:latin typeface="Arial"/>
              </a:rPr>
              <a:t>')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0" y="14040"/>
            <a:ext cx="806076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Conditional Statements</a:t>
            </a:r>
            <a:endParaRPr/>
          </a:p>
        </p:txBody>
      </p:sp>
      <p:sp>
        <p:nvSpPr>
          <p:cNvPr id="152" name="Line 2"/>
          <p:cNvSpPr/>
          <p:nvPr/>
        </p:nvSpPr>
        <p:spPr>
          <a:xfrm flipV="1">
            <a:off x="0" y="6109200"/>
            <a:ext cx="9144000" cy="39960"/>
          </a:xfrm>
          <a:prstGeom prst="line">
            <a:avLst/>
          </a:prstGeom>
          <a:ln w="25560">
            <a:solidFill>
              <a:srgbClr val="984807"/>
            </a:solidFill>
            <a:round/>
          </a:ln>
        </p:spPr>
      </p:sp>
      <p:pic>
        <p:nvPicPr>
          <p:cNvPr id="153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80240" y="5689440"/>
            <a:ext cx="3263400" cy="1168200"/>
          </a:xfrm>
          <a:prstGeom prst="rect">
            <a:avLst/>
          </a:prstGeom>
          <a:ln>
            <a:noFill/>
          </a:ln>
        </p:spPr>
      </p:pic>
      <p:sp>
        <p:nvSpPr>
          <p:cNvPr id="154" name="TextShape 3"/>
          <p:cNvSpPr txBox="1"/>
          <p:nvPr/>
        </p:nvSpPr>
        <p:spPr>
          <a:xfrm>
            <a:off x="504000" y="1080000"/>
            <a:ext cx="8280000" cy="44640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AU" sz="2400">
                <a:solidFill>
                  <a:srgbClr val="999999"/>
                </a:solidFill>
                <a:latin typeface="Arial"/>
              </a:rPr>
              <a:t>#Here we define a grade from 1 to 100</a:t>
            </a:r>
            <a:endParaRPr/>
          </a:p>
          <a:p>
            <a:r>
              <a:rPr lang="en-AU" sz="2400">
                <a:solidFill>
                  <a:srgbClr val="0000cc"/>
                </a:solidFill>
                <a:latin typeface="Arial"/>
              </a:rPr>
              <a:t>grade = 10</a:t>
            </a:r>
            <a:endParaRPr/>
          </a:p>
          <a:p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#Now we start our Conditional Statement</a:t>
            </a:r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#if the Grade is greater then 90 print the below statement</a:t>
            </a:r>
            <a:endParaRPr/>
          </a:p>
          <a:p>
            <a:r>
              <a:rPr lang="en-AU" sz="2400">
                <a:solidFill>
                  <a:srgbClr val="0000cc"/>
                </a:solidFill>
                <a:latin typeface="Arial"/>
              </a:rPr>
              <a:t>if (grade &gt; 90):</a:t>
            </a:r>
            <a:endParaRPr/>
          </a:p>
          <a:p>
            <a:r>
              <a:rPr lang="en-AU" sz="2400">
                <a:solidFill>
                  <a:srgbClr val="0000cc"/>
                </a:solidFill>
                <a:latin typeface="Arial"/>
              </a:rPr>
              <a:t>    </a:t>
            </a:r>
            <a:r>
              <a:rPr lang="en-AU" sz="2400">
                <a:solidFill>
                  <a:srgbClr val="0000cc"/>
                </a:solidFill>
                <a:latin typeface="Arial"/>
              </a:rPr>
              <a:t>print ('</a:t>
            </a:r>
            <a:r>
              <a:rPr lang="en-AU" sz="2400">
                <a:solidFill>
                  <a:srgbClr val="ff3333"/>
                </a:solidFill>
                <a:latin typeface="Arial"/>
              </a:rPr>
              <a:t>Congratulations, You achieved A Grade</a:t>
            </a:r>
            <a:r>
              <a:rPr lang="en-AU" sz="2400">
                <a:solidFill>
                  <a:srgbClr val="0000cc"/>
                </a:solidFill>
                <a:latin typeface="Arial"/>
              </a:rPr>
              <a:t>')</a:t>
            </a:r>
            <a:endParaRPr/>
          </a:p>
          <a:p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#for all other grades less then 90 print the below statement</a:t>
            </a:r>
            <a:endParaRPr/>
          </a:p>
          <a:p>
            <a:r>
              <a:rPr lang="en-AU" sz="2400">
                <a:solidFill>
                  <a:srgbClr val="0000cc"/>
                </a:solidFill>
                <a:latin typeface="Arial"/>
              </a:rPr>
              <a:t>else:</a:t>
            </a:r>
            <a:endParaRPr/>
          </a:p>
          <a:p>
            <a:r>
              <a:rPr lang="en-AU" sz="2400">
                <a:solidFill>
                  <a:srgbClr val="0000cc"/>
                </a:solidFill>
                <a:latin typeface="Arial"/>
              </a:rPr>
              <a:t>    </a:t>
            </a:r>
            <a:r>
              <a:rPr lang="en-AU" sz="2400">
                <a:solidFill>
                  <a:srgbClr val="0000cc"/>
                </a:solidFill>
                <a:latin typeface="Arial"/>
              </a:rPr>
              <a:t>print ('</a:t>
            </a:r>
            <a:r>
              <a:rPr lang="en-AU" sz="2400">
                <a:solidFill>
                  <a:srgbClr val="ff3333"/>
                </a:solidFill>
                <a:latin typeface="Arial"/>
              </a:rPr>
              <a:t>Better try again</a:t>
            </a:r>
            <a:r>
              <a:rPr lang="en-AU" sz="2400">
                <a:solidFill>
                  <a:srgbClr val="0000cc"/>
                </a:solidFill>
                <a:latin typeface="Arial"/>
              </a:rPr>
              <a:t>')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0" y="14040"/>
            <a:ext cx="806076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Conditional Statements</a:t>
            </a:r>
            <a:endParaRPr/>
          </a:p>
        </p:txBody>
      </p:sp>
      <p:sp>
        <p:nvSpPr>
          <p:cNvPr id="156" name="Line 2"/>
          <p:cNvSpPr/>
          <p:nvPr/>
        </p:nvSpPr>
        <p:spPr>
          <a:xfrm flipV="1">
            <a:off x="0" y="6109200"/>
            <a:ext cx="9144000" cy="39960"/>
          </a:xfrm>
          <a:prstGeom prst="line">
            <a:avLst/>
          </a:prstGeom>
          <a:ln w="25560">
            <a:solidFill>
              <a:srgbClr val="984807"/>
            </a:solidFill>
            <a:round/>
          </a:ln>
        </p:spPr>
      </p:sp>
      <p:pic>
        <p:nvPicPr>
          <p:cNvPr id="157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80240" y="5689440"/>
            <a:ext cx="3263400" cy="1168200"/>
          </a:xfrm>
          <a:prstGeom prst="rect">
            <a:avLst/>
          </a:prstGeom>
          <a:ln>
            <a:noFill/>
          </a:ln>
        </p:spPr>
      </p:pic>
      <p:sp>
        <p:nvSpPr>
          <p:cNvPr id="158" name="TextShape 3"/>
          <p:cNvSpPr txBox="1"/>
          <p:nvPr/>
        </p:nvSpPr>
        <p:spPr>
          <a:xfrm>
            <a:off x="432000" y="921240"/>
            <a:ext cx="8280000" cy="51879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AU" sz="2400">
                <a:solidFill>
                  <a:srgbClr val="999999"/>
                </a:solidFill>
                <a:latin typeface="Arial"/>
              </a:rPr>
              <a:t>#Here we define a grade from 1 to 100</a:t>
            </a:r>
            <a:endParaRPr/>
          </a:p>
          <a:p>
            <a:r>
              <a:rPr lang="en-AU" sz="2400">
                <a:solidFill>
                  <a:srgbClr val="0000cc"/>
                </a:solidFill>
                <a:latin typeface="Arial"/>
              </a:rPr>
              <a:t>grade = 70</a:t>
            </a:r>
            <a:endParaRPr/>
          </a:p>
          <a:p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#Lets add in some more choices</a:t>
            </a:r>
            <a:endParaRPr/>
          </a:p>
          <a:p>
            <a:r>
              <a:rPr lang="en-AU" sz="2400">
                <a:solidFill>
                  <a:srgbClr val="0000ff"/>
                </a:solidFill>
                <a:latin typeface="Arial"/>
              </a:rPr>
              <a:t>if (grade &gt;= 90):</a:t>
            </a:r>
            <a:endParaRPr/>
          </a:p>
          <a:p>
            <a:r>
              <a:rPr lang="en-AU" sz="2400">
                <a:solidFill>
                  <a:srgbClr val="0000ff"/>
                </a:solidFill>
                <a:latin typeface="Arial"/>
              </a:rPr>
              <a:t>    </a:t>
            </a:r>
            <a:r>
              <a:rPr lang="en-AU" sz="2400">
                <a:solidFill>
                  <a:srgbClr val="0000ff"/>
                </a:solidFill>
                <a:latin typeface="Arial"/>
              </a:rPr>
              <a:t>print ('</a:t>
            </a:r>
            <a:r>
              <a:rPr lang="en-AU" sz="2400">
                <a:solidFill>
                  <a:srgbClr val="ff3333"/>
                </a:solidFill>
                <a:latin typeface="Arial"/>
              </a:rPr>
              <a:t>Congratulations, You achieved A Grade</a:t>
            </a:r>
            <a:r>
              <a:rPr lang="en-AU" sz="2400">
                <a:solidFill>
                  <a:srgbClr val="0000ff"/>
                </a:solidFill>
                <a:latin typeface="Arial"/>
              </a:rPr>
              <a:t>')</a:t>
            </a:r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#elif means if the grade is not &gt;=90 but is &gt;=70 do this</a:t>
            </a:r>
            <a:endParaRPr/>
          </a:p>
          <a:p>
            <a:r>
              <a:rPr lang="en-AU" sz="2400">
                <a:solidFill>
                  <a:srgbClr val="0000ff"/>
                </a:solidFill>
                <a:latin typeface="Arial"/>
              </a:rPr>
              <a:t>elif (grade &gt;= 70):</a:t>
            </a:r>
            <a:endParaRPr/>
          </a:p>
          <a:p>
            <a:r>
              <a:rPr lang="en-AU" sz="2400">
                <a:solidFill>
                  <a:srgbClr val="0000ff"/>
                </a:solidFill>
                <a:latin typeface="Arial"/>
              </a:rPr>
              <a:t>    </a:t>
            </a:r>
            <a:r>
              <a:rPr lang="en-AU" sz="2400">
                <a:solidFill>
                  <a:srgbClr val="0000ff"/>
                </a:solidFill>
                <a:latin typeface="Arial"/>
              </a:rPr>
              <a:t>print ('</a:t>
            </a:r>
            <a:r>
              <a:rPr lang="en-AU" sz="2400">
                <a:solidFill>
                  <a:srgbClr val="ff3333"/>
                </a:solidFill>
                <a:latin typeface="Arial"/>
              </a:rPr>
              <a:t>You achieved a B Grade</a:t>
            </a:r>
            <a:r>
              <a:rPr lang="en-AU" sz="2400">
                <a:solidFill>
                  <a:srgbClr val="0000ff"/>
                </a:solidFill>
                <a:latin typeface="Arial"/>
              </a:rPr>
              <a:t>')</a:t>
            </a:r>
            <a:endParaRPr/>
          </a:p>
          <a:p>
            <a:r>
              <a:rPr lang="en-AU" sz="2400">
                <a:solidFill>
                  <a:srgbClr val="0000ff"/>
                </a:solidFill>
                <a:latin typeface="Arial"/>
              </a:rPr>
              <a:t>elif (grade &gt;= 50):</a:t>
            </a:r>
            <a:endParaRPr/>
          </a:p>
          <a:p>
            <a:r>
              <a:rPr lang="en-AU" sz="2400">
                <a:solidFill>
                  <a:srgbClr val="0000ff"/>
                </a:solidFill>
                <a:latin typeface="Arial"/>
              </a:rPr>
              <a:t>    </a:t>
            </a:r>
            <a:r>
              <a:rPr lang="en-AU" sz="2400">
                <a:solidFill>
                  <a:srgbClr val="0000ff"/>
                </a:solidFill>
                <a:latin typeface="Arial"/>
              </a:rPr>
              <a:t>print ('</a:t>
            </a:r>
            <a:r>
              <a:rPr lang="en-AU" sz="2400">
                <a:solidFill>
                  <a:srgbClr val="ff3333"/>
                </a:solidFill>
                <a:latin typeface="Arial"/>
              </a:rPr>
              <a:t>You achieved a Pass</a:t>
            </a:r>
            <a:r>
              <a:rPr lang="en-AU" sz="2400">
                <a:solidFill>
                  <a:srgbClr val="0000ff"/>
                </a:solidFill>
                <a:latin typeface="Arial"/>
              </a:rPr>
              <a:t>')</a:t>
            </a:r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#Last we put in a final else to catch all other grades &lt;50</a:t>
            </a:r>
            <a:endParaRPr/>
          </a:p>
          <a:p>
            <a:r>
              <a:rPr lang="en-AU" sz="2400">
                <a:solidFill>
                  <a:srgbClr val="0000ff"/>
                </a:solidFill>
                <a:latin typeface="Arial"/>
              </a:rPr>
              <a:t>else:</a:t>
            </a:r>
            <a:endParaRPr/>
          </a:p>
          <a:p>
            <a:r>
              <a:rPr lang="en-AU" sz="2400">
                <a:solidFill>
                  <a:srgbClr val="0000ff"/>
                </a:solidFill>
                <a:latin typeface="Arial"/>
              </a:rPr>
              <a:t>    </a:t>
            </a:r>
            <a:r>
              <a:rPr lang="en-AU" sz="2400">
                <a:solidFill>
                  <a:srgbClr val="0000ff"/>
                </a:solidFill>
                <a:latin typeface="Arial"/>
              </a:rPr>
              <a:t>print ('</a:t>
            </a:r>
            <a:r>
              <a:rPr lang="en-AU" sz="2400">
                <a:solidFill>
                  <a:srgbClr val="ff3333"/>
                </a:solidFill>
                <a:latin typeface="Arial"/>
              </a:rPr>
              <a:t>Better Luck next time</a:t>
            </a:r>
            <a:r>
              <a:rPr lang="en-AU" sz="2400">
                <a:solidFill>
                  <a:srgbClr val="0000ff"/>
                </a:solidFill>
                <a:latin typeface="Arial"/>
              </a:rPr>
              <a:t>')</a:t>
            </a:r>
            <a:endParaRPr/>
          </a:p>
          <a:p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14040"/>
            <a:ext cx="806076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Conditional Statements with input</a:t>
            </a:r>
            <a:endParaRPr/>
          </a:p>
        </p:txBody>
      </p:sp>
      <p:sp>
        <p:nvSpPr>
          <p:cNvPr id="160" name="Line 2"/>
          <p:cNvSpPr/>
          <p:nvPr/>
        </p:nvSpPr>
        <p:spPr>
          <a:xfrm flipV="1">
            <a:off x="0" y="6109200"/>
            <a:ext cx="9144000" cy="39960"/>
          </a:xfrm>
          <a:prstGeom prst="line">
            <a:avLst/>
          </a:prstGeom>
          <a:ln w="25560">
            <a:solidFill>
              <a:srgbClr val="984807"/>
            </a:solidFill>
            <a:round/>
          </a:ln>
        </p:spPr>
      </p:sp>
      <p:pic>
        <p:nvPicPr>
          <p:cNvPr id="161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80240" y="5689440"/>
            <a:ext cx="3263400" cy="1168200"/>
          </a:xfrm>
          <a:prstGeom prst="rect">
            <a:avLst/>
          </a:prstGeom>
          <a:ln>
            <a:noFill/>
          </a:ln>
        </p:spPr>
      </p:pic>
      <p:sp>
        <p:nvSpPr>
          <p:cNvPr id="162" name="TextShape 3"/>
          <p:cNvSpPr txBox="1"/>
          <p:nvPr/>
        </p:nvSpPr>
        <p:spPr>
          <a:xfrm>
            <a:off x="504000" y="864000"/>
            <a:ext cx="8280000" cy="55278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AU" sz="2400">
                <a:solidFill>
                  <a:srgbClr val="999999"/>
                </a:solidFill>
                <a:latin typeface="Arial"/>
              </a:rPr>
              <a:t>#Here we ask the user for our name which is a string</a:t>
            </a:r>
            <a:endParaRPr/>
          </a:p>
          <a:p>
            <a:r>
              <a:rPr lang="en-AU" sz="2400">
                <a:solidFill>
                  <a:srgbClr val="0000ff"/>
                </a:solidFill>
                <a:latin typeface="Arial"/>
              </a:rPr>
              <a:t>name = input('</a:t>
            </a:r>
            <a:r>
              <a:rPr lang="en-AU" sz="2400">
                <a:solidFill>
                  <a:srgbClr val="ff3333"/>
                </a:solidFill>
                <a:latin typeface="Arial"/>
              </a:rPr>
              <a:t>What is your name?</a:t>
            </a:r>
            <a:r>
              <a:rPr lang="en-AU" sz="2400">
                <a:solidFill>
                  <a:srgbClr val="0000ff"/>
                </a:solidFill>
                <a:latin typeface="Arial"/>
              </a:rPr>
              <a:t>')</a:t>
            </a:r>
            <a:endParaRPr/>
          </a:p>
          <a:p>
            <a:r>
              <a:rPr lang="en-AU" sz="2400">
                <a:solidFill>
                  <a:srgbClr val="808080"/>
                </a:solidFill>
                <a:latin typeface="Arial"/>
              </a:rPr>
              <a:t>#Here we ask the user for an integer and use int(input()))</a:t>
            </a:r>
            <a:endParaRPr/>
          </a:p>
          <a:p>
            <a:r>
              <a:rPr lang="en-AU" sz="2400">
                <a:solidFill>
                  <a:srgbClr val="0000ff"/>
                </a:solidFill>
                <a:latin typeface="Arial"/>
              </a:rPr>
              <a:t>grade = int(input('</a:t>
            </a:r>
            <a:r>
              <a:rPr lang="en-AU" sz="2400">
                <a:solidFill>
                  <a:srgbClr val="ff3333"/>
                </a:solidFill>
                <a:latin typeface="Arial"/>
              </a:rPr>
              <a:t>Enter your grade: </a:t>
            </a:r>
            <a:r>
              <a:rPr lang="en-AU" sz="2400">
                <a:solidFill>
                  <a:srgbClr val="0000ff"/>
                </a:solidFill>
                <a:latin typeface="Arial"/>
              </a:rPr>
              <a:t>'))</a:t>
            </a:r>
            <a:endParaRPr/>
          </a:p>
          <a:p>
            <a:endParaRPr/>
          </a:p>
          <a:p>
            <a:r>
              <a:rPr lang="en-AU" sz="2400">
                <a:solidFill>
                  <a:srgbClr val="0000ff"/>
                </a:solidFill>
                <a:latin typeface="Arial"/>
              </a:rPr>
              <a:t>print('Hello, ' + name)</a:t>
            </a:r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#The grade entered runs through our conditional statement</a:t>
            </a:r>
            <a:endParaRPr/>
          </a:p>
          <a:p>
            <a:r>
              <a:rPr lang="en-AU" sz="2400">
                <a:solidFill>
                  <a:srgbClr val="0000ff"/>
                </a:solidFill>
                <a:latin typeface="Arial"/>
              </a:rPr>
              <a:t>if (grade &gt;= 90):</a:t>
            </a:r>
            <a:endParaRPr/>
          </a:p>
          <a:p>
            <a:r>
              <a:rPr lang="en-AU" sz="2400">
                <a:solidFill>
                  <a:srgbClr val="0000ff"/>
                </a:solidFill>
                <a:latin typeface="Arial"/>
              </a:rPr>
              <a:t>    </a:t>
            </a:r>
            <a:r>
              <a:rPr lang="en-AU" sz="2400">
                <a:solidFill>
                  <a:srgbClr val="0000ff"/>
                </a:solidFill>
                <a:latin typeface="Arial"/>
              </a:rPr>
              <a:t>print ('</a:t>
            </a:r>
            <a:r>
              <a:rPr lang="en-AU" sz="2400">
                <a:solidFill>
                  <a:srgbClr val="ff3333"/>
                </a:solidFill>
                <a:latin typeface="Arial"/>
              </a:rPr>
              <a:t>Congratulations, You achieved A Grade</a:t>
            </a:r>
            <a:r>
              <a:rPr lang="en-AU" sz="2400">
                <a:solidFill>
                  <a:srgbClr val="0000ff"/>
                </a:solidFill>
                <a:latin typeface="Arial"/>
              </a:rPr>
              <a:t>')</a:t>
            </a:r>
            <a:endParaRPr/>
          </a:p>
          <a:p>
            <a:r>
              <a:rPr lang="en-AU" sz="2400">
                <a:solidFill>
                  <a:srgbClr val="0000ff"/>
                </a:solidFill>
                <a:latin typeface="Arial"/>
              </a:rPr>
              <a:t>elif (grade &gt;= 70):</a:t>
            </a:r>
            <a:endParaRPr/>
          </a:p>
          <a:p>
            <a:r>
              <a:rPr lang="en-AU" sz="2400">
                <a:solidFill>
                  <a:srgbClr val="0000ff"/>
                </a:solidFill>
                <a:latin typeface="Arial"/>
              </a:rPr>
              <a:t>    </a:t>
            </a:r>
            <a:r>
              <a:rPr lang="en-AU" sz="2400">
                <a:solidFill>
                  <a:srgbClr val="0000ff"/>
                </a:solidFill>
                <a:latin typeface="Arial"/>
              </a:rPr>
              <a:t>print ('</a:t>
            </a:r>
            <a:r>
              <a:rPr lang="en-AU" sz="2400">
                <a:solidFill>
                  <a:srgbClr val="ff3333"/>
                </a:solidFill>
                <a:latin typeface="Arial"/>
              </a:rPr>
              <a:t>You achieved a B Grade</a:t>
            </a:r>
            <a:r>
              <a:rPr lang="en-AU" sz="2400">
                <a:solidFill>
                  <a:srgbClr val="0000ff"/>
                </a:solidFill>
                <a:latin typeface="Arial"/>
              </a:rPr>
              <a:t>')</a:t>
            </a:r>
            <a:endParaRPr/>
          </a:p>
          <a:p>
            <a:r>
              <a:rPr lang="en-AU" sz="2400">
                <a:solidFill>
                  <a:srgbClr val="0000ff"/>
                </a:solidFill>
                <a:latin typeface="Arial"/>
              </a:rPr>
              <a:t>elif (grade &gt;= 50):</a:t>
            </a:r>
            <a:endParaRPr/>
          </a:p>
          <a:p>
            <a:r>
              <a:rPr lang="en-AU" sz="2400">
                <a:solidFill>
                  <a:srgbClr val="0000ff"/>
                </a:solidFill>
                <a:latin typeface="Arial"/>
              </a:rPr>
              <a:t>    </a:t>
            </a:r>
            <a:r>
              <a:rPr lang="en-AU" sz="2400">
                <a:solidFill>
                  <a:srgbClr val="0000ff"/>
                </a:solidFill>
                <a:latin typeface="Arial"/>
              </a:rPr>
              <a:t>print ('</a:t>
            </a:r>
            <a:r>
              <a:rPr lang="en-AU" sz="2400">
                <a:solidFill>
                  <a:srgbClr val="ff3333"/>
                </a:solidFill>
                <a:latin typeface="Arial"/>
              </a:rPr>
              <a:t>You achieved a Pass</a:t>
            </a:r>
            <a:r>
              <a:rPr lang="en-AU" sz="2400">
                <a:solidFill>
                  <a:srgbClr val="0000ff"/>
                </a:solidFill>
                <a:latin typeface="Arial"/>
              </a:rPr>
              <a:t>')</a:t>
            </a:r>
            <a:endParaRPr/>
          </a:p>
          <a:p>
            <a:r>
              <a:rPr lang="en-AU" sz="2400">
                <a:solidFill>
                  <a:srgbClr val="0000ff"/>
                </a:solidFill>
                <a:latin typeface="Arial"/>
              </a:rPr>
              <a:t>else:</a:t>
            </a:r>
            <a:endParaRPr/>
          </a:p>
          <a:p>
            <a:r>
              <a:rPr lang="en-AU" sz="2400">
                <a:solidFill>
                  <a:srgbClr val="0000ff"/>
                </a:solidFill>
                <a:latin typeface="Arial"/>
              </a:rPr>
              <a:t>    </a:t>
            </a:r>
            <a:r>
              <a:rPr lang="en-AU" sz="2400">
                <a:solidFill>
                  <a:srgbClr val="0000ff"/>
                </a:solidFill>
                <a:latin typeface="Arial"/>
              </a:rPr>
              <a:t>print ('</a:t>
            </a:r>
            <a:r>
              <a:rPr lang="en-AU" sz="2400">
                <a:solidFill>
                  <a:srgbClr val="ff3333"/>
                </a:solidFill>
                <a:latin typeface="Arial"/>
              </a:rPr>
              <a:t>Better Luck next time</a:t>
            </a:r>
            <a:r>
              <a:rPr lang="en-AU" sz="2400">
                <a:solidFill>
                  <a:srgbClr val="0000ff"/>
                </a:solidFill>
                <a:latin typeface="Arial"/>
              </a:rPr>
              <a:t>')</a:t>
            </a:r>
            <a:endParaRPr/>
          </a:p>
          <a:p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14040"/>
            <a:ext cx="806076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What we just learned</a:t>
            </a:r>
            <a:endParaRPr/>
          </a:p>
        </p:txBody>
      </p:sp>
      <p:sp>
        <p:nvSpPr>
          <p:cNvPr id="164" name="Line 2"/>
          <p:cNvSpPr/>
          <p:nvPr/>
        </p:nvSpPr>
        <p:spPr>
          <a:xfrm flipV="1">
            <a:off x="0" y="6109200"/>
            <a:ext cx="9144000" cy="39960"/>
          </a:xfrm>
          <a:prstGeom prst="line">
            <a:avLst/>
          </a:prstGeom>
          <a:ln w="25560">
            <a:solidFill>
              <a:srgbClr val="984807"/>
            </a:solidFill>
            <a:round/>
          </a:ln>
        </p:spPr>
      </p:sp>
      <p:pic>
        <p:nvPicPr>
          <p:cNvPr id="165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80240" y="5689440"/>
            <a:ext cx="3263400" cy="1168200"/>
          </a:xfrm>
          <a:prstGeom prst="rect">
            <a:avLst/>
          </a:prstGeom>
          <a:ln>
            <a:noFill/>
          </a:ln>
        </p:spPr>
      </p:pic>
      <p:sp>
        <p:nvSpPr>
          <p:cNvPr id="166" name="CustomShape 3"/>
          <p:cNvSpPr/>
          <p:nvPr/>
        </p:nvSpPr>
        <p:spPr>
          <a:xfrm>
            <a:off x="232200" y="1008000"/>
            <a:ext cx="7543800" cy="502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So we ran some conditional statements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That took some numbers and gave us an output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Based on the grade number we had assigned to the </a:t>
            </a:r>
            <a:r>
              <a:rPr b="1" lang="en-AU">
                <a:solidFill>
                  <a:srgbClr val="000000"/>
                </a:solidFill>
                <a:latin typeface="Calibri"/>
              </a:rPr>
              <a:t>grade variable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Now lets combine our input with some </a:t>
            </a:r>
            <a:r>
              <a:rPr b="1" lang="en-AU">
                <a:solidFill>
                  <a:srgbClr val="000000"/>
                </a:solidFill>
                <a:latin typeface="Calibri"/>
              </a:rPr>
              <a:t>conditional Statements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First we took input as Words in programming we calls these </a:t>
            </a:r>
            <a:r>
              <a:rPr b="1" lang="en-AU">
                <a:solidFill>
                  <a:srgbClr val="000000"/>
                </a:solidFill>
                <a:latin typeface="Calibri"/>
              </a:rPr>
              <a:t>Strings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Now lets look at taking input as Numbers and specifically </a:t>
            </a:r>
            <a:r>
              <a:rPr b="1" lang="en-AU">
                <a:solidFill>
                  <a:srgbClr val="000000"/>
                </a:solidFill>
                <a:latin typeface="Calibri"/>
              </a:rPr>
              <a:t>Integers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Integers are whole digit numbers example 1,2,3,4,5,6,7,8,9,10....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14040"/>
            <a:ext cx="806076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Conditional Statements</a:t>
            </a:r>
            <a:endParaRPr/>
          </a:p>
        </p:txBody>
      </p:sp>
      <p:sp>
        <p:nvSpPr>
          <p:cNvPr id="168" name="Line 2"/>
          <p:cNvSpPr/>
          <p:nvPr/>
        </p:nvSpPr>
        <p:spPr>
          <a:xfrm flipV="1">
            <a:off x="0" y="6109200"/>
            <a:ext cx="9144000" cy="39960"/>
          </a:xfrm>
          <a:prstGeom prst="line">
            <a:avLst/>
          </a:prstGeom>
          <a:ln w="25560">
            <a:solidFill>
              <a:srgbClr val="984807"/>
            </a:solidFill>
            <a:round/>
          </a:ln>
        </p:spPr>
      </p:sp>
      <p:pic>
        <p:nvPicPr>
          <p:cNvPr id="169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80240" y="5689440"/>
            <a:ext cx="3263400" cy="1168200"/>
          </a:xfrm>
          <a:prstGeom prst="rect">
            <a:avLst/>
          </a:prstGeom>
          <a:ln>
            <a:noFill/>
          </a:ln>
        </p:spPr>
      </p:pic>
      <p:pic>
        <p:nvPicPr>
          <p:cNvPr id="170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1960" y="1162080"/>
            <a:ext cx="3051000" cy="3628800"/>
          </a:xfrm>
          <a:prstGeom prst="rect">
            <a:avLst/>
          </a:prstGeom>
          <a:ln>
            <a:noFill/>
          </a:ln>
        </p:spPr>
      </p:pic>
      <p:sp>
        <p:nvSpPr>
          <p:cNvPr id="171" name="TextShape 3"/>
          <p:cNvSpPr txBox="1"/>
          <p:nvPr/>
        </p:nvSpPr>
        <p:spPr>
          <a:xfrm>
            <a:off x="4524840" y="1224000"/>
            <a:ext cx="3971160" cy="26499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AU">
                <a:latin typeface="Arial"/>
              </a:rPr>
              <a:t>A conditional statement is a set of rules performed when certain condition/s are meet. </a:t>
            </a:r>
            <a:endParaRPr/>
          </a:p>
          <a:p>
            <a:endParaRPr/>
          </a:p>
          <a:p>
            <a:r>
              <a:rPr lang="en-AU">
                <a:latin typeface="Arial"/>
              </a:rPr>
              <a:t>Here we are looking at a while loop</a:t>
            </a:r>
            <a:endParaRPr/>
          </a:p>
          <a:p>
            <a:endParaRPr/>
          </a:p>
          <a:p>
            <a:r>
              <a:rPr lang="en-AU">
                <a:latin typeface="Arial"/>
              </a:rPr>
              <a:t>While a certain condition is true</a:t>
            </a:r>
            <a:endParaRPr/>
          </a:p>
          <a:p>
            <a:r>
              <a:rPr lang="en-AU">
                <a:latin typeface="Arial"/>
              </a:rPr>
              <a:t>Perform an action</a:t>
            </a:r>
            <a:endParaRPr/>
          </a:p>
          <a:p>
            <a:r>
              <a:rPr lang="en-AU">
                <a:latin typeface="Arial"/>
              </a:rPr>
              <a:t>When this condition is false</a:t>
            </a:r>
            <a:endParaRPr/>
          </a:p>
          <a:p>
            <a:r>
              <a:rPr lang="en-AU">
                <a:latin typeface="Arial"/>
              </a:rPr>
              <a:t>Perform another action or Stop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0" y="14040"/>
            <a:ext cx="806076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Conditional Statements and Input</a:t>
            </a:r>
            <a:endParaRPr/>
          </a:p>
        </p:txBody>
      </p:sp>
      <p:sp>
        <p:nvSpPr>
          <p:cNvPr id="173" name="Line 2"/>
          <p:cNvSpPr/>
          <p:nvPr/>
        </p:nvSpPr>
        <p:spPr>
          <a:xfrm flipV="1">
            <a:off x="0" y="6109200"/>
            <a:ext cx="9144000" cy="39960"/>
          </a:xfrm>
          <a:prstGeom prst="line">
            <a:avLst/>
          </a:prstGeom>
          <a:ln w="25560">
            <a:solidFill>
              <a:srgbClr val="984807"/>
            </a:solidFill>
            <a:round/>
          </a:ln>
        </p:spPr>
      </p:sp>
      <p:pic>
        <p:nvPicPr>
          <p:cNvPr id="174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80240" y="5689440"/>
            <a:ext cx="3263400" cy="1168200"/>
          </a:xfrm>
          <a:prstGeom prst="rect">
            <a:avLst/>
          </a:prstGeom>
          <a:ln>
            <a:noFill/>
          </a:ln>
        </p:spPr>
      </p:pic>
      <p:sp>
        <p:nvSpPr>
          <p:cNvPr id="175" name="TextShape 3"/>
          <p:cNvSpPr txBox="1"/>
          <p:nvPr/>
        </p:nvSpPr>
        <p:spPr>
          <a:xfrm>
            <a:off x="504000" y="1080000"/>
            <a:ext cx="8640000" cy="50691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AU" sz="2400">
                <a:solidFill>
                  <a:srgbClr val="999999"/>
                </a:solidFill>
                <a:latin typeface="Arial"/>
              </a:rPr>
              <a:t>#Here we declare a while loop and assign a condition</a:t>
            </a:r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#While the count is less then 5 </a:t>
            </a:r>
            <a:endParaRPr/>
          </a:p>
          <a:p>
            <a:r>
              <a:rPr lang="en-AU" sz="2400">
                <a:solidFill>
                  <a:srgbClr val="3333ff"/>
                </a:solidFill>
                <a:latin typeface="Arial"/>
              </a:rPr>
              <a:t>while(count &lt; 5):</a:t>
            </a:r>
            <a:endParaRPr/>
          </a:p>
          <a:p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#Print what the count is and add one to the count</a:t>
            </a:r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   </a:t>
            </a:r>
            <a:r>
              <a:rPr lang="en-AU" sz="2400">
                <a:solidFill>
                  <a:srgbClr val="0000ff"/>
                </a:solidFill>
                <a:latin typeface="Arial"/>
              </a:rPr>
              <a:t> </a:t>
            </a:r>
            <a:r>
              <a:rPr lang="en-AU" sz="2400">
                <a:solidFill>
                  <a:srgbClr val="0000ff"/>
                </a:solidFill>
                <a:latin typeface="Arial"/>
              </a:rPr>
              <a:t>print('</a:t>
            </a:r>
            <a:r>
              <a:rPr lang="en-AU" sz="2400">
                <a:solidFill>
                  <a:srgbClr val="ff3333"/>
                </a:solidFill>
                <a:latin typeface="Arial"/>
              </a:rPr>
              <a:t>The count is:</a:t>
            </a:r>
            <a:r>
              <a:rPr lang="en-AU" sz="2400">
                <a:solidFill>
                  <a:srgbClr val="0000ff"/>
                </a:solidFill>
                <a:latin typeface="Arial"/>
              </a:rPr>
              <a:t> ', count)</a:t>
            </a:r>
            <a:endParaRPr/>
          </a:p>
          <a:p>
            <a:r>
              <a:rPr lang="en-AU" sz="2400">
                <a:solidFill>
                  <a:srgbClr val="0000ff"/>
                </a:solidFill>
                <a:latin typeface="Arial"/>
              </a:rPr>
              <a:t>    </a:t>
            </a:r>
            <a:r>
              <a:rPr lang="en-AU" sz="2400">
                <a:solidFill>
                  <a:srgbClr val="0000ff"/>
                </a:solidFill>
                <a:latin typeface="Arial"/>
              </a:rPr>
              <a:t>count = count + 1</a:t>
            </a:r>
            <a:endParaRPr/>
          </a:p>
          <a:p>
            <a:endParaRPr/>
          </a:p>
          <a:p>
            <a:r>
              <a:rPr lang="en-AU" sz="2400">
                <a:solidFill>
                  <a:srgbClr val="0000ff"/>
                </a:solidFill>
                <a:latin typeface="Arial"/>
              </a:rPr>
              <a:t>print ('</a:t>
            </a:r>
            <a:r>
              <a:rPr lang="en-AU" sz="2400">
                <a:solidFill>
                  <a:srgbClr val="ff3333"/>
                </a:solidFill>
                <a:latin typeface="Arial"/>
              </a:rPr>
              <a:t>This program is done!</a:t>
            </a:r>
            <a:r>
              <a:rPr lang="en-AU" sz="2400">
                <a:solidFill>
                  <a:srgbClr val="0000ff"/>
                </a:solidFill>
                <a:latin typeface="Arial"/>
              </a:rPr>
              <a:t>')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14040"/>
            <a:ext cx="806076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What are we going to do today ?</a:t>
            </a:r>
            <a:endParaRPr/>
          </a:p>
        </p:txBody>
      </p:sp>
      <p:sp>
        <p:nvSpPr>
          <p:cNvPr id="53" name="CustomShape 2"/>
          <p:cNvSpPr/>
          <p:nvPr/>
        </p:nvSpPr>
        <p:spPr>
          <a:xfrm>
            <a:off x="106920" y="884880"/>
            <a:ext cx="8568720" cy="393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i="1" lang="en-AU" sz="3600">
                <a:solidFill>
                  <a:srgbClr val="000000"/>
                </a:solidFill>
                <a:latin typeface="Calibri"/>
              </a:rPr>
              <a:t>Python and PyCharm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i="1" lang="en-AU" sz="3600">
                <a:solidFill>
                  <a:srgbClr val="000000"/>
                </a:solidFill>
                <a:latin typeface="Calibri"/>
              </a:rPr>
              <a:t>Basics of Python Programming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i="1" lang="en-AU" sz="3600">
                <a:solidFill>
                  <a:srgbClr val="000000"/>
                </a:solidFill>
                <a:latin typeface="Calibri"/>
              </a:rPr>
              <a:t>Input and output statements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i="1" lang="en-AU" sz="3600">
                <a:solidFill>
                  <a:srgbClr val="000000"/>
                </a:solidFill>
                <a:latin typeface="Calibri"/>
              </a:rPr>
              <a:t>Different data ‘types’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i="1" lang="en-AU" sz="3600">
                <a:solidFill>
                  <a:srgbClr val="000000"/>
                </a:solidFill>
                <a:latin typeface="Calibri"/>
              </a:rPr>
              <a:t>If and basic logic statements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i="1" lang="en-AU" sz="3600">
                <a:solidFill>
                  <a:srgbClr val="000000"/>
                </a:solidFill>
                <a:latin typeface="Calibri"/>
              </a:rPr>
              <a:t>Practice Examples!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i="1" lang="en-AU" sz="3600">
                <a:solidFill>
                  <a:srgbClr val="000000"/>
                </a:solidFill>
                <a:latin typeface="Calibri"/>
              </a:rPr>
              <a:t>Q&amp;A / Showcase</a:t>
            </a:r>
            <a:endParaRPr/>
          </a:p>
        </p:txBody>
      </p:sp>
      <p:sp>
        <p:nvSpPr>
          <p:cNvPr id="54" name="Line 3"/>
          <p:cNvSpPr/>
          <p:nvPr/>
        </p:nvSpPr>
        <p:spPr>
          <a:xfrm flipV="1">
            <a:off x="0" y="6109200"/>
            <a:ext cx="9144000" cy="39960"/>
          </a:xfrm>
          <a:prstGeom prst="line">
            <a:avLst/>
          </a:prstGeom>
          <a:ln w="25560">
            <a:solidFill>
              <a:srgbClr val="984807"/>
            </a:solidFill>
            <a:round/>
          </a:ln>
        </p:spPr>
      </p:sp>
      <p:pic>
        <p:nvPicPr>
          <p:cNvPr id="55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80240" y="5689440"/>
            <a:ext cx="3263400" cy="116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14040"/>
            <a:ext cx="806076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Conditional Statements and Input</a:t>
            </a:r>
            <a:endParaRPr/>
          </a:p>
        </p:txBody>
      </p:sp>
      <p:sp>
        <p:nvSpPr>
          <p:cNvPr id="177" name="Line 2"/>
          <p:cNvSpPr/>
          <p:nvPr/>
        </p:nvSpPr>
        <p:spPr>
          <a:xfrm flipV="1">
            <a:off x="0" y="6109200"/>
            <a:ext cx="9144000" cy="39960"/>
          </a:xfrm>
          <a:prstGeom prst="line">
            <a:avLst/>
          </a:prstGeom>
          <a:ln w="25560">
            <a:solidFill>
              <a:srgbClr val="984807"/>
            </a:solidFill>
            <a:round/>
          </a:ln>
        </p:spPr>
      </p:sp>
      <p:pic>
        <p:nvPicPr>
          <p:cNvPr id="178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80240" y="5689440"/>
            <a:ext cx="3263400" cy="1168200"/>
          </a:xfrm>
          <a:prstGeom prst="rect">
            <a:avLst/>
          </a:prstGeom>
          <a:ln>
            <a:noFill/>
          </a:ln>
        </p:spPr>
      </p:pic>
      <p:sp>
        <p:nvSpPr>
          <p:cNvPr id="179" name="TextShape 3"/>
          <p:cNvSpPr txBox="1"/>
          <p:nvPr/>
        </p:nvSpPr>
        <p:spPr>
          <a:xfrm>
            <a:off x="504000" y="1080000"/>
            <a:ext cx="8640000" cy="50691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AU" sz="2400">
                <a:solidFill>
                  <a:srgbClr val="999999"/>
                </a:solidFill>
                <a:latin typeface="Arial"/>
              </a:rPr>
              <a:t>#While the below condition is (True)</a:t>
            </a:r>
            <a:endParaRPr/>
          </a:p>
          <a:p>
            <a:r>
              <a:rPr lang="en-AU" sz="2400">
                <a:solidFill>
                  <a:srgbClr val="0000ff"/>
                </a:solidFill>
                <a:latin typeface="Arial"/>
              </a:rPr>
              <a:t>while(True):</a:t>
            </a:r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#Capture the input from the user</a:t>
            </a:r>
            <a:endParaRPr/>
          </a:p>
          <a:p>
            <a:r>
              <a:rPr lang="en-AU" sz="2400">
                <a:solidFill>
                  <a:srgbClr val="0000ff"/>
                </a:solidFill>
                <a:latin typeface="Arial"/>
              </a:rPr>
              <a:t>    </a:t>
            </a:r>
            <a:r>
              <a:rPr lang="en-AU" sz="2400">
                <a:solidFill>
                  <a:srgbClr val="0000ff"/>
                </a:solidFill>
                <a:latin typeface="Arial"/>
              </a:rPr>
              <a:t>count = int(input('</a:t>
            </a:r>
            <a:r>
              <a:rPr lang="en-AU" sz="2400">
                <a:solidFill>
                  <a:srgbClr val="ff3333"/>
                </a:solidFill>
                <a:latin typeface="Arial"/>
              </a:rPr>
              <a:t>Please enter a number:</a:t>
            </a:r>
            <a:r>
              <a:rPr lang="en-AU" sz="2400">
                <a:solidFill>
                  <a:srgbClr val="0000ff"/>
                </a:solidFill>
                <a:latin typeface="Arial"/>
              </a:rPr>
              <a:t>'))</a:t>
            </a:r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#If the number entered is greater then or equal to 5</a:t>
            </a:r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   </a:t>
            </a:r>
            <a:r>
              <a:rPr lang="en-AU" sz="2400">
                <a:solidFill>
                  <a:srgbClr val="0000ff"/>
                </a:solidFill>
                <a:latin typeface="Arial"/>
              </a:rPr>
              <a:t> </a:t>
            </a:r>
            <a:r>
              <a:rPr lang="en-AU" sz="2400">
                <a:solidFill>
                  <a:srgbClr val="0000ff"/>
                </a:solidFill>
                <a:latin typeface="Arial"/>
              </a:rPr>
              <a:t>if (count &gt;= 5):</a:t>
            </a:r>
            <a:endParaRPr/>
          </a:p>
          <a:p>
            <a:r>
              <a:rPr lang="en-AU" sz="2400">
                <a:solidFill>
                  <a:srgbClr val="0000ff"/>
                </a:solidFill>
                <a:latin typeface="Arial"/>
              </a:rPr>
              <a:t>        </a:t>
            </a:r>
            <a:r>
              <a:rPr lang="en-AU" sz="2400">
                <a:solidFill>
                  <a:srgbClr val="0000ff"/>
                </a:solidFill>
                <a:latin typeface="Arial"/>
              </a:rPr>
              <a:t>print(count, '</a:t>
            </a:r>
            <a:r>
              <a:rPr lang="en-AU" sz="2400">
                <a:solidFill>
                  <a:srgbClr val="ff3333"/>
                </a:solidFill>
                <a:latin typeface="Arial"/>
              </a:rPr>
              <a:t>is more than or equal to 5</a:t>
            </a:r>
            <a:r>
              <a:rPr lang="en-AU" sz="2400">
                <a:solidFill>
                  <a:srgbClr val="0000ff"/>
                </a:solidFill>
                <a:latin typeface="Arial"/>
              </a:rPr>
              <a:t>')</a:t>
            </a:r>
            <a:endParaRPr/>
          </a:p>
          <a:p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#capture other numbers by checking the variable is less then 5</a:t>
            </a:r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    </a:t>
            </a:r>
            <a:r>
              <a:rPr lang="en-AU" sz="2400">
                <a:solidFill>
                  <a:srgbClr val="0000ff"/>
                </a:solidFill>
                <a:latin typeface="Arial"/>
              </a:rPr>
              <a:t>else:</a:t>
            </a:r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#Print the below statement</a:t>
            </a:r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        </a:t>
            </a:r>
            <a:r>
              <a:rPr lang="en-AU" sz="2400">
                <a:solidFill>
                  <a:srgbClr val="0000cc"/>
                </a:solidFill>
                <a:latin typeface="Arial"/>
              </a:rPr>
              <a:t>print(count, '</a:t>
            </a:r>
            <a:r>
              <a:rPr lang="en-AU" sz="2400">
                <a:solidFill>
                  <a:srgbClr val="ff3333"/>
                </a:solidFill>
                <a:latin typeface="Arial"/>
              </a:rPr>
              <a:t>is less than 5</a:t>
            </a:r>
            <a:r>
              <a:rPr lang="en-AU" sz="2400">
                <a:solidFill>
                  <a:srgbClr val="0000cc"/>
                </a:solidFill>
                <a:latin typeface="Arial"/>
              </a:rPr>
              <a:t>')</a:t>
            </a:r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#Then exit the program</a:t>
            </a:r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    </a:t>
            </a:r>
            <a:r>
              <a:rPr lang="en-AU" sz="2400">
                <a:solidFill>
                  <a:srgbClr val="0000cc"/>
                </a:solidFill>
                <a:latin typeface="Arial"/>
              </a:rPr>
              <a:t>exit()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0" y="0"/>
            <a:ext cx="806076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What we just learned</a:t>
            </a:r>
            <a:endParaRPr/>
          </a:p>
        </p:txBody>
      </p:sp>
      <p:sp>
        <p:nvSpPr>
          <p:cNvPr id="181" name="Line 2"/>
          <p:cNvSpPr/>
          <p:nvPr/>
        </p:nvSpPr>
        <p:spPr>
          <a:xfrm flipV="1">
            <a:off x="0" y="6109200"/>
            <a:ext cx="9144000" cy="39960"/>
          </a:xfrm>
          <a:prstGeom prst="line">
            <a:avLst/>
          </a:prstGeom>
          <a:ln w="25560">
            <a:solidFill>
              <a:srgbClr val="984807"/>
            </a:solidFill>
            <a:round/>
          </a:ln>
        </p:spPr>
      </p:sp>
      <p:pic>
        <p:nvPicPr>
          <p:cNvPr id="182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80240" y="5689440"/>
            <a:ext cx="3263400" cy="1168200"/>
          </a:xfrm>
          <a:prstGeom prst="rect">
            <a:avLst/>
          </a:prstGeom>
          <a:ln>
            <a:noFill/>
          </a:ln>
        </p:spPr>
      </p:pic>
      <p:sp>
        <p:nvSpPr>
          <p:cNvPr id="183" name="CustomShape 3"/>
          <p:cNvSpPr/>
          <p:nvPr/>
        </p:nvSpPr>
        <p:spPr>
          <a:xfrm>
            <a:off x="360000" y="1008000"/>
            <a:ext cx="5688000" cy="5027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A way to make programs make decisions is to use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Conditional statements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The conditional statement tells the program that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It has some options it can take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Conditional statements that we leart where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If, else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And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While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0" y="14040"/>
            <a:ext cx="806076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List</a:t>
            </a:r>
            <a:endParaRPr/>
          </a:p>
        </p:txBody>
      </p:sp>
      <p:sp>
        <p:nvSpPr>
          <p:cNvPr id="185" name="Line 2"/>
          <p:cNvSpPr/>
          <p:nvPr/>
        </p:nvSpPr>
        <p:spPr>
          <a:xfrm flipV="1">
            <a:off x="0" y="6109200"/>
            <a:ext cx="9144000" cy="39960"/>
          </a:xfrm>
          <a:prstGeom prst="line">
            <a:avLst/>
          </a:prstGeom>
          <a:ln w="25560">
            <a:solidFill>
              <a:srgbClr val="984807"/>
            </a:solidFill>
            <a:round/>
          </a:ln>
        </p:spPr>
      </p:sp>
      <p:pic>
        <p:nvPicPr>
          <p:cNvPr id="186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80240" y="5689440"/>
            <a:ext cx="3263400" cy="1168200"/>
          </a:xfrm>
          <a:prstGeom prst="rect">
            <a:avLst/>
          </a:prstGeom>
          <a:ln>
            <a:noFill/>
          </a:ln>
        </p:spPr>
      </p:pic>
      <p:pic>
        <p:nvPicPr>
          <p:cNvPr id="187" name="Picture 5" descr=""/>
          <p:cNvPicPr/>
          <p:nvPr/>
        </p:nvPicPr>
        <p:blipFill>
          <a:blip r:embed="rId2"/>
          <a:srcRect l="0" t="0" r="34391" b="2804"/>
          <a:stretch>
            <a:fillRect/>
          </a:stretch>
        </p:blipFill>
        <p:spPr>
          <a:xfrm>
            <a:off x="4979160" y="198000"/>
            <a:ext cx="4048200" cy="4806360"/>
          </a:xfrm>
          <a:prstGeom prst="rect">
            <a:avLst/>
          </a:prstGeom>
          <a:ln>
            <a:noFill/>
          </a:ln>
        </p:spPr>
      </p:pic>
      <p:sp>
        <p:nvSpPr>
          <p:cNvPr id="188" name="CustomShape 3"/>
          <p:cNvSpPr/>
          <p:nvPr/>
        </p:nvSpPr>
        <p:spPr>
          <a:xfrm>
            <a:off x="77760" y="1189800"/>
            <a:ext cx="4788000" cy="411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“</a:t>
            </a:r>
            <a:r>
              <a:rPr lang="en-AU" sz="2400">
                <a:solidFill>
                  <a:srgbClr val="000000"/>
                </a:solidFill>
                <a:latin typeface="Calibri"/>
              </a:rPr>
              <a:t>A list contains items separated by </a:t>
            </a:r>
            <a:endParaRPr/>
          </a:p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commas and enclosed within </a:t>
            </a:r>
            <a:endParaRPr/>
          </a:p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square brackets ([])”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We using a list we can have a</a:t>
            </a:r>
            <a:endParaRPr/>
          </a:p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Groups of items that</a:t>
            </a:r>
            <a:endParaRPr/>
          </a:p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We can call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We call each item by referring to</a:t>
            </a:r>
            <a:endParaRPr/>
          </a:p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Its position in the list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0" y="14040"/>
            <a:ext cx="806076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Lists</a:t>
            </a:r>
            <a:endParaRPr/>
          </a:p>
        </p:txBody>
      </p:sp>
      <p:sp>
        <p:nvSpPr>
          <p:cNvPr id="190" name="Line 2"/>
          <p:cNvSpPr/>
          <p:nvPr/>
        </p:nvSpPr>
        <p:spPr>
          <a:xfrm flipV="1">
            <a:off x="0" y="6109200"/>
            <a:ext cx="9144000" cy="39960"/>
          </a:xfrm>
          <a:prstGeom prst="line">
            <a:avLst/>
          </a:prstGeom>
          <a:ln w="25560">
            <a:solidFill>
              <a:srgbClr val="984807"/>
            </a:solidFill>
            <a:round/>
          </a:ln>
        </p:spPr>
      </p:sp>
      <p:pic>
        <p:nvPicPr>
          <p:cNvPr id="191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80240" y="5689440"/>
            <a:ext cx="3263400" cy="1168200"/>
          </a:xfrm>
          <a:prstGeom prst="rect">
            <a:avLst/>
          </a:prstGeom>
          <a:ln>
            <a:noFill/>
          </a:ln>
        </p:spPr>
      </p:pic>
      <p:sp>
        <p:nvSpPr>
          <p:cNvPr id="192" name="TextShape 3"/>
          <p:cNvSpPr txBox="1"/>
          <p:nvPr/>
        </p:nvSpPr>
        <p:spPr>
          <a:xfrm>
            <a:off x="504000" y="1080000"/>
            <a:ext cx="8640000" cy="50691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AU" sz="2400">
                <a:solidFill>
                  <a:srgbClr val="999999"/>
                </a:solidFill>
                <a:latin typeface="Arial"/>
              </a:rPr>
              <a:t># First we create a list of options for fighting the Dragon</a:t>
            </a:r>
            <a:endParaRPr/>
          </a:p>
          <a:p>
            <a:r>
              <a:rPr lang="en-AU" sz="2400">
                <a:solidFill>
                  <a:srgbClr val="0000ff"/>
                </a:solidFill>
                <a:latin typeface="Arial"/>
              </a:rPr>
              <a:t>choicelist = ['1:wait', '2:fight', '3:run away']</a:t>
            </a:r>
            <a:endParaRPr/>
          </a:p>
          <a:p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#We can print the whole list by calling it</a:t>
            </a:r>
            <a:endParaRPr/>
          </a:p>
          <a:p>
            <a:r>
              <a:rPr lang="en-AU" sz="2400">
                <a:solidFill>
                  <a:srgbClr val="0000ff"/>
                </a:solidFill>
                <a:latin typeface="Arial"/>
              </a:rPr>
              <a:t>print(choicelist)</a:t>
            </a:r>
            <a:endParaRPr/>
          </a:p>
          <a:p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0" y="14040"/>
            <a:ext cx="806076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Lists</a:t>
            </a:r>
            <a:endParaRPr/>
          </a:p>
        </p:txBody>
      </p:sp>
      <p:sp>
        <p:nvSpPr>
          <p:cNvPr id="194" name="Line 2"/>
          <p:cNvSpPr/>
          <p:nvPr/>
        </p:nvSpPr>
        <p:spPr>
          <a:xfrm flipV="1">
            <a:off x="0" y="6109200"/>
            <a:ext cx="9144000" cy="39960"/>
          </a:xfrm>
          <a:prstGeom prst="line">
            <a:avLst/>
          </a:prstGeom>
          <a:ln w="25560">
            <a:solidFill>
              <a:srgbClr val="984807"/>
            </a:solidFill>
            <a:round/>
          </a:ln>
        </p:spPr>
      </p:sp>
      <p:pic>
        <p:nvPicPr>
          <p:cNvPr id="195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80240" y="5689440"/>
            <a:ext cx="3263400" cy="1168200"/>
          </a:xfrm>
          <a:prstGeom prst="rect">
            <a:avLst/>
          </a:prstGeom>
          <a:ln>
            <a:noFill/>
          </a:ln>
        </p:spPr>
      </p:pic>
      <p:sp>
        <p:nvSpPr>
          <p:cNvPr id="196" name="TextShape 3"/>
          <p:cNvSpPr txBox="1"/>
          <p:nvPr/>
        </p:nvSpPr>
        <p:spPr>
          <a:xfrm>
            <a:off x="504000" y="1080000"/>
            <a:ext cx="8640000" cy="50691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AU" sz="2400">
                <a:solidFill>
                  <a:srgbClr val="999999"/>
                </a:solidFill>
                <a:latin typeface="Arial"/>
              </a:rPr>
              <a:t># First we create a list of options for fighting the Dragon</a:t>
            </a:r>
            <a:endParaRPr/>
          </a:p>
          <a:p>
            <a:r>
              <a:rPr lang="en-AU" sz="2400">
                <a:solidFill>
                  <a:srgbClr val="0000ff"/>
                </a:solidFill>
                <a:latin typeface="Arial"/>
              </a:rPr>
              <a:t>choicelist = ['1:wait', '2:fight', '3:run away']</a:t>
            </a:r>
            <a:endParaRPr/>
          </a:p>
          <a:p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#We can print each option by calling it by its key remember we #always start with 0</a:t>
            </a:r>
            <a:endParaRPr/>
          </a:p>
          <a:p>
            <a:r>
              <a:rPr lang="en-AU" sz="2400">
                <a:solidFill>
                  <a:srgbClr val="0000ff"/>
                </a:solidFill>
                <a:latin typeface="Arial"/>
              </a:rPr>
              <a:t>print (choicelist[0])</a:t>
            </a:r>
            <a:endParaRPr/>
          </a:p>
          <a:p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#Print the second option in the list by calling 1</a:t>
            </a:r>
            <a:endParaRPr/>
          </a:p>
          <a:p>
            <a:r>
              <a:rPr lang="en-AU" sz="2400">
                <a:solidFill>
                  <a:srgbClr val="0000ff"/>
                </a:solidFill>
                <a:latin typeface="Arial"/>
              </a:rPr>
              <a:t>print (choicelist[1])</a:t>
            </a:r>
            <a:endParaRPr/>
          </a:p>
          <a:p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#Print the third option in the list by calling 2</a:t>
            </a:r>
            <a:endParaRPr/>
          </a:p>
          <a:p>
            <a:r>
              <a:rPr lang="en-AU" sz="2400">
                <a:solidFill>
                  <a:srgbClr val="0000ff"/>
                </a:solidFill>
                <a:latin typeface="Arial"/>
              </a:rPr>
              <a:t>print (choicelist[2])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0" y="14040"/>
            <a:ext cx="8060760" cy="7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Lets put it all together in a Game</a:t>
            </a:r>
            <a:endParaRPr/>
          </a:p>
        </p:txBody>
      </p:sp>
      <p:sp>
        <p:nvSpPr>
          <p:cNvPr id="198" name="Line 2"/>
          <p:cNvSpPr/>
          <p:nvPr/>
        </p:nvSpPr>
        <p:spPr>
          <a:xfrm flipV="1">
            <a:off x="0" y="6109200"/>
            <a:ext cx="9144000" cy="39960"/>
          </a:xfrm>
          <a:prstGeom prst="line">
            <a:avLst/>
          </a:prstGeom>
          <a:ln w="25560">
            <a:solidFill>
              <a:srgbClr val="984807"/>
            </a:solidFill>
            <a:round/>
          </a:ln>
        </p:spPr>
      </p:sp>
      <p:pic>
        <p:nvPicPr>
          <p:cNvPr id="199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80240" y="5689440"/>
            <a:ext cx="3263400" cy="1168200"/>
          </a:xfrm>
          <a:prstGeom prst="rect">
            <a:avLst/>
          </a:prstGeom>
          <a:ln>
            <a:noFill/>
          </a:ln>
        </p:spPr>
      </p:pic>
      <p:sp>
        <p:nvSpPr>
          <p:cNvPr id="200" name="CustomShape 3"/>
          <p:cNvSpPr/>
          <p:nvPr/>
        </p:nvSpPr>
        <p:spPr>
          <a:xfrm>
            <a:off x="96480" y="1008000"/>
            <a:ext cx="6071400" cy="5027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Now that we have learnt some of the basics of Python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We can put all this together in a command line adventure game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Before computer graphics had advanced games used to be 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Text based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This would mean that there would be some text on the screen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That would inform the user of the task at hand and then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It would ask the user to pick a choice or type in what to do next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Lets create a text adventure game by using some of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The techniques we have learnt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We can also include some ASCII art in our game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0" y="14040"/>
            <a:ext cx="806076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Dragon Game </a:t>
            </a:r>
            <a:endParaRPr/>
          </a:p>
        </p:txBody>
      </p:sp>
      <p:sp>
        <p:nvSpPr>
          <p:cNvPr id="202" name="Line 2"/>
          <p:cNvSpPr/>
          <p:nvPr/>
        </p:nvSpPr>
        <p:spPr>
          <a:xfrm flipV="1">
            <a:off x="0" y="6109200"/>
            <a:ext cx="9144000" cy="39960"/>
          </a:xfrm>
          <a:prstGeom prst="line">
            <a:avLst/>
          </a:prstGeom>
          <a:ln w="25560">
            <a:solidFill>
              <a:srgbClr val="984807"/>
            </a:solidFill>
            <a:round/>
          </a:ln>
        </p:spPr>
      </p:sp>
      <p:pic>
        <p:nvPicPr>
          <p:cNvPr id="203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80240" y="5689440"/>
            <a:ext cx="3263400" cy="1168200"/>
          </a:xfrm>
          <a:prstGeom prst="rect">
            <a:avLst/>
          </a:prstGeom>
          <a:ln>
            <a:noFill/>
          </a:ln>
        </p:spPr>
      </p:pic>
      <p:sp>
        <p:nvSpPr>
          <p:cNvPr id="204" name="TextShape 3"/>
          <p:cNvSpPr txBox="1"/>
          <p:nvPr/>
        </p:nvSpPr>
        <p:spPr>
          <a:xfrm>
            <a:off x="360000" y="864000"/>
            <a:ext cx="8640000" cy="50691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AU" sz="2200">
                <a:solidFill>
                  <a:srgbClr val="808080"/>
                </a:solidFill>
                <a:latin typeface="Arial"/>
              </a:rPr>
              <a:t># First we create a list of options for fighting the Dragon</a:t>
            </a:r>
            <a:endParaRPr/>
          </a:p>
          <a:p>
            <a:r>
              <a:rPr lang="en-AU" sz="2200">
                <a:solidFill>
                  <a:srgbClr val="6666ff"/>
                </a:solidFill>
                <a:latin typeface="Arial"/>
              </a:rPr>
              <a:t>choicelist = ['1:wait', '2:fight', '3:run away']</a:t>
            </a:r>
            <a:endParaRPr/>
          </a:p>
          <a:p>
            <a:r>
              <a:rPr lang="en-AU" sz="2200">
                <a:solidFill>
                  <a:srgbClr val="6666ff"/>
                </a:solidFill>
                <a:latin typeface="Arial"/>
              </a:rPr>
              <a:t>print('</a:t>
            </a:r>
            <a:r>
              <a:rPr lang="en-AU" sz="2200">
                <a:solidFill>
                  <a:srgbClr val="ff3333"/>
                </a:solidFill>
                <a:latin typeface="Arial"/>
              </a:rPr>
              <a:t>Dragon Slayer \n Let the Games Begin</a:t>
            </a:r>
            <a:r>
              <a:rPr lang="en-AU" sz="2200">
                <a:solidFill>
                  <a:srgbClr val="6666ff"/>
                </a:solidFill>
                <a:latin typeface="Arial"/>
              </a:rPr>
              <a:t> ')</a:t>
            </a:r>
            <a:endParaRPr/>
          </a:p>
          <a:p>
            <a:endParaRPr/>
          </a:p>
          <a:p>
            <a:r>
              <a:rPr lang="en-AU" sz="2200">
                <a:solidFill>
                  <a:srgbClr val="6666ff"/>
                </a:solidFill>
                <a:latin typeface="Arial"/>
              </a:rPr>
              <a:t>name = input('</a:t>
            </a:r>
            <a:r>
              <a:rPr lang="en-AU" sz="2200">
                <a:solidFill>
                  <a:srgbClr val="ff3333"/>
                </a:solidFill>
                <a:latin typeface="Arial"/>
              </a:rPr>
              <a:t>Name your character:</a:t>
            </a:r>
            <a:r>
              <a:rPr lang="en-AU" sz="2200">
                <a:solidFill>
                  <a:srgbClr val="6666ff"/>
                </a:solidFill>
                <a:latin typeface="Arial"/>
              </a:rPr>
              <a:t> ')</a:t>
            </a:r>
            <a:endParaRPr/>
          </a:p>
          <a:p>
            <a:r>
              <a:rPr lang="en-AU" sz="2200">
                <a:solidFill>
                  <a:srgbClr val="6666ff"/>
                </a:solidFill>
                <a:latin typeface="Arial"/>
              </a:rPr>
              <a:t>print ('</a:t>
            </a:r>
            <a:r>
              <a:rPr lang="en-AU" sz="2200">
                <a:solidFill>
                  <a:srgbClr val="ff3333"/>
                </a:solidFill>
                <a:latin typeface="Arial"/>
              </a:rPr>
              <a:t>You are </a:t>
            </a:r>
            <a:r>
              <a:rPr lang="en-AU" sz="2200">
                <a:solidFill>
                  <a:srgbClr val="6666ff"/>
                </a:solidFill>
                <a:latin typeface="Arial"/>
              </a:rPr>
              <a:t>' + name + ', </a:t>
            </a:r>
            <a:r>
              <a:rPr lang="en-AU" sz="2200">
                <a:solidFill>
                  <a:srgbClr val="ff3333"/>
                </a:solidFill>
                <a:latin typeface="Arial"/>
              </a:rPr>
              <a:t>the young warrior. You have been sent to save the Towns people from an angry dragon.</a:t>
            </a:r>
            <a:r>
              <a:rPr lang="en-AU" sz="2200">
                <a:solidFill>
                  <a:srgbClr val="6666ff"/>
                </a:solidFill>
                <a:latin typeface="Arial"/>
              </a:rPr>
              <a:t>')</a:t>
            </a:r>
            <a:endParaRPr/>
          </a:p>
          <a:p>
            <a:r>
              <a:rPr lang="en-AU" sz="2200">
                <a:solidFill>
                  <a:srgbClr val="6666ff"/>
                </a:solidFill>
                <a:latin typeface="Arial"/>
              </a:rPr>
              <a:t>print (choicelist[0])</a:t>
            </a:r>
            <a:endParaRPr/>
          </a:p>
          <a:p>
            <a:r>
              <a:rPr lang="en-AU" sz="2200">
                <a:solidFill>
                  <a:srgbClr val="6666ff"/>
                </a:solidFill>
                <a:latin typeface="Arial"/>
              </a:rPr>
              <a:t>print (choicelist[1])</a:t>
            </a:r>
            <a:endParaRPr/>
          </a:p>
          <a:p>
            <a:r>
              <a:rPr lang="en-AU" sz="2200">
                <a:solidFill>
                  <a:srgbClr val="6666ff"/>
                </a:solidFill>
                <a:latin typeface="Arial"/>
              </a:rPr>
              <a:t>print (choicelist[2])</a:t>
            </a:r>
            <a:endParaRPr/>
          </a:p>
          <a:p>
            <a:endParaRPr/>
          </a:p>
          <a:p>
            <a:r>
              <a:rPr lang="en-AU" sz="2200">
                <a:solidFill>
                  <a:srgbClr val="6666ff"/>
                </a:solidFill>
                <a:latin typeface="Arial"/>
              </a:rPr>
              <a:t>myanswer = input("</a:t>
            </a:r>
            <a:r>
              <a:rPr lang="en-AU" sz="2200">
                <a:solidFill>
                  <a:srgbClr val="ff3333"/>
                </a:solidFill>
                <a:latin typeface="Arial"/>
              </a:rPr>
              <a:t>press the corresponding number and ENTER:</a:t>
            </a:r>
            <a:r>
              <a:rPr lang="en-AU" sz="2200">
                <a:solidFill>
                  <a:srgbClr val="6666ff"/>
                </a:solidFill>
                <a:latin typeface="Arial"/>
              </a:rPr>
              <a:t>")</a:t>
            </a:r>
            <a:endParaRPr/>
          </a:p>
          <a:p>
            <a:r>
              <a:rPr lang="en-AU" sz="2200">
                <a:solidFill>
                  <a:srgbClr val="6666ff"/>
                </a:solidFill>
                <a:latin typeface="Arial"/>
              </a:rPr>
              <a:t>print("</a:t>
            </a:r>
            <a:r>
              <a:rPr lang="en-AU" sz="2200">
                <a:solidFill>
                  <a:srgbClr val="ff3333"/>
                </a:solidFill>
                <a:latin typeface="Arial"/>
              </a:rPr>
              <a:t>You choose the answer number</a:t>
            </a:r>
            <a:r>
              <a:rPr lang="en-AU" sz="2200">
                <a:solidFill>
                  <a:srgbClr val="6666ff"/>
                </a:solidFill>
                <a:latin typeface="Arial"/>
              </a:rPr>
              <a:t> {0}".format(myanswer))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0" y="14040"/>
            <a:ext cx="806076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Dragon Game  ...continued...</a:t>
            </a:r>
            <a:endParaRPr/>
          </a:p>
        </p:txBody>
      </p:sp>
      <p:sp>
        <p:nvSpPr>
          <p:cNvPr id="206" name="Line 2"/>
          <p:cNvSpPr/>
          <p:nvPr/>
        </p:nvSpPr>
        <p:spPr>
          <a:xfrm flipV="1">
            <a:off x="0" y="6109200"/>
            <a:ext cx="9144000" cy="39960"/>
          </a:xfrm>
          <a:prstGeom prst="line">
            <a:avLst/>
          </a:prstGeom>
          <a:ln w="25560">
            <a:solidFill>
              <a:srgbClr val="984807"/>
            </a:solidFill>
            <a:round/>
          </a:ln>
        </p:spPr>
      </p:sp>
      <p:pic>
        <p:nvPicPr>
          <p:cNvPr id="207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80240" y="5689440"/>
            <a:ext cx="3263400" cy="1168200"/>
          </a:xfrm>
          <a:prstGeom prst="rect">
            <a:avLst/>
          </a:prstGeom>
          <a:ln>
            <a:noFill/>
          </a:ln>
        </p:spPr>
      </p:pic>
      <p:sp>
        <p:nvSpPr>
          <p:cNvPr id="208" name="TextShape 3"/>
          <p:cNvSpPr txBox="1"/>
          <p:nvPr/>
        </p:nvSpPr>
        <p:spPr>
          <a:xfrm>
            <a:off x="360000" y="864000"/>
            <a:ext cx="8640000" cy="50691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AU" sz="2200">
                <a:solidFill>
                  <a:srgbClr val="6666ff"/>
                </a:solidFill>
                <a:latin typeface="Arial"/>
              </a:rPr>
              <a:t>while myanswer == “1”:</a:t>
            </a:r>
            <a:endParaRPr/>
          </a:p>
          <a:p>
            <a:r>
              <a:rPr lang="en-AU" sz="2200">
                <a:solidFill>
                  <a:srgbClr val="6666ff"/>
                </a:solidFill>
                <a:latin typeface="Arial"/>
              </a:rPr>
              <a:t>    </a:t>
            </a:r>
            <a:r>
              <a:rPr lang="en-AU" sz="2200">
                <a:solidFill>
                  <a:srgbClr val="6666ff"/>
                </a:solidFill>
                <a:latin typeface="Arial"/>
              </a:rPr>
              <a:t>print ("</a:t>
            </a:r>
            <a:r>
              <a:rPr lang="en-AU" sz="2200">
                <a:solidFill>
                  <a:srgbClr val="ff3333"/>
                </a:solidFill>
                <a:latin typeface="Arial"/>
              </a:rPr>
              <a:t>nothing happens, the dragon also waits</a:t>
            </a:r>
            <a:r>
              <a:rPr lang="en-AU" sz="2200">
                <a:solidFill>
                  <a:srgbClr val="6666ff"/>
                </a:solidFill>
                <a:latin typeface="Arial"/>
              </a:rPr>
              <a:t>")</a:t>
            </a:r>
            <a:endParaRPr/>
          </a:p>
          <a:p>
            <a:r>
              <a:rPr lang="en-AU" sz="2200">
                <a:solidFill>
                  <a:srgbClr val="6666ff"/>
                </a:solidFill>
                <a:latin typeface="Arial"/>
              </a:rPr>
              <a:t>    </a:t>
            </a:r>
            <a:r>
              <a:rPr lang="en-AU" sz="2200">
                <a:solidFill>
                  <a:srgbClr val="6666ff"/>
                </a:solidFill>
                <a:latin typeface="Arial"/>
              </a:rPr>
              <a:t>myanswer = input("</a:t>
            </a:r>
            <a:r>
              <a:rPr lang="en-AU" sz="2200">
                <a:solidFill>
                  <a:srgbClr val="ff3333"/>
                </a:solidFill>
                <a:latin typeface="Arial"/>
              </a:rPr>
              <a:t>chose your next turn ENTER:</a:t>
            </a:r>
            <a:r>
              <a:rPr lang="en-AU" sz="2200">
                <a:solidFill>
                  <a:srgbClr val="6666ff"/>
                </a:solidFill>
                <a:latin typeface="Arial"/>
              </a:rPr>
              <a:t>")</a:t>
            </a:r>
            <a:endParaRPr/>
          </a:p>
          <a:p>
            <a:endParaRPr/>
          </a:p>
          <a:p>
            <a:r>
              <a:rPr lang="en-AU" sz="2200">
                <a:solidFill>
                  <a:srgbClr val="6666ff"/>
                </a:solidFill>
                <a:latin typeface="Arial"/>
              </a:rPr>
              <a:t>if  myanswer == "2":</a:t>
            </a:r>
            <a:endParaRPr/>
          </a:p>
          <a:p>
            <a:r>
              <a:rPr lang="en-AU" sz="2200">
                <a:solidFill>
                  <a:srgbClr val="6666ff"/>
                </a:solidFill>
                <a:latin typeface="Arial"/>
              </a:rPr>
              <a:t>    </a:t>
            </a:r>
            <a:r>
              <a:rPr lang="en-AU" sz="2200">
                <a:solidFill>
                  <a:srgbClr val="6666ff"/>
                </a:solidFill>
                <a:latin typeface="Arial"/>
              </a:rPr>
              <a:t>Print ('</a:t>
            </a:r>
            <a:r>
              <a:rPr lang="en-AU" sz="2200">
                <a:solidFill>
                  <a:srgbClr val="ff3333"/>
                </a:solidFill>
                <a:latin typeface="Arial"/>
              </a:rPr>
              <a:t>you fight with the dragon.'</a:t>
            </a:r>
            <a:r>
              <a:rPr lang="en-AU" sz="2200">
                <a:solidFill>
                  <a:srgbClr val="6666ff"/>
                </a:solidFill>
                <a:latin typeface="Arial"/>
              </a:rPr>
              <a:t>)</a:t>
            </a:r>
            <a:endParaRPr/>
          </a:p>
          <a:p>
            <a:r>
              <a:rPr lang="en-AU" sz="2200">
                <a:solidFill>
                  <a:srgbClr val="6666ff"/>
                </a:solidFill>
                <a:latin typeface="Arial"/>
              </a:rPr>
              <a:t>    </a:t>
            </a:r>
            <a:r>
              <a:rPr lang="en-AU" sz="2200">
                <a:solidFill>
                  <a:srgbClr val="6666ff"/>
                </a:solidFill>
                <a:latin typeface="Arial"/>
              </a:rPr>
              <a:t>Print ('</a:t>
            </a:r>
            <a:r>
              <a:rPr lang="en-AU" sz="2200">
                <a:solidFill>
                  <a:srgbClr val="ff3333"/>
                </a:solidFill>
                <a:latin typeface="Arial"/>
              </a:rPr>
              <a:t>the dragon has been slayed and the towns people rejoice. Game Over.'</a:t>
            </a:r>
            <a:r>
              <a:rPr lang="en-AU" sz="2200">
                <a:solidFill>
                  <a:srgbClr val="6666ff"/>
                </a:solidFill>
                <a:latin typeface="Arial"/>
              </a:rPr>
              <a:t>)</a:t>
            </a:r>
            <a:endParaRPr/>
          </a:p>
          <a:p>
            <a:endParaRPr/>
          </a:p>
          <a:p>
            <a:r>
              <a:rPr lang="en-AU" sz="2200">
                <a:solidFill>
                  <a:srgbClr val="6666ff"/>
                </a:solidFill>
                <a:latin typeface="Arial"/>
              </a:rPr>
              <a:t>elif myanswer == "3":</a:t>
            </a:r>
            <a:endParaRPr/>
          </a:p>
          <a:p>
            <a:r>
              <a:rPr lang="en-AU" sz="2200">
                <a:solidFill>
                  <a:srgbClr val="6666ff"/>
                </a:solidFill>
                <a:latin typeface="Arial"/>
              </a:rPr>
              <a:t>    </a:t>
            </a:r>
            <a:r>
              <a:rPr lang="en-AU" sz="2200">
                <a:solidFill>
                  <a:srgbClr val="6666ff"/>
                </a:solidFill>
                <a:latin typeface="Arial"/>
              </a:rPr>
              <a:t>Print ('</a:t>
            </a:r>
            <a:r>
              <a:rPr lang="en-AU" sz="2200">
                <a:solidFill>
                  <a:srgbClr val="ff3333"/>
                </a:solidFill>
                <a:latin typeface="Arial"/>
              </a:rPr>
              <a:t>You run away, but the dragon is faster than you. The dragon chased you and ate you for lunch. Game Over'</a:t>
            </a:r>
            <a:r>
              <a:rPr lang="en-AU" sz="2200">
                <a:solidFill>
                  <a:srgbClr val="6666ff"/>
                </a:solidFill>
                <a:latin typeface="Arial"/>
              </a:rPr>
              <a:t>)</a:t>
            </a:r>
            <a:endParaRPr/>
          </a:p>
          <a:p>
            <a:r>
              <a:rPr lang="en-AU" sz="2200">
                <a:solidFill>
                  <a:srgbClr val="6666ff"/>
                </a:solidFill>
                <a:latin typeface="Arial"/>
              </a:rPr>
              <a:t>else:</a:t>
            </a:r>
            <a:endParaRPr/>
          </a:p>
          <a:p>
            <a:r>
              <a:rPr lang="en-AU" sz="2200">
                <a:solidFill>
                  <a:srgbClr val="6666ff"/>
                </a:solidFill>
                <a:latin typeface="Arial"/>
              </a:rPr>
              <a:t>    </a:t>
            </a:r>
            <a:r>
              <a:rPr lang="en-AU" sz="2200">
                <a:solidFill>
                  <a:srgbClr val="6666ff"/>
                </a:solidFill>
                <a:latin typeface="Arial"/>
              </a:rPr>
              <a:t>Print ('</a:t>
            </a:r>
            <a:r>
              <a:rPr lang="en-AU" sz="2200">
                <a:solidFill>
                  <a:srgbClr val="ff0000"/>
                </a:solidFill>
                <a:latin typeface="Arial"/>
              </a:rPr>
              <a:t>wrong key pressed'</a:t>
            </a:r>
            <a:r>
              <a:rPr lang="en-AU" sz="2200">
                <a:solidFill>
                  <a:srgbClr val="6666ff"/>
                </a:solidFill>
                <a:latin typeface="Arial"/>
              </a:rPr>
              <a:t>)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14040"/>
            <a:ext cx="8060760" cy="7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Further Work</a:t>
            </a:r>
            <a:endParaRPr/>
          </a:p>
        </p:txBody>
      </p:sp>
      <p:sp>
        <p:nvSpPr>
          <p:cNvPr id="210" name="Line 2"/>
          <p:cNvSpPr/>
          <p:nvPr/>
        </p:nvSpPr>
        <p:spPr>
          <a:xfrm flipV="1">
            <a:off x="0" y="6109200"/>
            <a:ext cx="9144000" cy="39960"/>
          </a:xfrm>
          <a:prstGeom prst="line">
            <a:avLst/>
          </a:prstGeom>
          <a:ln w="25560">
            <a:solidFill>
              <a:srgbClr val="984807"/>
            </a:solidFill>
            <a:round/>
          </a:ln>
        </p:spPr>
      </p:sp>
      <p:pic>
        <p:nvPicPr>
          <p:cNvPr id="211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80240" y="5689440"/>
            <a:ext cx="3263400" cy="1168200"/>
          </a:xfrm>
          <a:prstGeom prst="rect">
            <a:avLst/>
          </a:prstGeom>
          <a:ln>
            <a:noFill/>
          </a:ln>
        </p:spPr>
      </p:pic>
      <p:sp>
        <p:nvSpPr>
          <p:cNvPr id="212" name="CustomShape 3"/>
          <p:cNvSpPr/>
          <p:nvPr/>
        </p:nvSpPr>
        <p:spPr>
          <a:xfrm>
            <a:off x="96480" y="1008000"/>
            <a:ext cx="6072120" cy="5027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Now that we have a basic game we can make it longer and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Include more options or even some ASCII art.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We can also import a Python module to include a dice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This way instead of having the user enter there choice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They can roll a dice to make a random selection.</a:t>
            </a:r>
            <a:endParaRPr/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0" y="14040"/>
            <a:ext cx="8060760" cy="7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Extra Work in ASCII Art</a:t>
            </a:r>
            <a:endParaRPr/>
          </a:p>
        </p:txBody>
      </p:sp>
      <p:sp>
        <p:nvSpPr>
          <p:cNvPr id="214" name="Line 2"/>
          <p:cNvSpPr/>
          <p:nvPr/>
        </p:nvSpPr>
        <p:spPr>
          <a:xfrm flipV="1">
            <a:off x="0" y="6109200"/>
            <a:ext cx="9144000" cy="39960"/>
          </a:xfrm>
          <a:prstGeom prst="line">
            <a:avLst/>
          </a:prstGeom>
          <a:ln w="25560">
            <a:solidFill>
              <a:srgbClr val="984807"/>
            </a:solidFill>
            <a:round/>
          </a:ln>
        </p:spPr>
      </p:sp>
      <p:pic>
        <p:nvPicPr>
          <p:cNvPr id="215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80240" y="5689440"/>
            <a:ext cx="3263400" cy="1168200"/>
          </a:xfrm>
          <a:prstGeom prst="rect">
            <a:avLst/>
          </a:prstGeom>
          <a:ln>
            <a:noFill/>
          </a:ln>
        </p:spPr>
      </p:pic>
      <p:sp>
        <p:nvSpPr>
          <p:cNvPr id="216" name="TextShape 3"/>
          <p:cNvSpPr txBox="1"/>
          <p:nvPr/>
        </p:nvSpPr>
        <p:spPr>
          <a:xfrm>
            <a:off x="503640" y="868680"/>
            <a:ext cx="8640000" cy="53031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AU" sz="2000">
                <a:solidFill>
                  <a:srgbClr val="999999"/>
                </a:solidFill>
                <a:latin typeface="Arial"/>
              </a:rPr>
              <a:t>#Below we are creating a Dragon, can you include some art in your game?</a:t>
            </a:r>
            <a:endParaRPr/>
          </a:p>
          <a:p>
            <a:r>
              <a:rPr lang="en-AU" sz="2000">
                <a:solidFill>
                  <a:srgbClr val="6666ff"/>
                </a:solidFill>
                <a:latin typeface="Arial"/>
              </a:rPr>
              <a:t>print('  &lt;&gt;=======()')</a:t>
            </a:r>
            <a:endParaRPr/>
          </a:p>
          <a:p>
            <a:r>
              <a:rPr lang="en-AU" sz="2000">
                <a:solidFill>
                  <a:srgbClr val="6666ff"/>
                </a:solidFill>
                <a:latin typeface="Arial"/>
              </a:rPr>
              <a:t>print(' (/\___   /|\\          ()==========&lt;&gt;_ ')</a:t>
            </a:r>
            <a:endParaRPr/>
          </a:p>
          <a:p>
            <a:r>
              <a:rPr lang="en-AU" sz="2000">
                <a:solidFill>
                  <a:srgbClr val="6666ff"/>
                </a:solidFill>
                <a:latin typeface="Arial"/>
              </a:rPr>
              <a:t>print('       \_/ | \\        //|\   ______/ \)')</a:t>
            </a:r>
            <a:endParaRPr/>
          </a:p>
          <a:p>
            <a:r>
              <a:rPr lang="en-AU" sz="2000">
                <a:solidFill>
                  <a:srgbClr val="6666ff"/>
                </a:solidFill>
                <a:latin typeface="Arial"/>
              </a:rPr>
              <a:t>print('         \_|  \\      // | \_/')</a:t>
            </a:r>
            <a:endParaRPr/>
          </a:p>
          <a:p>
            <a:r>
              <a:rPr lang="en-AU" sz="2000">
                <a:solidFill>
                  <a:srgbClr val="6666ff"/>
                </a:solidFill>
                <a:latin typeface="Arial"/>
              </a:rPr>
              <a:t>print('           \|\/|\_   //  /\/')</a:t>
            </a:r>
            <a:endParaRPr/>
          </a:p>
          <a:p>
            <a:r>
              <a:rPr lang="en-AU" sz="2000">
                <a:solidFill>
                  <a:srgbClr val="6666ff"/>
                </a:solidFill>
                <a:latin typeface="Arial"/>
              </a:rPr>
              <a:t>print('            (oo)\ \_//  / ')</a:t>
            </a:r>
            <a:endParaRPr/>
          </a:p>
          <a:p>
            <a:r>
              <a:rPr lang="en-AU" sz="2000">
                <a:solidFill>
                  <a:srgbClr val="6666ff"/>
                </a:solidFill>
                <a:latin typeface="Arial"/>
              </a:rPr>
              <a:t>print('           //_/\_\/ /  | ')</a:t>
            </a:r>
            <a:endParaRPr/>
          </a:p>
          <a:p>
            <a:r>
              <a:rPr lang="en-AU" sz="2000">
                <a:solidFill>
                  <a:srgbClr val="6666ff"/>
                </a:solidFill>
                <a:latin typeface="Arial"/>
              </a:rPr>
              <a:t>print('          @@/  |=\  \  |')</a:t>
            </a:r>
            <a:endParaRPr/>
          </a:p>
          <a:p>
            <a:r>
              <a:rPr lang="en-AU" sz="2000">
                <a:solidFill>
                  <a:srgbClr val="6666ff"/>
                </a:solidFill>
                <a:latin typeface="Arial"/>
              </a:rPr>
              <a:t>print('               \_=\_ \ | ')</a:t>
            </a:r>
            <a:endParaRPr/>
          </a:p>
          <a:p>
            <a:r>
              <a:rPr lang="en-AU" sz="2000">
                <a:solidFill>
                  <a:srgbClr val="6666ff"/>
                </a:solidFill>
                <a:latin typeface="Arial"/>
              </a:rPr>
              <a:t>print('                 \==\ \|\ ')</a:t>
            </a:r>
            <a:endParaRPr/>
          </a:p>
          <a:p>
            <a:r>
              <a:rPr lang="en-AU" sz="2000">
                <a:solidFill>
                  <a:srgbClr val="6666ff"/>
                </a:solidFill>
                <a:latin typeface="Arial"/>
              </a:rPr>
              <a:t>print('              __(\===\(  )\ ')</a:t>
            </a:r>
            <a:endParaRPr/>
          </a:p>
          <a:p>
            <a:r>
              <a:rPr lang="en-AU" sz="2000">
                <a:solidFill>
                  <a:srgbClr val="6666ff"/>
                </a:solidFill>
                <a:latin typeface="Arial"/>
              </a:rPr>
              <a:t>print('             (((~) __(_/   | ')</a:t>
            </a:r>
            <a:endParaRPr/>
          </a:p>
          <a:p>
            <a:r>
              <a:rPr lang="en-AU" sz="2000">
                <a:solidFill>
                  <a:srgbClr val="6666ff"/>
                </a:solidFill>
                <a:latin typeface="Arial"/>
              </a:rPr>
              <a:t>print('                  (((~) \  / ')</a:t>
            </a:r>
            <a:endParaRPr/>
          </a:p>
          <a:p>
            <a:r>
              <a:rPr lang="en-AU" sz="2000">
                <a:solidFill>
                  <a:srgbClr val="6666ff"/>
                </a:solidFill>
                <a:latin typeface="Arial"/>
              </a:rPr>
              <a:t>print('                  ______/ / ')</a:t>
            </a:r>
            <a:endParaRPr/>
          </a:p>
          <a:p>
            <a:r>
              <a:rPr lang="en-AU" sz="2000">
                <a:solidFill>
                  <a:srgbClr val="6666ff"/>
                </a:solidFill>
                <a:latin typeface="Arial"/>
              </a:rPr>
              <a:t>print('                  \______/ ')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0" y="14040"/>
            <a:ext cx="806076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Python:</a:t>
            </a:r>
            <a:endParaRPr/>
          </a:p>
        </p:txBody>
      </p:sp>
      <p:sp>
        <p:nvSpPr>
          <p:cNvPr id="57" name="Line 2"/>
          <p:cNvSpPr/>
          <p:nvPr/>
        </p:nvSpPr>
        <p:spPr>
          <a:xfrm flipV="1">
            <a:off x="0" y="6109200"/>
            <a:ext cx="9144000" cy="39960"/>
          </a:xfrm>
          <a:prstGeom prst="line">
            <a:avLst/>
          </a:prstGeom>
          <a:ln w="25560">
            <a:solidFill>
              <a:srgbClr val="984807"/>
            </a:solidFill>
            <a:round/>
          </a:ln>
        </p:spPr>
      </p:sp>
      <p:sp>
        <p:nvSpPr>
          <p:cNvPr id="58" name="CustomShape 3"/>
          <p:cNvSpPr/>
          <p:nvPr/>
        </p:nvSpPr>
        <p:spPr>
          <a:xfrm>
            <a:off x="189000" y="864000"/>
            <a:ext cx="8602560" cy="2345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Python is a scripting language that can be run on Linux, OSX and Windows.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You can download the latest Python from the website.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Python3 is the latest version and it is always best to start new projects in the latest version.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For today the Computers have Python installed on them for you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If you want to install Python at home it is as easy as visiting </a:t>
            </a:r>
            <a:endParaRPr/>
          </a:p>
          <a:p>
            <a:pPr>
              <a:lnSpc>
                <a:spcPct val="100000"/>
              </a:lnSpc>
            </a:pPr>
            <a:r>
              <a:rPr b="1" lang="en-AU" sz="2200">
                <a:solidFill>
                  <a:srgbClr val="000000"/>
                </a:solidFill>
                <a:latin typeface="Calibri"/>
              </a:rPr>
              <a:t>https://www.python.org/downloads/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5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92000" y="2952000"/>
            <a:ext cx="7044480" cy="2897640"/>
          </a:xfrm>
          <a:prstGeom prst="rect">
            <a:avLst/>
          </a:prstGeom>
          <a:ln>
            <a:noFill/>
          </a:ln>
        </p:spPr>
      </p:pic>
      <p:pic>
        <p:nvPicPr>
          <p:cNvPr id="60" name="Picture 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80240" y="5689440"/>
            <a:ext cx="3263400" cy="116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0" y="14040"/>
            <a:ext cx="8060760" cy="7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Rolling a dice</a:t>
            </a:r>
            <a:endParaRPr/>
          </a:p>
        </p:txBody>
      </p:sp>
      <p:sp>
        <p:nvSpPr>
          <p:cNvPr id="218" name="Line 2"/>
          <p:cNvSpPr/>
          <p:nvPr/>
        </p:nvSpPr>
        <p:spPr>
          <a:xfrm flipV="1">
            <a:off x="0" y="6109200"/>
            <a:ext cx="9144000" cy="39960"/>
          </a:xfrm>
          <a:prstGeom prst="line">
            <a:avLst/>
          </a:prstGeom>
          <a:ln w="25560">
            <a:solidFill>
              <a:srgbClr val="984807"/>
            </a:solidFill>
            <a:round/>
          </a:ln>
        </p:spPr>
      </p:sp>
      <p:pic>
        <p:nvPicPr>
          <p:cNvPr id="219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80240" y="5689440"/>
            <a:ext cx="3263400" cy="1168200"/>
          </a:xfrm>
          <a:prstGeom prst="rect">
            <a:avLst/>
          </a:prstGeom>
          <a:ln>
            <a:noFill/>
          </a:ln>
        </p:spPr>
      </p:pic>
      <p:sp>
        <p:nvSpPr>
          <p:cNvPr id="220" name="TextShape 3"/>
          <p:cNvSpPr txBox="1"/>
          <p:nvPr/>
        </p:nvSpPr>
        <p:spPr>
          <a:xfrm>
            <a:off x="503640" y="868680"/>
            <a:ext cx="8640000" cy="50691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AU" sz="2000">
                <a:solidFill>
                  <a:srgbClr val="999999"/>
                </a:solidFill>
                <a:latin typeface="Arial"/>
              </a:rPr>
              <a:t>#here we import a Python module called random this creates a random</a:t>
            </a:r>
            <a:endParaRPr/>
          </a:p>
          <a:p>
            <a:r>
              <a:rPr lang="en-AU" sz="2000">
                <a:solidFill>
                  <a:srgbClr val="999999"/>
                </a:solidFill>
                <a:latin typeface="Arial"/>
              </a:rPr>
              <a:t>#number like when a person rolls a dice</a:t>
            </a:r>
            <a:endParaRPr/>
          </a:p>
          <a:p>
            <a:r>
              <a:rPr lang="en-AU" sz="2000">
                <a:solidFill>
                  <a:srgbClr val="6666ff"/>
                </a:solidFill>
                <a:latin typeface="Arial"/>
              </a:rPr>
              <a:t>import random</a:t>
            </a:r>
            <a:endParaRPr/>
          </a:p>
          <a:p>
            <a:endParaRPr/>
          </a:p>
          <a:p>
            <a:endParaRPr/>
          </a:p>
          <a:p>
            <a:r>
              <a:rPr lang="en-AU" sz="2000">
                <a:solidFill>
                  <a:srgbClr val="999999"/>
                </a:solidFill>
                <a:latin typeface="Arial"/>
              </a:rPr>
              <a:t>#here we declare the variable called dice</a:t>
            </a:r>
            <a:endParaRPr/>
          </a:p>
          <a:p>
            <a:r>
              <a:rPr lang="en-AU" sz="2000">
                <a:solidFill>
                  <a:srgbClr val="999999"/>
                </a:solidFill>
                <a:latin typeface="Arial"/>
              </a:rPr>
              <a:t>#random.randrange is a way we set the possible number set for the dice</a:t>
            </a:r>
            <a:endParaRPr/>
          </a:p>
          <a:p>
            <a:endParaRPr/>
          </a:p>
          <a:p>
            <a:r>
              <a:rPr lang="en-AU" sz="2000">
                <a:solidFill>
                  <a:srgbClr val="6666ff"/>
                </a:solidFill>
                <a:latin typeface="Arial"/>
              </a:rPr>
              <a:t>dice = random.randrange(6)</a:t>
            </a:r>
            <a:endParaRPr/>
          </a:p>
          <a:p>
            <a:endParaRPr/>
          </a:p>
          <a:p>
            <a:r>
              <a:rPr lang="en-AU" sz="2000">
                <a:solidFill>
                  <a:srgbClr val="6666ff"/>
                </a:solidFill>
                <a:latin typeface="Arial"/>
              </a:rPr>
              <a:t>print ('</a:t>
            </a:r>
            <a:r>
              <a:rPr lang="en-AU" sz="2000">
                <a:solidFill>
                  <a:srgbClr val="ff3333"/>
                </a:solidFill>
                <a:latin typeface="Arial"/>
              </a:rPr>
              <a:t>Press enter to Roll the Dice:</a:t>
            </a:r>
            <a:r>
              <a:rPr lang="en-AU" sz="2000">
                <a:solidFill>
                  <a:srgbClr val="6666ff"/>
                </a:solidFill>
                <a:latin typeface="Arial"/>
              </a:rPr>
              <a:t> ', dice)</a:t>
            </a:r>
            <a:endParaRPr/>
          </a:p>
          <a:p>
            <a:endParaRPr/>
          </a:p>
          <a:p>
            <a:r>
              <a:rPr lang="en-AU" sz="2000">
                <a:solidFill>
                  <a:srgbClr val="999999"/>
                </a:solidFill>
                <a:latin typeface="Arial"/>
              </a:rPr>
              <a:t>#to learn more about options we can use for random check the #documentation https://docs.python.org/3.0/library/random.html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0" y="14040"/>
            <a:ext cx="8060760" cy="7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Rolling a dice with options</a:t>
            </a:r>
            <a:endParaRPr/>
          </a:p>
        </p:txBody>
      </p:sp>
      <p:sp>
        <p:nvSpPr>
          <p:cNvPr id="222" name="Line 2"/>
          <p:cNvSpPr/>
          <p:nvPr/>
        </p:nvSpPr>
        <p:spPr>
          <a:xfrm flipV="1">
            <a:off x="0" y="6109200"/>
            <a:ext cx="9144000" cy="39960"/>
          </a:xfrm>
          <a:prstGeom prst="line">
            <a:avLst/>
          </a:prstGeom>
          <a:ln w="25560">
            <a:solidFill>
              <a:srgbClr val="984807"/>
            </a:solidFill>
            <a:round/>
          </a:ln>
        </p:spPr>
      </p:sp>
      <p:pic>
        <p:nvPicPr>
          <p:cNvPr id="223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80240" y="5689440"/>
            <a:ext cx="3263400" cy="1168200"/>
          </a:xfrm>
          <a:prstGeom prst="rect">
            <a:avLst/>
          </a:prstGeom>
          <a:ln>
            <a:noFill/>
          </a:ln>
        </p:spPr>
      </p:pic>
      <p:sp>
        <p:nvSpPr>
          <p:cNvPr id="224" name="TextShape 3"/>
          <p:cNvSpPr txBox="1"/>
          <p:nvPr/>
        </p:nvSpPr>
        <p:spPr>
          <a:xfrm>
            <a:off x="503640" y="868680"/>
            <a:ext cx="8640000" cy="53031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AU" sz="2000">
                <a:solidFill>
                  <a:srgbClr val="999999"/>
                </a:solidFill>
                <a:latin typeface="Arial"/>
              </a:rPr>
              <a:t>#here we import a Python module called random this creates a random #number</a:t>
            </a:r>
            <a:endParaRPr/>
          </a:p>
          <a:p>
            <a:r>
              <a:rPr lang="en-AU" sz="2000">
                <a:solidFill>
                  <a:srgbClr val="3333ff"/>
                </a:solidFill>
                <a:latin typeface="Arial"/>
              </a:rPr>
              <a:t>import random</a:t>
            </a:r>
            <a:endParaRPr/>
          </a:p>
          <a:p>
            <a:endParaRPr/>
          </a:p>
          <a:p>
            <a:r>
              <a:rPr lang="en-AU" sz="2000">
                <a:solidFill>
                  <a:srgbClr val="999999"/>
                </a:solidFill>
                <a:latin typeface="Arial"/>
              </a:rPr>
              <a:t>#here we declare out list options</a:t>
            </a:r>
            <a:endParaRPr/>
          </a:p>
          <a:p>
            <a:r>
              <a:rPr lang="en-AU" sz="2000">
                <a:solidFill>
                  <a:srgbClr val="6666ff"/>
                </a:solidFill>
                <a:latin typeface="Arial"/>
              </a:rPr>
              <a:t>choicelist = ['1:wait', '2:fight', '3:run away']</a:t>
            </a:r>
            <a:endParaRPr/>
          </a:p>
          <a:p>
            <a:endParaRPr/>
          </a:p>
          <a:p>
            <a:r>
              <a:rPr lang="en-AU" sz="2000">
                <a:solidFill>
                  <a:srgbClr val="999999"/>
                </a:solidFill>
                <a:latin typeface="Arial"/>
              </a:rPr>
              <a:t>#random.randrange set the dice range between 1 and 3</a:t>
            </a:r>
            <a:endParaRPr/>
          </a:p>
          <a:p>
            <a:r>
              <a:rPr lang="en-AU" sz="2000">
                <a:solidFill>
                  <a:srgbClr val="6666ff"/>
                </a:solidFill>
                <a:latin typeface="Arial"/>
              </a:rPr>
              <a:t>dice = random.randrange(1,4)</a:t>
            </a:r>
            <a:endParaRPr/>
          </a:p>
          <a:p>
            <a:endParaRPr/>
          </a:p>
          <a:p>
            <a:r>
              <a:rPr lang="en-AU" sz="2000">
                <a:solidFill>
                  <a:srgbClr val="6666ff"/>
                </a:solidFill>
                <a:latin typeface="Arial"/>
              </a:rPr>
              <a:t>print ('</a:t>
            </a:r>
            <a:r>
              <a:rPr lang="en-AU" sz="2000">
                <a:solidFill>
                  <a:srgbClr val="ff3333"/>
                </a:solidFill>
                <a:latin typeface="Arial"/>
              </a:rPr>
              <a:t>Press enter to Roll the Dice:</a:t>
            </a:r>
            <a:r>
              <a:rPr lang="en-AU" sz="2000">
                <a:solidFill>
                  <a:srgbClr val="6666ff"/>
                </a:solidFill>
                <a:latin typeface="Arial"/>
              </a:rPr>
              <a:t> ', dice)</a:t>
            </a:r>
            <a:endParaRPr/>
          </a:p>
          <a:p>
            <a:endParaRPr/>
          </a:p>
          <a:p>
            <a:r>
              <a:rPr lang="en-AU" sz="2000">
                <a:solidFill>
                  <a:srgbClr val="6666ff"/>
                </a:solidFill>
                <a:latin typeface="Arial"/>
              </a:rPr>
              <a:t>print('</a:t>
            </a:r>
            <a:r>
              <a:rPr lang="en-AU" sz="2000">
                <a:solidFill>
                  <a:srgbClr val="ff3333"/>
                </a:solidFill>
                <a:latin typeface="Arial"/>
              </a:rPr>
              <a:t>You are faced with three options...</a:t>
            </a:r>
            <a:r>
              <a:rPr lang="en-AU" sz="2000">
                <a:solidFill>
                  <a:srgbClr val="6666ff"/>
                </a:solidFill>
                <a:latin typeface="Arial"/>
              </a:rPr>
              <a:t>')</a:t>
            </a:r>
            <a:endParaRPr/>
          </a:p>
          <a:p>
            <a:r>
              <a:rPr lang="en-AU" sz="2000">
                <a:solidFill>
                  <a:srgbClr val="6666ff"/>
                </a:solidFill>
                <a:latin typeface="Arial"/>
              </a:rPr>
              <a:t>print(choicelist[0])</a:t>
            </a:r>
            <a:endParaRPr/>
          </a:p>
          <a:p>
            <a:r>
              <a:rPr lang="en-AU" sz="2000">
                <a:solidFill>
                  <a:srgbClr val="6666ff"/>
                </a:solidFill>
                <a:latin typeface="Arial"/>
              </a:rPr>
              <a:t>print(choicelist[1])</a:t>
            </a:r>
            <a:endParaRPr/>
          </a:p>
          <a:p>
            <a:r>
              <a:rPr lang="en-AU" sz="2000">
                <a:solidFill>
                  <a:srgbClr val="6666ff"/>
                </a:solidFill>
                <a:latin typeface="Arial"/>
              </a:rPr>
              <a:t>print(choicelist[2])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0" y="14040"/>
            <a:ext cx="8060760" cy="70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Rolling a dice with options continued</a:t>
            </a:r>
            <a:endParaRPr/>
          </a:p>
        </p:txBody>
      </p:sp>
      <p:sp>
        <p:nvSpPr>
          <p:cNvPr id="226" name="Line 2"/>
          <p:cNvSpPr/>
          <p:nvPr/>
        </p:nvSpPr>
        <p:spPr>
          <a:xfrm flipV="1">
            <a:off x="0" y="6109200"/>
            <a:ext cx="9144000" cy="39960"/>
          </a:xfrm>
          <a:prstGeom prst="line">
            <a:avLst/>
          </a:prstGeom>
          <a:ln w="25560">
            <a:solidFill>
              <a:srgbClr val="984807"/>
            </a:solidFill>
            <a:round/>
          </a:ln>
        </p:spPr>
      </p:sp>
      <p:pic>
        <p:nvPicPr>
          <p:cNvPr id="227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80240" y="5689440"/>
            <a:ext cx="3263400" cy="1168200"/>
          </a:xfrm>
          <a:prstGeom prst="rect">
            <a:avLst/>
          </a:prstGeom>
          <a:ln>
            <a:noFill/>
          </a:ln>
        </p:spPr>
      </p:pic>
      <p:sp>
        <p:nvSpPr>
          <p:cNvPr id="228" name="TextShape 3"/>
          <p:cNvSpPr txBox="1"/>
          <p:nvPr/>
        </p:nvSpPr>
        <p:spPr>
          <a:xfrm>
            <a:off x="503640" y="868680"/>
            <a:ext cx="8640000" cy="506916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  <a:p>
            <a:r>
              <a:rPr lang="en-AU" sz="2000">
                <a:solidFill>
                  <a:srgbClr val="999999"/>
                </a:solidFill>
                <a:latin typeface="Arial"/>
              </a:rPr>
              <a:t>#here we assign the myanswer variable the dice outcome</a:t>
            </a:r>
            <a:endParaRPr/>
          </a:p>
          <a:p>
            <a:r>
              <a:rPr lang="en-AU" sz="2000">
                <a:solidFill>
                  <a:srgbClr val="0000ff"/>
                </a:solidFill>
                <a:latin typeface="Arial"/>
              </a:rPr>
              <a:t>myanswer = dice</a:t>
            </a:r>
            <a:endParaRPr/>
          </a:p>
          <a:p>
            <a:endParaRPr/>
          </a:p>
          <a:p>
            <a:r>
              <a:rPr lang="en-AU" sz="2000">
                <a:solidFill>
                  <a:srgbClr val="999999"/>
                </a:solidFill>
                <a:latin typeface="Arial"/>
              </a:rPr>
              <a:t>#Then we print the option out the the user</a:t>
            </a:r>
            <a:endParaRPr/>
          </a:p>
          <a:p>
            <a:r>
              <a:rPr lang="en-AU" sz="2000">
                <a:solidFill>
                  <a:srgbClr val="0000cc"/>
                </a:solidFill>
                <a:latin typeface="Arial"/>
              </a:rPr>
              <a:t>print("</a:t>
            </a:r>
            <a:r>
              <a:rPr lang="en-AU" sz="2000">
                <a:solidFill>
                  <a:srgbClr val="ff3333"/>
                </a:solidFill>
                <a:latin typeface="Arial"/>
              </a:rPr>
              <a:t>You choose to do number</a:t>
            </a:r>
            <a:r>
              <a:rPr lang="en-AU" sz="2000">
                <a:solidFill>
                  <a:srgbClr val="0000cc"/>
                </a:solidFill>
                <a:latin typeface="Arial"/>
              </a:rPr>
              <a:t> {0}".format(myanswer))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0" y="14040"/>
            <a:ext cx="8060760" cy="7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Further Work</a:t>
            </a:r>
            <a:endParaRPr/>
          </a:p>
        </p:txBody>
      </p:sp>
      <p:sp>
        <p:nvSpPr>
          <p:cNvPr id="230" name="Line 2"/>
          <p:cNvSpPr/>
          <p:nvPr/>
        </p:nvSpPr>
        <p:spPr>
          <a:xfrm flipV="1">
            <a:off x="0" y="6109200"/>
            <a:ext cx="9144000" cy="39960"/>
          </a:xfrm>
          <a:prstGeom prst="line">
            <a:avLst/>
          </a:prstGeom>
          <a:ln w="25560">
            <a:solidFill>
              <a:srgbClr val="984807"/>
            </a:solidFill>
            <a:round/>
          </a:ln>
        </p:spPr>
      </p:sp>
      <p:pic>
        <p:nvPicPr>
          <p:cNvPr id="231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80240" y="5689440"/>
            <a:ext cx="3263400" cy="1168200"/>
          </a:xfrm>
          <a:prstGeom prst="rect">
            <a:avLst/>
          </a:prstGeom>
          <a:ln>
            <a:noFill/>
          </a:ln>
        </p:spPr>
      </p:pic>
      <p:sp>
        <p:nvSpPr>
          <p:cNvPr id="232" name="CustomShape 3"/>
          <p:cNvSpPr/>
          <p:nvPr/>
        </p:nvSpPr>
        <p:spPr>
          <a:xfrm>
            <a:off x="97920" y="1008000"/>
            <a:ext cx="6072840" cy="5027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Can you add the Dragon art into the dragon Game?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Can you create 6 options in the list for the Rolling dice code?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Can you include the Rolling dice code into the dragon Game? </a:t>
            </a:r>
            <a:endParaRPr/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0" y="14040"/>
            <a:ext cx="8060760" cy="7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Further Learning</a:t>
            </a:r>
            <a:endParaRPr/>
          </a:p>
        </p:txBody>
      </p:sp>
      <p:sp>
        <p:nvSpPr>
          <p:cNvPr id="234" name="Line 2"/>
          <p:cNvSpPr/>
          <p:nvPr/>
        </p:nvSpPr>
        <p:spPr>
          <a:xfrm flipV="1">
            <a:off x="0" y="6109200"/>
            <a:ext cx="9144000" cy="39960"/>
          </a:xfrm>
          <a:prstGeom prst="line">
            <a:avLst/>
          </a:prstGeom>
          <a:ln w="25560">
            <a:solidFill>
              <a:srgbClr val="984807"/>
            </a:solidFill>
            <a:round/>
          </a:ln>
        </p:spPr>
      </p:sp>
      <p:pic>
        <p:nvPicPr>
          <p:cNvPr id="235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80240" y="5689440"/>
            <a:ext cx="3263400" cy="1168200"/>
          </a:xfrm>
          <a:prstGeom prst="rect">
            <a:avLst/>
          </a:prstGeom>
          <a:ln>
            <a:noFill/>
          </a:ln>
        </p:spPr>
      </p:pic>
      <p:sp>
        <p:nvSpPr>
          <p:cNvPr id="236" name="CustomShape 3"/>
          <p:cNvSpPr/>
          <p:nvPr/>
        </p:nvSpPr>
        <p:spPr>
          <a:xfrm>
            <a:off x="31680" y="828000"/>
            <a:ext cx="8320320" cy="51490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Games are a great way to learn the fundamentals of Programming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https://github.com/amaree/Python-KidsDay</a:t>
            </a:r>
            <a:r>
              <a:rPr lang="en-AU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Today we learnt some of the very basics of Python But there is a lot more to learn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Learning programming works best when we are doing something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We enjoy this makes us want to learn more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Most people from my generation learnt how to program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By writing simple games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A great place to start learning games and python is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AU" sz="2200">
                <a:solidFill>
                  <a:srgbClr val="000000"/>
                </a:solidFill>
                <a:latin typeface="Calibri"/>
              </a:rPr>
              <a:t>http://thepythongamebook.com/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Code examples for the book </a:t>
            </a:r>
            <a:endParaRPr/>
          </a:p>
          <a:p>
            <a:pPr>
              <a:lnSpc>
                <a:spcPct val="100000"/>
              </a:lnSpc>
            </a:pPr>
            <a:r>
              <a:rPr lang="en-AU" sz="2200">
                <a:solidFill>
                  <a:srgbClr val="000000"/>
                </a:solidFill>
                <a:latin typeface="Calibri"/>
              </a:rPr>
              <a:t>https://github.com/horstjens/ThePythonGameBook/</a:t>
            </a:r>
            <a:endParaRPr/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31640" y="3312000"/>
            <a:ext cx="5400360" cy="1780920"/>
          </a:xfrm>
          <a:prstGeom prst="rect">
            <a:avLst/>
          </a:prstGeom>
          <a:ln>
            <a:noFill/>
          </a:ln>
        </p:spPr>
      </p:pic>
      <p:sp>
        <p:nvSpPr>
          <p:cNvPr id="62" name="CustomShape 1"/>
          <p:cNvSpPr/>
          <p:nvPr/>
        </p:nvSpPr>
        <p:spPr>
          <a:xfrm>
            <a:off x="0" y="14040"/>
            <a:ext cx="806076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PyCharm:</a:t>
            </a:r>
            <a:endParaRPr/>
          </a:p>
        </p:txBody>
      </p:sp>
      <p:sp>
        <p:nvSpPr>
          <p:cNvPr id="63" name="Line 2"/>
          <p:cNvSpPr/>
          <p:nvPr/>
        </p:nvSpPr>
        <p:spPr>
          <a:xfrm flipV="1">
            <a:off x="0" y="6109200"/>
            <a:ext cx="9144000" cy="39960"/>
          </a:xfrm>
          <a:prstGeom prst="line">
            <a:avLst/>
          </a:prstGeom>
          <a:ln w="25560">
            <a:solidFill>
              <a:srgbClr val="984807"/>
            </a:solidFill>
            <a:round/>
          </a:ln>
        </p:spPr>
      </p:sp>
      <p:pic>
        <p:nvPicPr>
          <p:cNvPr id="64" name="Picture 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80240" y="5689440"/>
            <a:ext cx="3263400" cy="1168200"/>
          </a:xfrm>
          <a:prstGeom prst="rect">
            <a:avLst/>
          </a:prstGeom>
          <a:ln>
            <a:noFill/>
          </a:ln>
        </p:spPr>
      </p:pic>
      <p:sp>
        <p:nvSpPr>
          <p:cNvPr id="65" name="CustomShape 3"/>
          <p:cNvSpPr/>
          <p:nvPr/>
        </p:nvSpPr>
        <p:spPr>
          <a:xfrm>
            <a:off x="195840" y="864000"/>
            <a:ext cx="8588520" cy="2558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PyCharm is an IDE (Integrated Development Environment)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We use an IDE because it helps us highlight our code and debug any problems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Because Python needs to be interpreted when we run PyCharm (or an IDE) it will integrate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with the Interpreter when we “Debug” or “Run” the code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In an IDE we can create a “Project” this will be a collection of Scripts that we will create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For the purpose of the Tutorial lets create a new Project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6" name="CustomShape 4"/>
          <p:cNvSpPr/>
          <p:nvPr/>
        </p:nvSpPr>
        <p:spPr>
          <a:xfrm flipV="1">
            <a:off x="4392000" y="4215240"/>
            <a:ext cx="2573280" cy="1253160"/>
          </a:xfrm>
          <a:prstGeom prst="straightConnector1">
            <a:avLst/>
          </a:prstGeom>
          <a:noFill/>
          <a:ln w="25560">
            <a:solidFill>
              <a:srgbClr val="ff0000"/>
            </a:solidFill>
            <a:round/>
            <a:tailEnd len="med" type="arrow" w="med"/>
          </a:ln>
        </p:spPr>
      </p:sp>
      <p:sp>
        <p:nvSpPr>
          <p:cNvPr id="67" name="CustomShape 5"/>
          <p:cNvSpPr/>
          <p:nvPr/>
        </p:nvSpPr>
        <p:spPr>
          <a:xfrm>
            <a:off x="164160" y="5328000"/>
            <a:ext cx="4548960" cy="647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The interpreter should be chosen by default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If you need to change it you can modify it here 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03360" y="713880"/>
            <a:ext cx="3932640" cy="5113440"/>
          </a:xfrm>
          <a:prstGeom prst="rect">
            <a:avLst/>
          </a:prstGeom>
          <a:ln>
            <a:noFill/>
          </a:ln>
        </p:spPr>
      </p:pic>
      <p:sp>
        <p:nvSpPr>
          <p:cNvPr id="69" name="CustomShape 1"/>
          <p:cNvSpPr/>
          <p:nvPr/>
        </p:nvSpPr>
        <p:spPr>
          <a:xfrm>
            <a:off x="0" y="14040"/>
            <a:ext cx="806076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Creating your first Python Script:</a:t>
            </a:r>
            <a:endParaRPr/>
          </a:p>
        </p:txBody>
      </p:sp>
      <p:sp>
        <p:nvSpPr>
          <p:cNvPr id="70" name="Line 2"/>
          <p:cNvSpPr/>
          <p:nvPr/>
        </p:nvSpPr>
        <p:spPr>
          <a:xfrm flipV="1">
            <a:off x="0" y="6109200"/>
            <a:ext cx="9144000" cy="39960"/>
          </a:xfrm>
          <a:prstGeom prst="line">
            <a:avLst/>
          </a:prstGeom>
          <a:ln w="25560">
            <a:solidFill>
              <a:srgbClr val="984807"/>
            </a:solidFill>
            <a:round/>
          </a:ln>
        </p:spPr>
      </p:sp>
      <p:pic>
        <p:nvPicPr>
          <p:cNvPr id="71" name="Picture 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80240" y="5689440"/>
            <a:ext cx="3263400" cy="1168200"/>
          </a:xfrm>
          <a:prstGeom prst="rect">
            <a:avLst/>
          </a:prstGeom>
          <a:ln>
            <a:noFill/>
          </a:ln>
        </p:spPr>
      </p:pic>
      <p:sp>
        <p:nvSpPr>
          <p:cNvPr id="72" name="CustomShape 3"/>
          <p:cNvSpPr/>
          <p:nvPr/>
        </p:nvSpPr>
        <p:spPr>
          <a:xfrm flipV="1">
            <a:off x="2520000" y="1367640"/>
            <a:ext cx="1853280" cy="1008000"/>
          </a:xfrm>
          <a:prstGeom prst="straightConnector1">
            <a:avLst/>
          </a:prstGeom>
          <a:noFill/>
          <a:ln w="25560">
            <a:solidFill>
              <a:srgbClr val="ff0000"/>
            </a:solidFill>
            <a:round/>
            <a:tailEnd len="med" type="arrow" w="med"/>
          </a:ln>
        </p:spPr>
      </p:sp>
      <p:sp>
        <p:nvSpPr>
          <p:cNvPr id="73" name="CustomShape 4"/>
          <p:cNvSpPr/>
          <p:nvPr/>
        </p:nvSpPr>
        <p:spPr>
          <a:xfrm>
            <a:off x="857160" y="2520000"/>
            <a:ext cx="3240360" cy="2734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To create a new Python Script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Select “File” from the top menu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and select “New”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14040"/>
            <a:ext cx="806076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Creating your first Python Script:</a:t>
            </a:r>
            <a:endParaRPr/>
          </a:p>
        </p:txBody>
      </p:sp>
      <p:sp>
        <p:nvSpPr>
          <p:cNvPr id="75" name="Line 2"/>
          <p:cNvSpPr/>
          <p:nvPr/>
        </p:nvSpPr>
        <p:spPr>
          <a:xfrm flipV="1">
            <a:off x="0" y="6109200"/>
            <a:ext cx="9144000" cy="39960"/>
          </a:xfrm>
          <a:prstGeom prst="line">
            <a:avLst/>
          </a:prstGeom>
          <a:ln w="25560">
            <a:solidFill>
              <a:srgbClr val="984807"/>
            </a:solidFill>
            <a:round/>
          </a:ln>
        </p:spPr>
      </p:sp>
      <p:pic>
        <p:nvPicPr>
          <p:cNvPr id="76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80240" y="5689440"/>
            <a:ext cx="3263400" cy="1168200"/>
          </a:xfrm>
          <a:prstGeom prst="rect">
            <a:avLst/>
          </a:prstGeom>
          <a:ln>
            <a:noFill/>
          </a:ln>
        </p:spPr>
      </p:pic>
      <p:sp>
        <p:nvSpPr>
          <p:cNvPr id="77" name="CustomShape 3"/>
          <p:cNvSpPr/>
          <p:nvPr/>
        </p:nvSpPr>
        <p:spPr>
          <a:xfrm>
            <a:off x="431640" y="2809080"/>
            <a:ext cx="3240360" cy="2734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A New box will drop down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Select the “Python File” option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48000" y="720000"/>
            <a:ext cx="4276440" cy="3400200"/>
          </a:xfrm>
          <a:prstGeom prst="rect">
            <a:avLst/>
          </a:prstGeom>
          <a:ln>
            <a:noFill/>
          </a:ln>
        </p:spPr>
      </p:pic>
      <p:sp>
        <p:nvSpPr>
          <p:cNvPr id="79" name="CustomShape 4"/>
          <p:cNvSpPr/>
          <p:nvPr/>
        </p:nvSpPr>
        <p:spPr>
          <a:xfrm flipV="1">
            <a:off x="3384000" y="2663640"/>
            <a:ext cx="989280" cy="360000"/>
          </a:xfrm>
          <a:prstGeom prst="straightConnector1">
            <a:avLst/>
          </a:prstGeom>
          <a:noFill/>
          <a:ln w="25560">
            <a:solidFill>
              <a:srgbClr val="ff0000"/>
            </a:solidFill>
            <a:round/>
            <a:tailEnd len="med" type="arrow" w="med"/>
          </a:ln>
        </p:spPr>
      </p:sp>
      <p:pic>
        <p:nvPicPr>
          <p:cNvPr id="8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007800" y="3716280"/>
            <a:ext cx="3400200" cy="1323720"/>
          </a:xfrm>
          <a:prstGeom prst="rect">
            <a:avLst/>
          </a:prstGeom>
          <a:ln>
            <a:noFill/>
          </a:ln>
        </p:spPr>
      </p:pic>
      <p:sp>
        <p:nvSpPr>
          <p:cNvPr id="81" name="CustomShape 5"/>
          <p:cNvSpPr/>
          <p:nvPr/>
        </p:nvSpPr>
        <p:spPr>
          <a:xfrm flipV="1">
            <a:off x="1872000" y="4175640"/>
            <a:ext cx="1728000" cy="432000"/>
          </a:xfrm>
          <a:prstGeom prst="straightConnector1">
            <a:avLst/>
          </a:prstGeom>
          <a:noFill/>
          <a:ln w="25560">
            <a:solidFill>
              <a:srgbClr val="ff0000"/>
            </a:solidFill>
            <a:round/>
            <a:tailEnd len="med" type="arrow" w="med"/>
          </a:ln>
        </p:spPr>
      </p:sp>
      <p:sp>
        <p:nvSpPr>
          <p:cNvPr id="82" name="CustomShape 6"/>
          <p:cNvSpPr/>
          <p:nvPr/>
        </p:nvSpPr>
        <p:spPr>
          <a:xfrm>
            <a:off x="144000" y="4501080"/>
            <a:ext cx="3241080" cy="2734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A “New Python File” box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Will pop-up type in the name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It is always good to name files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Something that will remind you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What they contain.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14040"/>
            <a:ext cx="806076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Hello World!</a:t>
            </a:r>
            <a:endParaRPr/>
          </a:p>
        </p:txBody>
      </p:sp>
      <p:sp>
        <p:nvSpPr>
          <p:cNvPr id="84" name="Line 2"/>
          <p:cNvSpPr/>
          <p:nvPr/>
        </p:nvSpPr>
        <p:spPr>
          <a:xfrm flipV="1">
            <a:off x="0" y="6109200"/>
            <a:ext cx="9144000" cy="39960"/>
          </a:xfrm>
          <a:prstGeom prst="line">
            <a:avLst/>
          </a:prstGeom>
          <a:ln w="25560">
            <a:solidFill>
              <a:srgbClr val="984807"/>
            </a:solidFill>
            <a:round/>
          </a:ln>
        </p:spPr>
      </p:sp>
      <p:pic>
        <p:nvPicPr>
          <p:cNvPr id="85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80240" y="5689440"/>
            <a:ext cx="3263400" cy="1168200"/>
          </a:xfrm>
          <a:prstGeom prst="rect">
            <a:avLst/>
          </a:prstGeom>
          <a:ln>
            <a:noFill/>
          </a:ln>
        </p:spPr>
      </p:pic>
      <p:sp>
        <p:nvSpPr>
          <p:cNvPr id="86" name="TextShape 3"/>
          <p:cNvSpPr txBox="1"/>
          <p:nvPr/>
        </p:nvSpPr>
        <p:spPr>
          <a:xfrm>
            <a:off x="792000" y="1152000"/>
            <a:ext cx="7848000" cy="446400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#This is our first script</a:t>
            </a:r>
            <a:endParaRPr/>
          </a:p>
          <a:p>
            <a:r>
              <a:rPr lang="en-AU" sz="2400">
                <a:solidFill>
                  <a:srgbClr val="999999"/>
                </a:solidFill>
                <a:latin typeface="Arial"/>
              </a:rPr>
              <a:t>#print tells the interpreter to print the text to the screen</a:t>
            </a:r>
            <a:endParaRPr/>
          </a:p>
          <a:p>
            <a:r>
              <a:rPr lang="en-AU" sz="2400">
                <a:solidFill>
                  <a:srgbClr val="0000cc"/>
                </a:solidFill>
                <a:latin typeface="Arial"/>
              </a:rPr>
              <a:t>print</a:t>
            </a:r>
            <a:r>
              <a:rPr lang="en-AU" sz="2400">
                <a:latin typeface="Arial"/>
              </a:rPr>
              <a:t>('</a:t>
            </a:r>
            <a:r>
              <a:rPr lang="en-AU" sz="2400">
                <a:solidFill>
                  <a:srgbClr val="ff0000"/>
                </a:solidFill>
                <a:latin typeface="Arial"/>
              </a:rPr>
              <a:t>Hello, World!</a:t>
            </a:r>
            <a:r>
              <a:rPr lang="en-AU" sz="2400">
                <a:latin typeface="Arial"/>
              </a:rPr>
              <a:t>')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14040"/>
            <a:ext cx="806076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u="sng">
                <a:solidFill>
                  <a:srgbClr val="000000"/>
                </a:solidFill>
                <a:latin typeface="Calibri"/>
              </a:rPr>
              <a:t>Run Hello World!</a:t>
            </a:r>
            <a:endParaRPr/>
          </a:p>
        </p:txBody>
      </p:sp>
      <p:sp>
        <p:nvSpPr>
          <p:cNvPr id="88" name="Line 2"/>
          <p:cNvSpPr/>
          <p:nvPr/>
        </p:nvSpPr>
        <p:spPr>
          <a:xfrm flipV="1">
            <a:off x="0" y="6109200"/>
            <a:ext cx="9144000" cy="39960"/>
          </a:xfrm>
          <a:prstGeom prst="line">
            <a:avLst/>
          </a:prstGeom>
          <a:ln w="25560">
            <a:solidFill>
              <a:srgbClr val="984807"/>
            </a:solidFill>
            <a:round/>
          </a:ln>
        </p:spPr>
      </p:sp>
      <p:pic>
        <p:nvPicPr>
          <p:cNvPr id="89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80240" y="5689440"/>
            <a:ext cx="3263400" cy="116820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16000" y="252720"/>
            <a:ext cx="4671720" cy="5436720"/>
          </a:xfrm>
          <a:prstGeom prst="rect">
            <a:avLst/>
          </a:prstGeom>
          <a:ln>
            <a:noFill/>
          </a:ln>
        </p:spPr>
      </p:pic>
      <p:sp>
        <p:nvSpPr>
          <p:cNvPr id="91" name="CustomShape 3"/>
          <p:cNvSpPr/>
          <p:nvPr/>
        </p:nvSpPr>
        <p:spPr>
          <a:xfrm flipV="1">
            <a:off x="2520360" y="1007640"/>
            <a:ext cx="3095640" cy="1378080"/>
          </a:xfrm>
          <a:prstGeom prst="straightConnector1">
            <a:avLst/>
          </a:prstGeom>
          <a:noFill/>
          <a:ln w="25560">
            <a:solidFill>
              <a:srgbClr val="ff0000"/>
            </a:solidFill>
            <a:round/>
            <a:tailEnd len="med" type="arrow" w="med"/>
          </a:ln>
        </p:spPr>
      </p:sp>
      <p:sp>
        <p:nvSpPr>
          <p:cNvPr id="92" name="CustomShape 4"/>
          <p:cNvSpPr/>
          <p:nvPr/>
        </p:nvSpPr>
        <p:spPr>
          <a:xfrm>
            <a:off x="359280" y="2448000"/>
            <a:ext cx="3241080" cy="3381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Now that we have created our 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First Python script we can go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To the menu and select “Run”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And then click on “Run” from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The drop down menu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This will execute the code</a:t>
            </a:r>
            <a:endParaRPr/>
          </a:p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In our IDE interpreter console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3" name="CustomShape 5"/>
          <p:cNvSpPr/>
          <p:nvPr/>
        </p:nvSpPr>
        <p:spPr>
          <a:xfrm>
            <a:off x="3240000" y="4608000"/>
            <a:ext cx="1224000" cy="216000"/>
          </a:xfrm>
          <a:prstGeom prst="straightConnector1">
            <a:avLst/>
          </a:prstGeom>
          <a:noFill/>
          <a:ln w="25560">
            <a:solidFill>
              <a:srgbClr val="ff0000"/>
            </a:solidFill>
            <a:round/>
            <a:tailEnd len="med" type="arrow" w="med"/>
          </a:ln>
        </p:spPr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