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60" r:id="rId3"/>
    <p:sldId id="264" r:id="rId4"/>
    <p:sldId id="265" r:id="rId5"/>
    <p:sldId id="267" r:id="rId6"/>
    <p:sldId id="270" r:id="rId7"/>
    <p:sldId id="298" r:id="rId8"/>
    <p:sldId id="300" r:id="rId9"/>
    <p:sldId id="293" r:id="rId10"/>
    <p:sldId id="275" r:id="rId11"/>
    <p:sldId id="301" r:id="rId12"/>
    <p:sldId id="299" r:id="rId13"/>
    <p:sldId id="271" r:id="rId14"/>
    <p:sldId id="272" r:id="rId15"/>
    <p:sldId id="274" r:id="rId16"/>
    <p:sldId id="276" r:id="rId17"/>
    <p:sldId id="277" r:id="rId18"/>
    <p:sldId id="279" r:id="rId19"/>
    <p:sldId id="281" r:id="rId20"/>
    <p:sldId id="280" r:id="rId21"/>
    <p:sldId id="282" r:id="rId22"/>
    <p:sldId id="283" r:id="rId23"/>
    <p:sldId id="284" r:id="rId24"/>
    <p:sldId id="285" r:id="rId25"/>
    <p:sldId id="286" r:id="rId26"/>
    <p:sldId id="304" r:id="rId27"/>
    <p:sldId id="303" r:id="rId28"/>
    <p:sldId id="302" r:id="rId29"/>
    <p:sldId id="307" r:id="rId30"/>
    <p:sldId id="268" r:id="rId31"/>
    <p:sldId id="305" r:id="rId32"/>
    <p:sldId id="306" r:id="rId33"/>
    <p:sldId id="259" r:id="rId34"/>
  </p:sldIdLst>
  <p:sldSz cx="12192000" cy="6858000"/>
  <p:notesSz cx="6858000" cy="9144000"/>
  <p:embeddedFontLst>
    <p:embeddedFont>
      <p:font typeface="ADLaM Display" panose="02010000000000000000" pitchFamily="2" charset="0"/>
      <p:regular r:id="rId36"/>
    </p:embeddedFont>
    <p:embeddedFont>
      <p:font typeface="Aharoni" panose="02010803020104030203" pitchFamily="2" charset="-79"/>
      <p:bold r:id="rId37"/>
    </p:embeddedFont>
    <p:embeddedFont>
      <p:font typeface="Constantia" panose="02030602050306030303" pitchFamily="18" charset="0"/>
      <p:regular r:id="rId38"/>
      <p:bold r:id="rId39"/>
      <p:italic r:id="rId40"/>
      <p:boldItalic r:id="rId41"/>
    </p:embeddedFont>
    <p:embeddedFont>
      <p:font typeface="Eras Demi ITC" panose="020B0805030504020804" pitchFamily="34" charset="0"/>
      <p:regular r:id="rId42"/>
    </p:embeddedFont>
    <p:embeddedFont>
      <p:font typeface="Lato Black" panose="020F0502020204030203" pitchFamily="34" charset="0"/>
      <p:bold r:id="rId43"/>
      <p:boldItalic r:id="rId44"/>
    </p:embeddedFont>
    <p:embeddedFont>
      <p:font typeface="Libre Baskerville" panose="02000000000000000000" pitchFamily="2" charset="0"/>
      <p:regular r:id="rId45"/>
      <p:bold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17F02-4B86-49CC-AF27-0D9551BD2386}" v="3" dt="2025-02-01T08:30:31.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varScale="1">
        <p:scale>
          <a:sx n="97" d="100"/>
          <a:sy n="97" d="100"/>
        </p:scale>
        <p:origin x="101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ENDRA NAYAK" userId="7093daaedddb3ba0" providerId="LiveId" clId="{80217F02-4B86-49CC-AF27-0D9551BD2386}"/>
    <pc:docChg chg="undo custSel addSld delSld modSld">
      <pc:chgData name="AMARENDRA NAYAK" userId="7093daaedddb3ba0" providerId="LiveId" clId="{80217F02-4B86-49CC-AF27-0D9551BD2386}" dt="2025-02-01T08:31:35.555" v="865" actId="20577"/>
      <pc:docMkLst>
        <pc:docMk/>
      </pc:docMkLst>
      <pc:sldChg chg="addSp delSp modSp mod">
        <pc:chgData name="AMARENDRA NAYAK" userId="7093daaedddb3ba0" providerId="LiveId" clId="{80217F02-4B86-49CC-AF27-0D9551BD2386}" dt="2025-02-01T08:24:18.810" v="666" actId="20577"/>
        <pc:sldMkLst>
          <pc:docMk/>
          <pc:sldMk cId="2740879575" sldId="275"/>
        </pc:sldMkLst>
        <pc:spChg chg="add mod">
          <ac:chgData name="AMARENDRA NAYAK" userId="7093daaedddb3ba0" providerId="LiveId" clId="{80217F02-4B86-49CC-AF27-0D9551BD2386}" dt="2025-02-01T08:24:18.810" v="666" actId="20577"/>
          <ac:spMkLst>
            <pc:docMk/>
            <pc:sldMk cId="2740879575" sldId="275"/>
            <ac:spMk id="2" creationId="{5A734784-2349-93C4-A145-CE27E5CD8CCD}"/>
          </ac:spMkLst>
        </pc:spChg>
        <pc:spChg chg="add del">
          <ac:chgData name="AMARENDRA NAYAK" userId="7093daaedddb3ba0" providerId="LiveId" clId="{80217F02-4B86-49CC-AF27-0D9551BD2386}" dt="2025-02-01T08:10:03.646" v="134" actId="478"/>
          <ac:spMkLst>
            <pc:docMk/>
            <pc:sldMk cId="2740879575" sldId="275"/>
            <ac:spMk id="4" creationId="{7BAE7BA5-53F5-34A1-69C8-84D8187B8DDA}"/>
          </ac:spMkLst>
        </pc:spChg>
        <pc:picChg chg="del">
          <ac:chgData name="AMARENDRA NAYAK" userId="7093daaedddb3ba0" providerId="LiveId" clId="{80217F02-4B86-49CC-AF27-0D9551BD2386}" dt="2025-02-01T08:10:15.007" v="136" actId="478"/>
          <ac:picMkLst>
            <pc:docMk/>
            <pc:sldMk cId="2740879575" sldId="275"/>
            <ac:picMk id="7" creationId="{5459200F-1192-4810-CE8D-313BCD1BF906}"/>
          </ac:picMkLst>
        </pc:picChg>
        <pc:picChg chg="add del">
          <ac:chgData name="AMARENDRA NAYAK" userId="7093daaedddb3ba0" providerId="LiveId" clId="{80217F02-4B86-49CC-AF27-0D9551BD2386}" dt="2025-02-01T08:09:14.721" v="122" actId="478"/>
          <ac:picMkLst>
            <pc:docMk/>
            <pc:sldMk cId="2740879575" sldId="275"/>
            <ac:picMk id="9" creationId="{90E50247-6E80-5B4A-F3F6-FF86EDD15E96}"/>
          </ac:picMkLst>
        </pc:picChg>
      </pc:sldChg>
      <pc:sldChg chg="del">
        <pc:chgData name="AMARENDRA NAYAK" userId="7093daaedddb3ba0" providerId="LiveId" clId="{80217F02-4B86-49CC-AF27-0D9551BD2386}" dt="2025-02-01T08:24:54.796" v="668" actId="47"/>
        <pc:sldMkLst>
          <pc:docMk/>
          <pc:sldMk cId="1858846932" sldId="291"/>
        </pc:sldMkLst>
      </pc:sldChg>
      <pc:sldChg chg="modSp mod">
        <pc:chgData name="AMARENDRA NAYAK" userId="7093daaedddb3ba0" providerId="LiveId" clId="{80217F02-4B86-49CC-AF27-0D9551BD2386}" dt="2025-02-01T08:30:31.637" v="842"/>
        <pc:sldMkLst>
          <pc:docMk/>
          <pc:sldMk cId="1200662241" sldId="293"/>
        </pc:sldMkLst>
        <pc:spChg chg="mod">
          <ac:chgData name="AMARENDRA NAYAK" userId="7093daaedddb3ba0" providerId="LiveId" clId="{80217F02-4B86-49CC-AF27-0D9551BD2386}" dt="2025-02-01T08:30:31.637" v="842"/>
          <ac:spMkLst>
            <pc:docMk/>
            <pc:sldMk cId="1200662241" sldId="293"/>
            <ac:spMk id="2" creationId="{6B241BB6-A58A-63BC-0348-CACED8E965ED}"/>
          </ac:spMkLst>
        </pc:spChg>
      </pc:sldChg>
      <pc:sldChg chg="addSp delSp modSp mod">
        <pc:chgData name="AMARENDRA NAYAK" userId="7093daaedddb3ba0" providerId="LiveId" clId="{80217F02-4B86-49CC-AF27-0D9551BD2386}" dt="2025-02-01T08:31:35.555" v="865" actId="20577"/>
        <pc:sldMkLst>
          <pc:docMk/>
          <pc:sldMk cId="3391094963" sldId="299"/>
        </pc:sldMkLst>
        <pc:spChg chg="add mod">
          <ac:chgData name="AMARENDRA NAYAK" userId="7093daaedddb3ba0" providerId="LiveId" clId="{80217F02-4B86-49CC-AF27-0D9551BD2386}" dt="2025-02-01T08:31:35.555" v="865" actId="20577"/>
          <ac:spMkLst>
            <pc:docMk/>
            <pc:sldMk cId="3391094963" sldId="299"/>
            <ac:spMk id="3" creationId="{95FBA764-E53E-25A0-2EDF-FF3C8ABC7489}"/>
          </ac:spMkLst>
        </pc:spChg>
        <pc:picChg chg="del">
          <ac:chgData name="AMARENDRA NAYAK" userId="7093daaedddb3ba0" providerId="LiveId" clId="{80217F02-4B86-49CC-AF27-0D9551BD2386}" dt="2025-02-01T08:28:33.146" v="817" actId="478"/>
          <ac:picMkLst>
            <pc:docMk/>
            <pc:sldMk cId="3391094963" sldId="299"/>
            <ac:picMk id="5" creationId="{092A3FD5-2EC6-0FFC-41B8-9025AD4C271A}"/>
          </ac:picMkLst>
        </pc:picChg>
        <pc:picChg chg="del">
          <ac:chgData name="AMARENDRA NAYAK" userId="7093daaedddb3ba0" providerId="LiveId" clId="{80217F02-4B86-49CC-AF27-0D9551BD2386}" dt="2025-02-01T08:28:31.404" v="816" actId="478"/>
          <ac:picMkLst>
            <pc:docMk/>
            <pc:sldMk cId="3391094963" sldId="299"/>
            <ac:picMk id="8" creationId="{A3E9A45C-C623-6ABE-82A0-EA90F509FE50}"/>
          </ac:picMkLst>
        </pc:picChg>
      </pc:sldChg>
      <pc:sldChg chg="modSp mod">
        <pc:chgData name="AMARENDRA NAYAK" userId="7093daaedddb3ba0" providerId="LiveId" clId="{80217F02-4B86-49CC-AF27-0D9551BD2386}" dt="2025-02-01T08:30:31.637" v="842"/>
        <pc:sldMkLst>
          <pc:docMk/>
          <pc:sldMk cId="3680921227" sldId="300"/>
        </pc:sldMkLst>
        <pc:spChg chg="mod">
          <ac:chgData name="AMARENDRA NAYAK" userId="7093daaedddb3ba0" providerId="LiveId" clId="{80217F02-4B86-49CC-AF27-0D9551BD2386}" dt="2025-02-01T08:30:31.637" v="842"/>
          <ac:spMkLst>
            <pc:docMk/>
            <pc:sldMk cId="3680921227" sldId="300"/>
            <ac:spMk id="3" creationId="{3D46653D-F4CB-585B-9923-0F7A6BA931F1}"/>
          </ac:spMkLst>
        </pc:spChg>
      </pc:sldChg>
      <pc:sldChg chg="new del">
        <pc:chgData name="AMARENDRA NAYAK" userId="7093daaedddb3ba0" providerId="LiveId" clId="{80217F02-4B86-49CC-AF27-0D9551BD2386}" dt="2025-02-01T08:04:04.929" v="56" actId="680"/>
        <pc:sldMkLst>
          <pc:docMk/>
          <pc:sldMk cId="3604908661" sldId="301"/>
        </pc:sldMkLst>
      </pc:sldChg>
      <pc:sldChg chg="modSp add mod">
        <pc:chgData name="AMARENDRA NAYAK" userId="7093daaedddb3ba0" providerId="LiveId" clId="{80217F02-4B86-49CC-AF27-0D9551BD2386}" dt="2025-02-01T08:29:20.340" v="831" actId="255"/>
        <pc:sldMkLst>
          <pc:docMk/>
          <pc:sldMk cId="3812491526" sldId="301"/>
        </pc:sldMkLst>
        <pc:spChg chg="mod">
          <ac:chgData name="AMARENDRA NAYAK" userId="7093daaedddb3ba0" providerId="LiveId" clId="{80217F02-4B86-49CC-AF27-0D9551BD2386}" dt="2025-02-01T08:29:20.340" v="831" actId="255"/>
          <ac:spMkLst>
            <pc:docMk/>
            <pc:sldMk cId="3812491526" sldId="301"/>
            <ac:spMk id="2" creationId="{98FAF6AD-7A2C-0391-D00B-953BCC91B8E2}"/>
          </ac:spMkLst>
        </pc:spChg>
      </pc:sldChg>
      <pc:sldChg chg="new del">
        <pc:chgData name="AMARENDRA NAYAK" userId="7093daaedddb3ba0" providerId="LiveId" clId="{80217F02-4B86-49CC-AF27-0D9551BD2386}" dt="2025-02-01T08:04:04.186" v="55" actId="680"/>
        <pc:sldMkLst>
          <pc:docMk/>
          <pc:sldMk cId="2003270517"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8C188EE-8B44-D02E-5820-BE1D62ABF94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59A9641-2DAB-F416-AA78-AE63E8C61BD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D714890-1412-FA99-79DD-F26CDF648D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7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B8FA20F-B14F-8731-73FB-3B0C9C13BBD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D70968E-6A13-F774-F73A-7850B9AB37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54DFEC5-D63A-1C15-16FD-79948A4FA6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80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C37B552-DE50-7897-E4ED-0721F33E5D2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DC75789-9CBC-19D9-FDA5-877F98F88F4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4B51032-1293-82E7-5AEE-004DFA90E8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17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795B6A0-04FB-EF92-E02B-AC85242380F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088B817-99C2-8135-3035-68DA4E9650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F55194A-ADE9-E64A-6696-423488B4C7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71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61D4DD6-4717-8451-C3BA-D65818A9FC1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BB05E39-FD6D-7BA9-ABD8-DFFDCACD0AE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A8F69CF-5526-BCD6-F8B9-E3C1E79835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984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E3F9F98-F73C-C82E-3762-DB2B646C630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28E4E57-E3B3-84A3-8CC1-09571105F6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F96215B-C74D-1A90-EA03-19EB7643650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183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7579F34-8857-2977-2AAA-EE84B2871D0F}"/>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545874-2C9E-1B68-081E-463C6E5FEC3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ABC3FB2-23FB-1C4A-E349-649FCB47A3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183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93EACCC-41D3-2C14-5BD1-46E2A265A9D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A41150D-C731-55C8-6A0E-75A7FCB273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E9B5AD7-684A-7BF3-6858-B53F7F9D8B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86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C5B7A5D-6872-22EB-2280-4E1389711D0F}"/>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7F4E5B0-525C-4D7D-EBAA-70183FA959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061EE3F-A41B-1FEA-368A-49E6424C55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604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5B064C9-EACB-274D-9DCC-53E1DB43DF8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6855D09-64D6-94E9-FB2C-950110EF39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F90A40E-66DB-0A72-17FD-18694DCF58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45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D62A984-AC3D-8E01-0C3C-C965CA8100D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00E2917-BEDB-4BB2-3EC8-54AA7DD110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A7479B4-1E9D-0457-F172-B1A2515F87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891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FB2978E-1E2D-EC97-9483-9CE247C02E5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AEF9820-53F0-15E8-2B60-F4E7B774E5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7D738E2-D29D-04DF-B7FC-51386D31AA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193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262BE3E-2D9E-E89B-5C69-112A6FD34AA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D4878AB-BE5E-0B89-E677-EC4482C4609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7F5AD06-0028-C053-5FA1-FABD5BA978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390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139AF37-3013-6313-F64E-E553F09912F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669B549-1745-0AB4-7A23-31465FD1F85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81E6444-B011-4B04-D5A3-9A2821668E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409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380F510-560B-AABB-E610-BF4671DACA0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30C48EB-54BC-90EF-B310-714D8A3ED64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BD58302-46DA-E71D-291D-89EE0F4E27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469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DD5264D-078B-B255-8EAF-D730B6F8A3C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6FB4961-DC59-EE23-E7F7-4E28AB8562F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3FD5E24-D188-64ED-9DF3-E5270E54C7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201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DBF76F-ACDA-3ECF-52E0-E9A7AB341E3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43B58ED-9C5A-E86C-9FAA-4FA0CD4A935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7E02287-CA6A-5427-97E5-93CB8229B3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10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F275700-40F5-105D-E4FA-C6F1069AF79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A621E86-EA6E-B960-20DD-9064F06FF43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2EC26F0-459C-1F3E-AB6A-D21E5C6B5E1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491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558745D-1525-92FA-2975-FBC30B36921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AB3A9DB-9B86-76DF-596A-3844BE7727A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2952D31-E2E5-F718-5582-299317C898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227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44CF01D-558D-2425-0A64-8AF75447A8E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4C1CC3E-2362-AA1D-2A96-3A9A3EF02A8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3672511-D07F-C736-754F-A0B40285D5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249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71E6378-3FA5-AB03-9F48-FEB647F339B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B7C0043-3920-A201-DE33-E251EBE86E5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FC3AD08-2728-9735-0F91-9866EE42DE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0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427B43E-59F9-7984-3918-F766DF357FB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F240287-61F8-B4EF-0EA5-ED63A1BD74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72E7402-D885-41A8-B4F6-E2FF4E3A04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001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65CD57F-909C-DA17-AFEF-15FF9749348A}"/>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CAC111B-59C6-3EEE-7738-92E984B3B3E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52A611A-DC40-AC34-C49A-E26F4589775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725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1BDF389-1847-D623-3B16-53C2602CAC1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8AA3FE8-C145-8631-87C2-95D55B52C6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BE5CC7D-66A3-C7E3-A277-BF6DD8BCEF4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770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D1C6768-8835-42AA-E18D-B0B17F7C4F6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A77DCBC-AABD-AFB3-F0B4-D3113F716FA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329932C-9C1A-26C7-B3E2-EDE049A0CB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9399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FC0438D-D691-DBB1-AE9F-98F067270B3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DF68485-5EBE-6820-72BB-5196BB3DB35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242A406-DEAB-3301-AF5E-A87AD7D540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56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58E83E3-DAE0-6DB5-8092-966E4645CB7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9348DC3-D36F-7145-F797-0E374B6112D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BA51D6F-7791-CE04-50D4-5460B553E1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18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E2C31D0-B081-22A6-DECE-D8B369A1306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A56D9E9-A80E-FD72-1FEC-5397C5DA89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D01270F-F298-E709-75AF-91673D1B98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69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2A356BD-689E-A8B7-7A4C-F0994383F66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748CA57-3135-E312-B0AF-790D33E74C7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1186B56-B495-C3E8-EE3C-B0B0711ABB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39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400303B-FE0F-8C34-1EE7-0C25572451A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0A4C5CD-C26B-1CF8-E37B-FE7CAB39EB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6218F03-52F0-D770-4A2C-40C5FEA133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759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31D7F34-966B-9B28-B337-18059BA0880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3405E16-DCA6-16A7-B136-7337018C4C4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AE6D1C5-0EE3-5CAD-840A-73A2C06269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116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Jagyansu" TargetMode="External"/><Relationship Id="rId3" Type="http://schemas.openxmlformats.org/officeDocument/2006/relationships/hyperlink" Target="https://www.linkedin.com/in/amit-pandit-b70622315" TargetMode="External"/><Relationship Id="rId7" Type="http://schemas.openxmlformats.org/officeDocument/2006/relationships/hyperlink" Target="https://bit.ly/GITam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Amitpandit178" TargetMode="External"/><Relationship Id="rId5" Type="http://schemas.openxmlformats.org/officeDocument/2006/relationships/hyperlink" Target="http://www.linkedin.com/in/jagyansu-padhy-573a1b343" TargetMode="External"/><Relationship Id="rId4" Type="http://schemas.openxmlformats.org/officeDocument/2006/relationships/hyperlink" Target="https://www.linkedin.com/in/amarendranaya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drive/1irl4sWccmSWkDOn1u0HTbvpiMoI8dywY?usp=sharin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huggingface.co/spaces/JAGYANSU999/FLIPKAR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386459"/>
            <a:ext cx="12190815" cy="7244459"/>
          </a:xfrm>
          <a:prstGeom prst="rect">
            <a:avLst/>
          </a:prstGeom>
          <a:ln>
            <a:noFill/>
          </a:ln>
          <a:effectLst>
            <a:outerShdw blurRad="292100" dist="139700" dir="2700000" algn="tl" rotWithShape="0">
              <a:srgbClr val="333333">
                <a:alpha val="65000"/>
              </a:srgbClr>
            </a:outerShdw>
          </a:effectLst>
        </p:spPr>
      </p:pic>
      <p:sp>
        <p:nvSpPr>
          <p:cNvPr id="99" name="Google Shape;99;p1"/>
          <p:cNvSpPr txBox="1"/>
          <p:nvPr/>
        </p:nvSpPr>
        <p:spPr>
          <a:xfrm>
            <a:off x="2999232" y="3815459"/>
            <a:ext cx="605553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0000"/>
                </a:solidFill>
                <a:effectLst>
                  <a:glow rad="228600">
                    <a:schemeClr val="accent3">
                      <a:satMod val="175000"/>
                      <a:alpha val="40000"/>
                    </a:schemeClr>
                  </a:glow>
                </a:effectLst>
                <a:latin typeface="Constantia" panose="02030602050306030303" pitchFamily="18" charset="0"/>
              </a:rPr>
              <a:t>FLIP</a:t>
            </a:r>
            <a:r>
              <a:rPr lang="en-US" sz="2000" b="1" dirty="0">
                <a:effectLst>
                  <a:glow rad="228600">
                    <a:schemeClr val="accent3">
                      <a:satMod val="175000"/>
                      <a:alpha val="40000"/>
                    </a:schemeClr>
                  </a:glow>
                </a:effectLst>
                <a:latin typeface="Constantia" panose="02030602050306030303" pitchFamily="18" charset="0"/>
              </a:rPr>
              <a:t>KART MOB</a:t>
            </a:r>
            <a:r>
              <a:rPr lang="en-US" sz="2000" b="1" dirty="0">
                <a:solidFill>
                  <a:srgbClr val="FF0000"/>
                </a:solidFill>
                <a:effectLst>
                  <a:glow rad="228600">
                    <a:schemeClr val="accent3">
                      <a:satMod val="175000"/>
                      <a:alpha val="40000"/>
                    </a:schemeClr>
                  </a:glow>
                </a:effectLst>
                <a:latin typeface="Constantia" panose="02030602050306030303" pitchFamily="18" charset="0"/>
              </a:rPr>
              <a:t>ILE</a:t>
            </a:r>
            <a:r>
              <a:rPr lang="en-US" sz="2000" b="1" dirty="0">
                <a:effectLst>
                  <a:glow rad="228600">
                    <a:schemeClr val="accent3">
                      <a:satMod val="175000"/>
                      <a:alpha val="40000"/>
                    </a:schemeClr>
                  </a:glow>
                </a:effectLst>
                <a:latin typeface="Constantia" panose="02030602050306030303" pitchFamily="18" charset="0"/>
              </a:rPr>
              <a:t> </a:t>
            </a:r>
            <a:r>
              <a:rPr lang="en-US" sz="2000" b="1" dirty="0">
                <a:solidFill>
                  <a:srgbClr val="FF0000"/>
                </a:solidFill>
                <a:effectLst>
                  <a:glow rad="228600">
                    <a:schemeClr val="accent3">
                      <a:satMod val="175000"/>
                      <a:alpha val="40000"/>
                    </a:schemeClr>
                  </a:glow>
                </a:effectLst>
                <a:latin typeface="Constantia" panose="02030602050306030303" pitchFamily="18" charset="0"/>
              </a:rPr>
              <a:t>PROD</a:t>
            </a:r>
            <a:r>
              <a:rPr lang="en-US" sz="2000" b="1" dirty="0">
                <a:effectLst>
                  <a:glow rad="228600">
                    <a:schemeClr val="accent3">
                      <a:satMod val="175000"/>
                      <a:alpha val="40000"/>
                    </a:schemeClr>
                  </a:glow>
                </a:effectLst>
                <a:latin typeface="Constantia" panose="02030602050306030303" pitchFamily="18" charset="0"/>
              </a:rPr>
              <a:t>UCT PR</a:t>
            </a:r>
            <a:r>
              <a:rPr lang="en-US" sz="2000" b="1" dirty="0">
                <a:solidFill>
                  <a:srgbClr val="FF0000"/>
                </a:solidFill>
                <a:effectLst>
                  <a:glow rad="228600">
                    <a:schemeClr val="accent3">
                      <a:satMod val="175000"/>
                      <a:alpha val="40000"/>
                    </a:schemeClr>
                  </a:glow>
                </a:effectLst>
                <a:latin typeface="Constantia" panose="02030602050306030303" pitchFamily="18" charset="0"/>
              </a:rPr>
              <a:t>ICE</a:t>
            </a:r>
            <a:r>
              <a:rPr lang="en-US" sz="2000" b="1" dirty="0">
                <a:effectLst>
                  <a:glow rad="228600">
                    <a:schemeClr val="accent3">
                      <a:satMod val="175000"/>
                      <a:alpha val="40000"/>
                    </a:schemeClr>
                  </a:glow>
                </a:effectLst>
                <a:latin typeface="Constantia" panose="02030602050306030303" pitchFamily="18" charset="0"/>
              </a:rPr>
              <a:t> </a:t>
            </a:r>
            <a:r>
              <a:rPr lang="en-US" sz="2000" b="1" dirty="0">
                <a:solidFill>
                  <a:schemeClr val="tx1"/>
                </a:solidFill>
                <a:effectLst>
                  <a:glow rad="228600">
                    <a:schemeClr val="accent3">
                      <a:satMod val="175000"/>
                      <a:alpha val="40000"/>
                    </a:schemeClr>
                  </a:glow>
                </a:effectLst>
                <a:latin typeface="Constantia" panose="02030602050306030303" pitchFamily="18" charset="0"/>
              </a:rPr>
              <a:t>ANAL</a:t>
            </a:r>
            <a:r>
              <a:rPr lang="en-US" sz="2000" b="1" dirty="0">
                <a:solidFill>
                  <a:srgbClr val="FF0000"/>
                </a:solidFill>
                <a:effectLst>
                  <a:glow rad="228600">
                    <a:schemeClr val="accent3">
                      <a:satMod val="175000"/>
                      <a:alpha val="40000"/>
                    </a:schemeClr>
                  </a:glow>
                </a:effectLst>
                <a:latin typeface="Constantia" panose="02030602050306030303" pitchFamily="18" charset="0"/>
              </a:rPr>
              <a:t>YSIS</a:t>
            </a:r>
            <a:r>
              <a:rPr lang="en-US" sz="2000" b="1" dirty="0">
                <a:solidFill>
                  <a:schemeClr val="tx1"/>
                </a:solidFill>
                <a:effectLst>
                  <a:glow rad="228600">
                    <a:schemeClr val="accent3">
                      <a:satMod val="175000"/>
                      <a:alpha val="40000"/>
                    </a:schemeClr>
                  </a:glow>
                </a:effectLst>
                <a:latin typeface="Constantia" panose="02030602050306030303" pitchFamily="18" charset="0"/>
              </a:rPr>
              <a:t> </a:t>
            </a:r>
          </a:p>
          <a:p>
            <a:pPr marL="0" marR="0" lvl="0" indent="0" algn="ctr" rtl="0">
              <a:spcBef>
                <a:spcPts val="0"/>
              </a:spcBef>
              <a:spcAft>
                <a:spcPts val="0"/>
              </a:spcAft>
              <a:buNone/>
            </a:pPr>
            <a:r>
              <a:rPr lang="en-US" sz="2000" b="1" dirty="0">
                <a:effectLst>
                  <a:glow rad="228600">
                    <a:schemeClr val="accent3">
                      <a:satMod val="175000"/>
                      <a:alpha val="40000"/>
                    </a:schemeClr>
                  </a:glow>
                </a:effectLst>
                <a:latin typeface="Constantia" panose="02030602050306030303" pitchFamily="18" charset="0"/>
              </a:rPr>
              <a:t>BA</a:t>
            </a:r>
            <a:r>
              <a:rPr lang="en-US" sz="2000" b="1" dirty="0">
                <a:solidFill>
                  <a:srgbClr val="FF0000"/>
                </a:solidFill>
                <a:effectLst>
                  <a:glow rad="228600">
                    <a:schemeClr val="accent3">
                      <a:satMod val="175000"/>
                      <a:alpha val="40000"/>
                    </a:schemeClr>
                  </a:glow>
                </a:effectLst>
                <a:latin typeface="Constantia" panose="02030602050306030303" pitchFamily="18" charset="0"/>
              </a:rPr>
              <a:t>SED</a:t>
            </a:r>
            <a:r>
              <a:rPr lang="en-US" sz="2000" b="1" dirty="0">
                <a:effectLst>
                  <a:glow rad="228600">
                    <a:schemeClr val="accent3">
                      <a:satMod val="175000"/>
                      <a:alpha val="40000"/>
                    </a:schemeClr>
                  </a:glow>
                </a:effectLst>
                <a:latin typeface="Constantia" panose="02030602050306030303" pitchFamily="18" charset="0"/>
              </a:rPr>
              <a:t> O</a:t>
            </a:r>
            <a:r>
              <a:rPr lang="en-US" sz="2000" b="1" dirty="0">
                <a:solidFill>
                  <a:srgbClr val="FF0000"/>
                </a:solidFill>
                <a:effectLst>
                  <a:glow rad="228600">
                    <a:schemeClr val="accent3">
                      <a:satMod val="175000"/>
                      <a:alpha val="40000"/>
                    </a:schemeClr>
                  </a:glow>
                </a:effectLst>
                <a:latin typeface="Constantia" panose="02030602050306030303" pitchFamily="18" charset="0"/>
              </a:rPr>
              <a:t>N FEAT</a:t>
            </a:r>
            <a:r>
              <a:rPr lang="en-US" sz="2000" b="1" dirty="0">
                <a:effectLst>
                  <a:glow rad="228600">
                    <a:schemeClr val="accent3">
                      <a:satMod val="175000"/>
                      <a:alpha val="40000"/>
                    </a:schemeClr>
                  </a:glow>
                </a:effectLst>
                <a:latin typeface="Constantia" panose="02030602050306030303" pitchFamily="18" charset="0"/>
              </a:rPr>
              <a:t>URES A</a:t>
            </a:r>
            <a:r>
              <a:rPr lang="en-US" sz="2000" b="1" dirty="0">
                <a:solidFill>
                  <a:srgbClr val="FF0000"/>
                </a:solidFill>
                <a:effectLst>
                  <a:glow rad="228600">
                    <a:schemeClr val="accent3">
                      <a:satMod val="175000"/>
                      <a:alpha val="40000"/>
                    </a:schemeClr>
                  </a:glow>
                </a:effectLst>
                <a:latin typeface="Constantia" panose="02030602050306030303" pitchFamily="18" charset="0"/>
              </a:rPr>
              <a:t>N</a:t>
            </a:r>
            <a:r>
              <a:rPr lang="en-US" sz="2000" b="1" dirty="0">
                <a:effectLst>
                  <a:glow rad="228600">
                    <a:schemeClr val="accent3">
                      <a:satMod val="175000"/>
                      <a:alpha val="40000"/>
                    </a:schemeClr>
                  </a:glow>
                </a:effectLst>
                <a:latin typeface="Constantia" panose="02030602050306030303" pitchFamily="18" charset="0"/>
              </a:rPr>
              <a:t>D </a:t>
            </a:r>
            <a:r>
              <a:rPr lang="en-US" sz="2000" b="1" dirty="0">
                <a:solidFill>
                  <a:srgbClr val="FF0000"/>
                </a:solidFill>
                <a:effectLst>
                  <a:glow rad="228600">
                    <a:schemeClr val="accent3">
                      <a:satMod val="175000"/>
                      <a:alpha val="40000"/>
                    </a:schemeClr>
                  </a:glow>
                </a:effectLst>
                <a:latin typeface="Constantia" panose="02030602050306030303" pitchFamily="18" charset="0"/>
              </a:rPr>
              <a:t>BRAN</a:t>
            </a:r>
            <a:r>
              <a:rPr lang="en-US" sz="2000" b="1" dirty="0">
                <a:effectLst>
                  <a:glow rad="228600">
                    <a:schemeClr val="accent3">
                      <a:satMod val="175000"/>
                      <a:alpha val="40000"/>
                    </a:schemeClr>
                  </a:glow>
                </a:effectLst>
                <a:latin typeface="Constantia" panose="02030602050306030303" pitchFamily="18" charset="0"/>
              </a:rPr>
              <a:t>DS.</a:t>
            </a:r>
            <a:endParaRPr lang="en-IN" sz="2000" dirty="0">
              <a:effectLst>
                <a:glow rad="228600">
                  <a:schemeClr val="accent3">
                    <a:satMod val="175000"/>
                    <a:alpha val="40000"/>
                  </a:schemeClr>
                </a:glow>
              </a:effectLst>
              <a:latin typeface="Constantia" panose="02030602050306030303" pitchFamily="18" charset="0"/>
            </a:endParaRPr>
          </a:p>
        </p:txBody>
      </p:sp>
      <p:pic>
        <p:nvPicPr>
          <p:cNvPr id="5" name="Graphic 4">
            <a:extLst>
              <a:ext uri="{FF2B5EF4-FFF2-40B4-BE49-F238E27FC236}">
                <a16:creationId xmlns:a16="http://schemas.microsoft.com/office/drawing/2014/main" id="{6D045F2F-EC27-94FB-7FF5-A56A920423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1426" y="3815499"/>
            <a:ext cx="707806" cy="707806"/>
          </a:xfrm>
          <a:prstGeom prst="rect">
            <a:avLst/>
          </a:prstGeom>
          <a:effectLst>
            <a:reflection blurRad="6350" stA="52000" endA="300" endPos="35000" dir="5400000" sy="-100000" algn="bl" rotWithShape="0"/>
          </a:effectLst>
        </p:spPr>
      </p:pic>
      <p:pic>
        <p:nvPicPr>
          <p:cNvPr id="3" name="Graphic 2" descr="Smart Phone with solid fill">
            <a:extLst>
              <a:ext uri="{FF2B5EF4-FFF2-40B4-BE49-F238E27FC236}">
                <a16:creationId xmlns:a16="http://schemas.microsoft.com/office/drawing/2014/main" id="{8DB9E44E-3245-AFF9-3DA2-AB08FA01B7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33814" y="3815459"/>
            <a:ext cx="828754" cy="707846"/>
          </a:xfrm>
          <a:prstGeom prst="rect">
            <a:avLst/>
          </a:prstGeom>
          <a:effectLst>
            <a:reflection blurRad="6350" stA="52000" endA="300" endPos="35000" dir="5400000" sy="-100000" algn="bl" rotWithShape="0"/>
          </a:effectLst>
        </p:spPr>
      </p:pic>
      <p:sp>
        <p:nvSpPr>
          <p:cNvPr id="2" name="Subtitle 2">
            <a:extLst>
              <a:ext uri="{FF2B5EF4-FFF2-40B4-BE49-F238E27FC236}">
                <a16:creationId xmlns:a16="http://schemas.microsoft.com/office/drawing/2014/main" id="{08678AB7-E7AF-234A-4A35-7C1A75A209FB}"/>
              </a:ext>
            </a:extLst>
          </p:cNvPr>
          <p:cNvSpPr txBox="1">
            <a:spLocks/>
          </p:cNvSpPr>
          <p:nvPr/>
        </p:nvSpPr>
        <p:spPr>
          <a:xfrm>
            <a:off x="742158" y="5108404"/>
            <a:ext cx="10569678" cy="116639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solidFill>
                  <a:schemeClr val="tx1">
                    <a:lumMod val="95000"/>
                    <a:lumOff val="5000"/>
                  </a:schemeClr>
                </a:solidFill>
                <a:latin typeface="Eras Demi ITC" panose="020B0805030504020804" pitchFamily="34" charset="0"/>
              </a:rPr>
              <a:t>Name: </a:t>
            </a:r>
            <a:r>
              <a:rPr lang="en-US" dirty="0">
                <a:solidFill>
                  <a:srgbClr val="FF0000"/>
                </a:solidFill>
                <a:latin typeface="Eras Demi ITC" panose="020B0805030504020804" pitchFamily="34" charset="0"/>
              </a:rPr>
              <a:t>Amit</a:t>
            </a:r>
            <a:r>
              <a:rPr lang="en-US" dirty="0">
                <a:latin typeface="Eras Demi ITC" panose="020B0805030504020804" pitchFamily="34" charset="0"/>
              </a:rPr>
              <a:t> Pandit                                                     </a:t>
            </a:r>
            <a:r>
              <a:rPr lang="en-US" dirty="0">
                <a:solidFill>
                  <a:schemeClr val="tx1">
                    <a:lumMod val="95000"/>
                    <a:lumOff val="5000"/>
                  </a:schemeClr>
                </a:solidFill>
                <a:latin typeface="Eras Demi ITC" panose="020B0805030504020804" pitchFamily="34" charset="0"/>
              </a:rPr>
              <a:t>Name: </a:t>
            </a:r>
            <a:r>
              <a:rPr lang="en-US" dirty="0">
                <a:solidFill>
                  <a:srgbClr val="FF0000"/>
                </a:solidFill>
                <a:latin typeface="Eras Demi ITC" panose="020B0805030504020804" pitchFamily="34" charset="0"/>
              </a:rPr>
              <a:t>Jagyansu </a:t>
            </a:r>
            <a:r>
              <a:rPr lang="en-US" dirty="0">
                <a:latin typeface="Eras Demi ITC" panose="020B0805030504020804" pitchFamily="34" charset="0"/>
              </a:rPr>
              <a:t>Padhy 		               </a:t>
            </a:r>
            <a:r>
              <a:rPr lang="en-US" dirty="0">
                <a:solidFill>
                  <a:schemeClr val="tx1">
                    <a:lumMod val="95000"/>
                    <a:lumOff val="5000"/>
                  </a:schemeClr>
                </a:solidFill>
                <a:latin typeface="Eras Demi ITC" panose="020B0805030504020804" pitchFamily="34" charset="0"/>
              </a:rPr>
              <a:t>Name: </a:t>
            </a:r>
            <a:r>
              <a:rPr lang="en-US" dirty="0">
                <a:solidFill>
                  <a:srgbClr val="FF0000"/>
                </a:solidFill>
                <a:latin typeface="Eras Demi ITC" panose="020B0805030504020804" pitchFamily="34" charset="0"/>
              </a:rPr>
              <a:t>Amarendra </a:t>
            </a:r>
            <a:r>
              <a:rPr lang="en-US" dirty="0">
                <a:latin typeface="Eras Demi ITC" panose="020B0805030504020804" pitchFamily="34" charset="0"/>
              </a:rPr>
              <a:t>Nayak</a:t>
            </a:r>
          </a:p>
          <a:p>
            <a:pPr algn="just"/>
            <a:endParaRPr lang="en-US" dirty="0">
              <a:latin typeface="Eras Demi ITC" panose="020B0805030504020804" pitchFamily="34" charset="0"/>
            </a:endParaRPr>
          </a:p>
          <a:p>
            <a:pPr algn="just"/>
            <a:r>
              <a:rPr lang="en-US" dirty="0">
                <a:solidFill>
                  <a:schemeClr val="tx1">
                    <a:lumMod val="95000"/>
                    <a:lumOff val="5000"/>
                  </a:schemeClr>
                </a:solidFill>
                <a:latin typeface="Eras Demi ITC" panose="020B0805030504020804" pitchFamily="34" charset="0"/>
              </a:rPr>
              <a:t>E.ID:-</a:t>
            </a:r>
            <a:r>
              <a:rPr lang="en-US" dirty="0">
                <a:solidFill>
                  <a:srgbClr val="FF0000"/>
                </a:solidFill>
                <a:latin typeface="Eras Demi ITC" panose="020B0805030504020804" pitchFamily="34" charset="0"/>
              </a:rPr>
              <a:t>810105</a:t>
            </a:r>
            <a:r>
              <a:rPr lang="en-US" dirty="0">
                <a:latin typeface="Eras Demi ITC" panose="020B0805030504020804" pitchFamily="34" charset="0"/>
              </a:rPr>
              <a:t>01524                                                    </a:t>
            </a:r>
            <a:r>
              <a:rPr lang="en-US" dirty="0">
                <a:solidFill>
                  <a:schemeClr val="tx1">
                    <a:lumMod val="95000"/>
                    <a:lumOff val="5000"/>
                  </a:schemeClr>
                </a:solidFill>
                <a:latin typeface="Eras Demi ITC" panose="020B0805030504020804" pitchFamily="34" charset="0"/>
              </a:rPr>
              <a:t>E.ID:-</a:t>
            </a:r>
            <a:r>
              <a:rPr lang="en-US" dirty="0">
                <a:solidFill>
                  <a:srgbClr val="FF0000"/>
                </a:solidFill>
                <a:latin typeface="Eras Demi ITC" panose="020B0805030504020804" pitchFamily="34" charset="0"/>
              </a:rPr>
              <a:t>81010712624                                                       </a:t>
            </a:r>
            <a:r>
              <a:rPr lang="en-US" dirty="0">
                <a:solidFill>
                  <a:schemeClr val="tx1">
                    <a:lumMod val="95000"/>
                    <a:lumOff val="5000"/>
                  </a:schemeClr>
                </a:solidFill>
                <a:latin typeface="Eras Demi ITC" panose="020B0805030504020804" pitchFamily="34" charset="0"/>
              </a:rPr>
              <a:t>E.ID:-</a:t>
            </a:r>
            <a:r>
              <a:rPr lang="en-US" dirty="0">
                <a:solidFill>
                  <a:srgbClr val="FF0000"/>
                </a:solidFill>
                <a:latin typeface="Eras Demi ITC" panose="020B0805030504020804" pitchFamily="34" charset="0"/>
              </a:rPr>
              <a:t>810107</a:t>
            </a:r>
            <a:r>
              <a:rPr lang="en-US" dirty="0">
                <a:latin typeface="Eras Demi ITC" panose="020B0805030504020804" pitchFamily="34" charset="0"/>
              </a:rPr>
              <a:t>00924                                                                                                                                                             </a:t>
            </a:r>
          </a:p>
          <a:p>
            <a:pPr algn="just"/>
            <a:r>
              <a:rPr lang="en-US" dirty="0">
                <a:latin typeface="Eras Demi ITC" panose="020B0805030504020804" pitchFamily="34" charset="0"/>
              </a:rPr>
              <a:t>                                                                                                                                                             </a:t>
            </a:r>
          </a:p>
          <a:p>
            <a:pPr algn="just"/>
            <a:r>
              <a:rPr lang="en-US" dirty="0">
                <a:solidFill>
                  <a:schemeClr val="tx1">
                    <a:lumMod val="95000"/>
                    <a:lumOff val="5000"/>
                  </a:schemeClr>
                </a:solidFill>
                <a:latin typeface="Eras Demi ITC" panose="020B0805030504020804" pitchFamily="34" charset="0"/>
              </a:rPr>
              <a:t>Batch:-</a:t>
            </a:r>
            <a:r>
              <a:rPr lang="en-US" dirty="0">
                <a:solidFill>
                  <a:srgbClr val="FF0000"/>
                </a:solidFill>
                <a:latin typeface="Eras Demi ITC" panose="020B0805030504020804" pitchFamily="34" charset="0"/>
              </a:rPr>
              <a:t>315 </a:t>
            </a:r>
            <a:r>
              <a:rPr lang="en-US" dirty="0">
                <a:solidFill>
                  <a:schemeClr val="tx1">
                    <a:lumMod val="95000"/>
                    <a:lumOff val="5000"/>
                  </a:schemeClr>
                </a:solidFill>
                <a:latin typeface="Eras Demi ITC" panose="020B0805030504020804" pitchFamily="34" charset="0"/>
              </a:rPr>
              <a:t>                                                                   Batch:-327_</a:t>
            </a:r>
            <a:r>
              <a:rPr lang="en-US" dirty="0">
                <a:solidFill>
                  <a:srgbClr val="FF0000"/>
                </a:solidFill>
                <a:latin typeface="Eras Demi ITC" panose="020B0805030504020804" pitchFamily="34" charset="0"/>
              </a:rPr>
              <a:t>329</a:t>
            </a:r>
            <a:r>
              <a:rPr lang="en-US" dirty="0">
                <a:solidFill>
                  <a:schemeClr val="tx1">
                    <a:lumMod val="95000"/>
                    <a:lumOff val="5000"/>
                  </a:schemeClr>
                </a:solidFill>
                <a:latin typeface="Eras Demi ITC" panose="020B0805030504020804" pitchFamily="34" charset="0"/>
              </a:rPr>
              <a:t>                                                              Batch:-</a:t>
            </a:r>
            <a:r>
              <a:rPr lang="en-US" dirty="0">
                <a:solidFill>
                  <a:srgbClr val="FF0000"/>
                </a:solidFill>
                <a:latin typeface="Eras Demi ITC" panose="020B0805030504020804" pitchFamily="34" charset="0"/>
              </a:rPr>
              <a:t>327</a:t>
            </a:r>
            <a:r>
              <a:rPr lang="en-US" dirty="0">
                <a:solidFill>
                  <a:schemeClr val="tx1">
                    <a:lumMod val="95000"/>
                    <a:lumOff val="5000"/>
                  </a:schemeClr>
                </a:solidFill>
                <a:latin typeface="Eras Demi ITC" panose="020B0805030504020804" pitchFamily="34" charset="0"/>
              </a:rPr>
              <a:t>_329</a:t>
            </a:r>
          </a:p>
          <a:p>
            <a:pPr algn="just"/>
            <a:endParaRPr lang="en-US" dirty="0">
              <a:latin typeface="Eras Demi ITC" panose="020B08050305040208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0FC3B7A-BBF4-EF48-E574-78004EBC9B1E}"/>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1C6B3042-EF98-96AD-6973-4C773E7F6EDA}"/>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dirty="0">
                <a:solidFill>
                  <a:srgbClr val="FF0000"/>
                </a:solidFill>
                <a:latin typeface="+mn-lt"/>
                <a:cs typeface="Aharoni" panose="02010803020104030203" pitchFamily="2" charset="-79"/>
              </a:rPr>
              <a:t>Data Manipulation:</a:t>
            </a:r>
            <a:endParaRPr sz="1800" b="1" i="0" u="none" strike="noStrike" cap="none" dirty="0">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5A734784-2349-93C4-A145-CE27E5CD8CCD}"/>
              </a:ext>
            </a:extLst>
          </p:cNvPr>
          <p:cNvSpPr txBox="1"/>
          <p:nvPr/>
        </p:nvSpPr>
        <p:spPr>
          <a:xfrm>
            <a:off x="388811" y="819150"/>
            <a:ext cx="11508351" cy="5262979"/>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Access the "brand" and "model" columns: </a:t>
            </a:r>
          </a:p>
          <a:p>
            <a:pPr algn="just"/>
            <a:r>
              <a:rPr lang="en-US" sz="1800" dirty="0">
                <a:latin typeface="Aharoni" panose="02010803020104030203" pitchFamily="2" charset="-79"/>
                <a:cs typeface="Aharoni" panose="02010803020104030203" pitchFamily="2" charset="-79"/>
              </a:rPr>
              <a:t>	i)It looks at the existing columns "brand" and "model" in the Data Frame.</a:t>
            </a:r>
          </a:p>
          <a:p>
            <a:pPr algn="just"/>
            <a:r>
              <a:rPr lang="en-US" sz="2000" dirty="0">
                <a:latin typeface="Aharoni" panose="02010803020104030203" pitchFamily="2" charset="-79"/>
                <a:cs typeface="Aharoni" panose="02010803020104030203" pitchFamily="2" charset="-79"/>
              </a:rPr>
              <a:t> </a:t>
            </a: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Concatenate the columns: </a:t>
            </a:r>
          </a:p>
          <a:p>
            <a:pPr algn="just"/>
            <a:r>
              <a:rPr lang="en-US" sz="1800" dirty="0">
                <a:latin typeface="Aharoni" panose="02010803020104030203" pitchFamily="2" charset="-79"/>
                <a:cs typeface="Aharoni" panose="02010803020104030203" pitchFamily="2" charset="-79"/>
              </a:rPr>
              <a:t>	i)It joins the values in the "brand" and "model" columns.</a:t>
            </a:r>
          </a:p>
          <a:p>
            <a:pPr algn="just"/>
            <a:endParaRPr lang="en-US" sz="2000" dirty="0">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Store the result in a new column:</a:t>
            </a:r>
          </a:p>
          <a:p>
            <a:pPr algn="just"/>
            <a:r>
              <a:rPr lang="en-US" sz="1800" dirty="0">
                <a:latin typeface="Aharoni" panose="02010803020104030203" pitchFamily="2" charset="-79"/>
                <a:cs typeface="Aharoni" panose="02010803020104030203" pitchFamily="2" charset="-79"/>
              </a:rPr>
              <a:t>	i)The combined text is saved in a new column called device_name.</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Example:</a:t>
            </a:r>
          </a:p>
          <a:p>
            <a:pPr lvl="3"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i)If the "brand" column contains:- </a:t>
            </a:r>
          </a:p>
          <a:p>
            <a:pPr lvl="3" algn="just"/>
            <a:r>
              <a:rPr lang="en-US" sz="1800" dirty="0">
                <a:latin typeface="Aharoni" panose="02010803020104030203" pitchFamily="2" charset="-79"/>
                <a:cs typeface="Aharoni" panose="02010803020104030203" pitchFamily="2" charset="-79"/>
              </a:rPr>
              <a:t>		"Samsung" ,“Realme" ,"OnePlus“.</a:t>
            </a:r>
          </a:p>
          <a:p>
            <a:pPr lvl="3" algn="just"/>
            <a:r>
              <a:rPr lang="en-US" sz="1800" dirty="0">
                <a:latin typeface="Aharoni" panose="02010803020104030203" pitchFamily="2" charset="-79"/>
                <a:cs typeface="Aharoni" panose="02010803020104030203" pitchFamily="2" charset="-79"/>
              </a:rPr>
              <a:t>	ii)The "model" column contains:- </a:t>
            </a:r>
          </a:p>
          <a:p>
            <a:pPr lvl="3" algn="just"/>
            <a:r>
              <a:rPr lang="en-US" sz="1800" dirty="0">
                <a:latin typeface="Aharoni" panose="02010803020104030203" pitchFamily="2" charset="-79"/>
                <a:cs typeface="Aharoni" panose="02010803020104030203" pitchFamily="2" charset="-79"/>
              </a:rPr>
              <a:t>		"Galaxy S21"  ,“11 Pro+ 5G“,"Nord 2" .</a:t>
            </a:r>
          </a:p>
          <a:p>
            <a:pPr lvl="3" algn="just"/>
            <a:r>
              <a:rPr lang="en-US" sz="1800" dirty="0">
                <a:latin typeface="Aharoni" panose="02010803020104030203" pitchFamily="2" charset="-79"/>
                <a:cs typeface="Aharoni" panose="02010803020104030203" pitchFamily="2" charset="-79"/>
              </a:rPr>
              <a:t>	iii)The new "device_name" column will have:- </a:t>
            </a:r>
          </a:p>
          <a:p>
            <a:pPr lvl="3" algn="just"/>
            <a:r>
              <a:rPr lang="en-US" sz="1800" dirty="0">
                <a:latin typeface="Aharoni" panose="02010803020104030203" pitchFamily="2" charset="-79"/>
                <a:cs typeface="Aharoni" panose="02010803020104030203" pitchFamily="2" charset="-79"/>
              </a:rPr>
              <a:t>		"SamsungGalaxy S21" , “Realme11 Pro+  5G" , "OnePlusNord 2".</a:t>
            </a:r>
            <a:endParaRPr lang="en-US" sz="16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endParaRPr lang="en-US" sz="1600" dirty="0">
              <a:latin typeface="Aharoni" panose="02010803020104030203" pitchFamily="2" charset="-79"/>
              <a:cs typeface="Aharoni" panose="02010803020104030203" pitchFamily="2" charset="-79"/>
            </a:endParaRPr>
          </a:p>
          <a:p>
            <a:pPr algn="just"/>
            <a:endParaRPr lang="en-IN" dirty="0"/>
          </a:p>
        </p:txBody>
      </p:sp>
    </p:spTree>
    <p:extLst>
      <p:ext uri="{BB962C8B-B14F-4D97-AF65-F5344CB8AC3E}">
        <p14:creationId xmlns:p14="http://schemas.microsoft.com/office/powerpoint/2010/main" val="274087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ADD5AFE-34BF-351D-22DE-114B59A5B837}"/>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B93DBC2-8931-85FA-3A70-E3C608DED0F8}"/>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Manipulation:</a:t>
            </a:r>
            <a:endParaRPr sz="1800" b="1" i="0" u="none" strike="noStrike" cap="none">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98FAF6AD-7A2C-0391-D00B-953BCC91B8E2}"/>
              </a:ext>
            </a:extLst>
          </p:cNvPr>
          <p:cNvSpPr txBox="1"/>
          <p:nvPr/>
        </p:nvSpPr>
        <p:spPr>
          <a:xfrm>
            <a:off x="388811" y="819150"/>
            <a:ext cx="11508351" cy="5232202"/>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Access the "model" column:    </a:t>
            </a:r>
          </a:p>
          <a:p>
            <a:pPr algn="just"/>
            <a:r>
              <a:rPr lang="en-US" sz="1800" dirty="0">
                <a:latin typeface="Aharoni" panose="02010803020104030203" pitchFamily="2" charset="-79"/>
                <a:cs typeface="Aharoni" panose="02010803020104030203" pitchFamily="2" charset="-79"/>
              </a:rPr>
              <a:t>	i)This looks at the "model" column in the data table.</a:t>
            </a:r>
          </a:p>
          <a:p>
            <a:pPr algn="just"/>
            <a:endParaRPr lang="en-US" sz="2000" dirty="0">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Check for "5G":</a:t>
            </a:r>
          </a:p>
          <a:p>
            <a:pPr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i)It searches each entry in the "model" column to see if the text "5G" is present, ignoring letter 		  case (so "5g" or "5G" both work).</a:t>
            </a:r>
          </a:p>
          <a:p>
            <a:pPr algn="just"/>
            <a:endParaRPr lang="en-US" sz="2000" dirty="0">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Handle missing values: </a:t>
            </a:r>
          </a:p>
          <a:p>
            <a:pPr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i)If an entry is empty (NaN), it automatically sets the result to False.</a:t>
            </a:r>
          </a:p>
          <a:p>
            <a:pPr algn="just"/>
            <a:endParaRPr lang="en-US" sz="2000" dirty="0">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Create a new column:     </a:t>
            </a:r>
          </a:p>
          <a:p>
            <a:pPr algn="just"/>
            <a:r>
              <a:rPr lang="en-US" sz="1800" dirty="0">
                <a:latin typeface="Aharoni" panose="02010803020104030203" pitchFamily="2" charset="-79"/>
                <a:cs typeface="Aharoni" panose="02010803020104030203" pitchFamily="2" charset="-79"/>
              </a:rPr>
              <a:t>	i)The code creates a new column called "is_5g" and stores the result for each row.</a:t>
            </a:r>
          </a:p>
          <a:p>
            <a:pPr algn="just"/>
            <a:endParaRPr lang="en-US" sz="2000" dirty="0">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Set True or False:     </a:t>
            </a:r>
          </a:p>
          <a:p>
            <a:pPr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 True: If "5G" is found in the "model" text.   </a:t>
            </a:r>
          </a:p>
          <a:p>
            <a:pPr algn="just"/>
            <a:r>
              <a:rPr lang="en-US" sz="1800" dirty="0">
                <a:latin typeface="Aharoni" panose="02010803020104030203" pitchFamily="2" charset="-79"/>
                <a:cs typeface="Aharoni" panose="02010803020104030203" pitchFamily="2" charset="-79"/>
              </a:rPr>
              <a:t>	ii)False: If "5G" is not found or the value is missing.</a:t>
            </a:r>
          </a:p>
          <a:p>
            <a:pPr algn="just"/>
            <a:endParaRPr lang="en-IN" dirty="0"/>
          </a:p>
        </p:txBody>
      </p:sp>
    </p:spTree>
    <p:extLst>
      <p:ext uri="{BB962C8B-B14F-4D97-AF65-F5344CB8AC3E}">
        <p14:creationId xmlns:p14="http://schemas.microsoft.com/office/powerpoint/2010/main" val="38124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FDBA76C-8959-E14E-9DE2-99E7A83DA154}"/>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FE9F4E86-AB42-E797-70FB-242C2D18AE71}"/>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Manipulation:</a:t>
            </a:r>
            <a:endParaRPr sz="1800" b="1" i="0" u="none" strike="noStrike" cap="none">
              <a:solidFill>
                <a:srgbClr val="FF0000"/>
              </a:solidFill>
              <a:latin typeface="+mn-lt"/>
              <a:ea typeface="Calibri"/>
              <a:cs typeface="Calibri"/>
              <a:sym typeface="Calibri"/>
            </a:endParaRPr>
          </a:p>
        </p:txBody>
      </p:sp>
      <p:sp>
        <p:nvSpPr>
          <p:cNvPr id="3" name="TextBox 2">
            <a:extLst>
              <a:ext uri="{FF2B5EF4-FFF2-40B4-BE49-F238E27FC236}">
                <a16:creationId xmlns:a16="http://schemas.microsoft.com/office/drawing/2014/main" id="{95FBA764-E53E-25A0-2EDF-FF3C8ABC7489}"/>
              </a:ext>
            </a:extLst>
          </p:cNvPr>
          <p:cNvSpPr txBox="1"/>
          <p:nvPr/>
        </p:nvSpPr>
        <p:spPr>
          <a:xfrm>
            <a:off x="348998" y="735818"/>
            <a:ext cx="11494004" cy="5109091"/>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Access the "processor" (phone model) column:    </a:t>
            </a:r>
          </a:p>
          <a:p>
            <a:pPr lvl="1" algn="just"/>
            <a:r>
              <a:rPr lang="en-US" sz="1800"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i</a:t>
            </a:r>
            <a:r>
              <a:rPr lang="en-US" sz="1800" dirty="0">
                <a:latin typeface="Aharoni" panose="02010803020104030203" pitchFamily="2" charset="-79"/>
                <a:cs typeface="Aharoni" panose="02010803020104030203" pitchFamily="2" charset="-79"/>
              </a:rPr>
              <a:t>) This looks at the "processor" column, which contains phone model details.</a:t>
            </a:r>
          </a:p>
          <a:p>
            <a:pPr lvl="1" algn="just"/>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Split the text:     </a:t>
            </a:r>
          </a:p>
          <a:p>
            <a:pPr algn="just"/>
            <a:r>
              <a:rPr lang="en-US" sz="1800"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i</a:t>
            </a:r>
            <a:r>
              <a:rPr lang="en-US" sz="1800" dirty="0">
                <a:latin typeface="Aharoni" panose="02010803020104030203" pitchFamily="2" charset="-79"/>
                <a:cs typeface="Aharoni" panose="02010803020104030203" pitchFamily="2" charset="-79"/>
              </a:rPr>
              <a:t>) It splits each phone model's text by spaces.</a:t>
            </a:r>
          </a:p>
          <a:p>
            <a:pPr algn="just"/>
            <a:r>
              <a:rPr lang="en-US" sz="2000" dirty="0">
                <a:latin typeface="Aharoni" panose="02010803020104030203" pitchFamily="2" charset="-79"/>
                <a:cs typeface="Aharoni" panose="02010803020104030203" pitchFamily="2" charset="-79"/>
              </a:rPr>
              <a:t> </a:t>
            </a: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Extract the first word:     </a:t>
            </a:r>
          </a:p>
          <a:p>
            <a:pPr lvl="3" algn="just"/>
            <a:r>
              <a:rPr lang="en-US" sz="1800"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i</a:t>
            </a:r>
            <a:r>
              <a:rPr lang="en-US" sz="1800" dirty="0">
                <a:latin typeface="Aharoni" panose="02010803020104030203" pitchFamily="2" charset="-79"/>
                <a:cs typeface="Aharoni" panose="02010803020104030203" pitchFamily="2" charset="-79"/>
              </a:rPr>
              <a:t>) It takes the first part of the text (usually the phone brand).</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Create a new column:     </a:t>
            </a:r>
          </a:p>
          <a:p>
            <a:pPr algn="just"/>
            <a:r>
              <a:rPr lang="en-US" sz="1800" dirty="0">
                <a:latin typeface="Aharoni" panose="02010803020104030203" pitchFamily="2" charset="-79"/>
                <a:cs typeface="Aharoni" panose="02010803020104030203" pitchFamily="2" charset="-79"/>
              </a:rPr>
              <a:t>	</a:t>
            </a:r>
            <a:r>
              <a:rPr lang="en-US" sz="1800" dirty="0" err="1">
                <a:latin typeface="Aharoni" panose="02010803020104030203" pitchFamily="2" charset="-79"/>
                <a:cs typeface="Aharoni" panose="02010803020104030203" pitchFamily="2" charset="-79"/>
              </a:rPr>
              <a:t>i</a:t>
            </a:r>
            <a:r>
              <a:rPr lang="en-US" sz="1800" dirty="0">
                <a:latin typeface="Aharoni" panose="02010803020104030203" pitchFamily="2" charset="-79"/>
                <a:cs typeface="Aharoni" panose="02010803020104030203" pitchFamily="2" charset="-79"/>
              </a:rPr>
              <a:t>) A new column called processor_brand will store the extracted phone brand.</a:t>
            </a:r>
          </a:p>
          <a:p>
            <a:pPr algn="just"/>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Example: </a:t>
            </a:r>
          </a:p>
          <a:p>
            <a:pPr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i)If the "processor" column contains:- </a:t>
            </a:r>
          </a:p>
          <a:p>
            <a:pPr algn="just"/>
            <a:r>
              <a:rPr lang="en-US" sz="1800" dirty="0">
                <a:latin typeface="Aharoni" panose="02010803020104030203" pitchFamily="2" charset="-79"/>
                <a:cs typeface="Aharoni" panose="02010803020104030203" pitchFamily="2" charset="-79"/>
              </a:rPr>
              <a:t>		"Snapdragon 8 Gen2“, “Mediatek Dimensity  750“, “Unsioc T612“.</a:t>
            </a:r>
          </a:p>
          <a:p>
            <a:pPr algn="just"/>
            <a:r>
              <a:rPr lang="en-US" sz="1800" dirty="0">
                <a:latin typeface="Aharoni" panose="02010803020104030203" pitchFamily="2" charset="-79"/>
                <a:cs typeface="Aharoni" panose="02010803020104030203" pitchFamily="2" charset="-79"/>
              </a:rPr>
              <a:t>	ii)The "processor_brand" column will have:- </a:t>
            </a:r>
          </a:p>
          <a:p>
            <a:pPr algn="just"/>
            <a:r>
              <a:rPr lang="en-US" sz="1800" dirty="0">
                <a:latin typeface="Aharoni" panose="02010803020104030203" pitchFamily="2" charset="-79"/>
                <a:cs typeface="Aharoni" panose="02010803020104030203" pitchFamily="2" charset="-79"/>
              </a:rPr>
              <a:t>		"Snapdragon" ,“Mediatek“, “Unisoc“. </a:t>
            </a:r>
            <a:endParaRPr lang="en-IN" sz="1800" dirty="0"/>
          </a:p>
        </p:txBody>
      </p:sp>
    </p:spTree>
    <p:extLst>
      <p:ext uri="{BB962C8B-B14F-4D97-AF65-F5344CB8AC3E}">
        <p14:creationId xmlns:p14="http://schemas.microsoft.com/office/powerpoint/2010/main" val="339109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E18F113-1A3F-E1A2-A126-798A6A1440C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FC23AAB0-A081-B2CD-D2F3-E5890D65E1E2}"/>
              </a:ext>
            </a:extLst>
          </p:cNvPr>
          <p:cNvSpPr txBox="1"/>
          <p:nvPr/>
        </p:nvSpPr>
        <p:spPr>
          <a:xfrm>
            <a:off x="348998" y="735818"/>
            <a:ext cx="11607028" cy="5940047"/>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General Information:</a:t>
            </a:r>
          </a:p>
          <a:p>
            <a:pPr algn="just"/>
            <a:r>
              <a:rPr lang="en-US" sz="2000" dirty="0">
                <a:latin typeface="Aharoni" panose="02010803020104030203" pitchFamily="2" charset="-79"/>
                <a:cs typeface="Aharoni" panose="02010803020104030203" pitchFamily="2" charset="-79"/>
              </a:rPr>
              <a:t>   - The dataset contains 775 rows and 15 columns after cleaning.</a:t>
            </a:r>
          </a:p>
          <a:p>
            <a:pPr algn="just"/>
            <a:r>
              <a:rPr lang="en-US" sz="2000" dirty="0">
                <a:latin typeface="Aharoni" panose="02010803020104030203" pitchFamily="2" charset="-79"/>
                <a:cs typeface="Aharoni" panose="02010803020104030203" pitchFamily="2" charset="-79"/>
              </a:rPr>
              <a:t>   - There are no missing values and no duplicate rows.</a:t>
            </a: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Column Details:</a:t>
            </a:r>
          </a:p>
          <a:p>
            <a:pPr algn="just"/>
            <a:r>
              <a:rPr lang="en-US" sz="2000" dirty="0">
                <a:latin typeface="Aharoni" panose="02010803020104030203" pitchFamily="2" charset="-79"/>
                <a:cs typeface="Aharoni" panose="02010803020104030203" pitchFamily="2" charset="-79"/>
              </a:rPr>
              <a:t>   - The dataset includes information about mobile (phones), such as brand, model, RAM, storage (ROM), processor, display size, camera details, battery capacity, price, and ratings.</a:t>
            </a:r>
          </a:p>
          <a:p>
            <a:pPr algn="just"/>
            <a:r>
              <a:rPr lang="en-US" sz="2000" dirty="0">
                <a:latin typeface="Aharoni" panose="02010803020104030203" pitchFamily="2" charset="-79"/>
                <a:cs typeface="Aharoni" panose="02010803020104030203" pitchFamily="2" charset="-79"/>
              </a:rPr>
              <a:t>   - The "is_5G"column indicates whether a phone supports 5G (True/False).</a:t>
            </a:r>
          </a:p>
          <a:p>
            <a:pPr algn="just"/>
            <a:r>
              <a:rPr lang="en-US" sz="2000" dirty="0">
                <a:latin typeface="Aharoni" panose="02010803020104030203" pitchFamily="2" charset="-79"/>
                <a:cs typeface="Aharoni" panose="02010803020104030203" pitchFamily="2" charset="-79"/>
              </a:rPr>
              <a:t>   - The "price" and "ratings" columns are numerical, with a wide range of values.</a:t>
            </a:r>
          </a:p>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Key Insights:</a:t>
            </a:r>
          </a:p>
          <a:p>
            <a:pPr algn="just"/>
            <a:r>
              <a:rPr lang="en-US" sz="2000" dirty="0">
                <a:latin typeface="Aharoni" panose="02010803020104030203" pitchFamily="2" charset="-79"/>
                <a:cs typeface="Aharoni" panose="02010803020104030203" pitchFamily="2" charset="-79"/>
              </a:rPr>
              <a:t>   - The dataset covers 16 different mobile brands, with Realme being the most common.</a:t>
            </a:r>
          </a:p>
          <a:p>
            <a:pPr algn="just"/>
            <a:r>
              <a:rPr lang="en-US" sz="2000" dirty="0">
                <a:latin typeface="Aharoni" panose="02010803020104030203" pitchFamily="2" charset="-79"/>
                <a:cs typeface="Aharoni" panose="02010803020104030203" pitchFamily="2" charset="-79"/>
              </a:rPr>
              <a:t>   - The most frequent phone in the dataset is the Realme P2 Pro 5G.</a:t>
            </a:r>
          </a:p>
          <a:p>
            <a:pPr algn="just"/>
            <a:r>
              <a:rPr lang="en-US" sz="2000" dirty="0">
                <a:latin typeface="Aharoni" panose="02010803020104030203" pitchFamily="2" charset="-79"/>
                <a:cs typeface="Aharoni" panose="02010803020104030203" pitchFamily="2" charset="-79"/>
              </a:rPr>
              <a:t>   - RAM sizes range from 2 GB to 16 GB, while ROM (storage) varies from 16GB to 512GB.</a:t>
            </a:r>
          </a:p>
          <a:p>
            <a:pPr algn="just"/>
            <a:r>
              <a:rPr lang="en-US" sz="2000" dirty="0">
                <a:latin typeface="Aharoni" panose="02010803020104030203" pitchFamily="2" charset="-79"/>
                <a:cs typeface="Aharoni" panose="02010803020104030203" pitchFamily="2" charset="-79"/>
              </a:rPr>
              <a:t>   - The most common processor brand is MediaTek, with the MediaTek Dimensity 6300 being the most frequent model.</a:t>
            </a:r>
          </a:p>
          <a:p>
            <a:pPr algn="just"/>
            <a:r>
              <a:rPr lang="en-US" sz="2000" dirty="0">
                <a:latin typeface="Aharoni" panose="02010803020104030203" pitchFamily="2" charset="-79"/>
                <a:cs typeface="Aharoni" panose="02010803020104030203" pitchFamily="2" charset="-79"/>
              </a:rPr>
              <a:t>   - Display sizes range from 5.45 inches to 6.9 inches, with an average of 6.66 inches.</a:t>
            </a:r>
          </a:p>
          <a:p>
            <a:pPr algn="just"/>
            <a:r>
              <a:rPr lang="en-US" sz="2000" dirty="0">
                <a:latin typeface="Aharoni" panose="02010803020104030203" pitchFamily="2" charset="-79"/>
                <a:cs typeface="Aharoni" panose="02010803020104030203" pitchFamily="2" charset="-79"/>
              </a:rPr>
              <a:t>   - Battery capacities vary from 3700mAh to 6550mAh, with an average of around 5090mAh.</a:t>
            </a:r>
          </a:p>
          <a:p>
            <a:pPr algn="just"/>
            <a:r>
              <a:rPr lang="en-US" sz="2000" dirty="0">
                <a:latin typeface="Aharoni" panose="02010803020104030203" pitchFamily="2" charset="-79"/>
                <a:cs typeface="Aharoni" panose="02010803020104030203" pitchFamily="2" charset="-79"/>
              </a:rPr>
              <a:t>   - Prices range from ₹5,499 to ₹1,61,999, with an average price of ₹25,870.</a:t>
            </a:r>
          </a:p>
          <a:p>
            <a:pPr algn="just"/>
            <a:r>
              <a:rPr lang="en-US" sz="2000" dirty="0">
                <a:latin typeface="Aharoni" panose="02010803020104030203" pitchFamily="2" charset="-79"/>
                <a:cs typeface="Aharoni" panose="02010803020104030203" pitchFamily="2" charset="-79"/>
              </a:rPr>
              <a:t>   - The number of ratings per phone varies significantly, from 0 to over 1.16 million.</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p:txBody>
      </p:sp>
      <p:sp>
        <p:nvSpPr>
          <p:cNvPr id="105" name="Google Shape;105;p3">
            <a:extLst>
              <a:ext uri="{FF2B5EF4-FFF2-40B4-BE49-F238E27FC236}">
                <a16:creationId xmlns:a16="http://schemas.microsoft.com/office/drawing/2014/main" id="{111334A1-9AB4-3958-95EB-D7AFD162C16F}"/>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Summary of the Data:</a:t>
            </a:r>
            <a:endParaRPr sz="1800" b="1" i="0" u="none" strike="noStrike" cap="none">
              <a:solidFill>
                <a:srgbClr val="FF0000"/>
              </a:solidFill>
              <a:latin typeface="+mn-lt"/>
              <a:ea typeface="Calibri"/>
              <a:cs typeface="Calibri"/>
              <a:sym typeface="Calibri"/>
            </a:endParaRPr>
          </a:p>
        </p:txBody>
      </p:sp>
    </p:spTree>
    <p:extLst>
      <p:ext uri="{BB962C8B-B14F-4D97-AF65-F5344CB8AC3E}">
        <p14:creationId xmlns:p14="http://schemas.microsoft.com/office/powerpoint/2010/main" val="20120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22D5864-B44F-C701-303A-FCF5F93959E6}"/>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AD1F44FA-8793-C130-D1CE-C3AFBBFD43AB}"/>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Frame:</a:t>
            </a:r>
            <a:endParaRPr sz="1800" b="1" i="0" u="none" strike="noStrike" cap="none">
              <a:solidFill>
                <a:srgbClr val="FF0000"/>
              </a:solidFill>
              <a:latin typeface="+mn-lt"/>
              <a:ea typeface="Calibri"/>
              <a:cs typeface="Calibri"/>
              <a:sym typeface="Calibri"/>
            </a:endParaRPr>
          </a:p>
        </p:txBody>
      </p:sp>
      <p:pic>
        <p:nvPicPr>
          <p:cNvPr id="4" name="Picture 3" descr="A screenshot of a computer&#10;&#10;Description automatically generated">
            <a:extLst>
              <a:ext uri="{FF2B5EF4-FFF2-40B4-BE49-F238E27FC236}">
                <a16:creationId xmlns:a16="http://schemas.microsoft.com/office/drawing/2014/main" id="{7FC647AD-E548-EBCD-581A-355D2E39F266}"/>
              </a:ext>
            </a:extLst>
          </p:cNvPr>
          <p:cNvPicPr>
            <a:picLocks noChangeAspect="1"/>
          </p:cNvPicPr>
          <p:nvPr/>
        </p:nvPicPr>
        <p:blipFill>
          <a:blip r:embed="rId3"/>
          <a:stretch>
            <a:fillRect/>
          </a:stretch>
        </p:blipFill>
        <p:spPr>
          <a:xfrm>
            <a:off x="427656" y="961958"/>
            <a:ext cx="10756862" cy="5257247"/>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AB62CA5D-7968-B83D-F0FB-9812A2A2A87F}"/>
              </a:ext>
            </a:extLst>
          </p:cNvPr>
          <p:cNvSpPr txBox="1"/>
          <p:nvPr/>
        </p:nvSpPr>
        <p:spPr>
          <a:xfrm>
            <a:off x="348998" y="638794"/>
            <a:ext cx="10181350" cy="323165"/>
          </a:xfrm>
          <a:prstGeom prst="rect">
            <a:avLst/>
          </a:prstGeom>
          <a:noFill/>
        </p:spPr>
        <p:txBody>
          <a:bodyPr wrap="square" rtlCol="0">
            <a:spAutoFit/>
          </a:bodyPr>
          <a:lstStyle/>
          <a:p>
            <a:pPr marL="285750" indent="-285750" algn="just">
              <a:buFont typeface="Wingdings" panose="05000000000000000000" pitchFamily="2" charset="2"/>
              <a:buChar char="q"/>
            </a:pPr>
            <a:r>
              <a:rPr lang="en-US" sz="1500" dirty="0">
                <a:latin typeface="Aharoni" panose="02010803020104030203" pitchFamily="2" charset="-79"/>
                <a:cs typeface="Aharoni" panose="02010803020104030203" pitchFamily="2" charset="-79"/>
              </a:rPr>
              <a:t>Representing various mobile specifications and after data cleaning it show 775 rows and 15 columns.</a:t>
            </a:r>
            <a:endParaRPr lang="en-IN" sz="1500" dirty="0"/>
          </a:p>
        </p:txBody>
      </p:sp>
    </p:spTree>
    <p:extLst>
      <p:ext uri="{BB962C8B-B14F-4D97-AF65-F5344CB8AC3E}">
        <p14:creationId xmlns:p14="http://schemas.microsoft.com/office/powerpoint/2010/main" val="397764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82BEE95-F6ED-5431-A5C6-372B98A9A17C}"/>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1F280592-F2C0-5CD2-144E-D72E8E26CC2D}"/>
              </a:ext>
            </a:extLst>
          </p:cNvPr>
          <p:cNvSpPr txBox="1"/>
          <p:nvPr/>
        </p:nvSpPr>
        <p:spPr>
          <a:xfrm>
            <a:off x="412955" y="98607"/>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5" name="Picture 4">
            <a:extLst>
              <a:ext uri="{FF2B5EF4-FFF2-40B4-BE49-F238E27FC236}">
                <a16:creationId xmlns:a16="http://schemas.microsoft.com/office/drawing/2014/main" id="{7D13056A-0CAA-E6FE-C0BF-C782CAB42F73}"/>
              </a:ext>
            </a:extLst>
          </p:cNvPr>
          <p:cNvPicPr>
            <a:picLocks noChangeAspect="1"/>
          </p:cNvPicPr>
          <p:nvPr/>
        </p:nvPicPr>
        <p:blipFill>
          <a:blip r:embed="rId3"/>
          <a:stretch>
            <a:fillRect/>
          </a:stretch>
        </p:blipFill>
        <p:spPr>
          <a:xfrm>
            <a:off x="2289286" y="1550032"/>
            <a:ext cx="7613428" cy="4437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2FE0008-E5D0-CA94-DBF6-8FF2045596BB}"/>
              </a:ext>
            </a:extLst>
          </p:cNvPr>
          <p:cNvSpPr txBox="1"/>
          <p:nvPr/>
        </p:nvSpPr>
        <p:spPr>
          <a:xfrm>
            <a:off x="378542" y="688258"/>
            <a:ext cx="11434916" cy="861774"/>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visualization is a bar chart displaying the number of mobile [phones] available for each brand, with Realme having the highest count.</a:t>
            </a:r>
            <a:endParaRPr lang="en-IN" sz="1800" dirty="0">
              <a:latin typeface="Aharoni" panose="02010803020104030203" pitchFamily="2" charset="-79"/>
              <a:cs typeface="Aharoni" panose="02010803020104030203" pitchFamily="2" charset="-79"/>
            </a:endParaRPr>
          </a:p>
          <a:p>
            <a:pPr algn="just"/>
            <a:endParaRPr lang="en-US" sz="1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793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B9D9255-E4F3-1298-F31F-8FBE672AF601}"/>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179F5E-EA42-6A02-859E-287AD11CAF4C}"/>
              </a:ext>
            </a:extLst>
          </p:cNvPr>
          <p:cNvSpPr txBox="1"/>
          <p:nvPr/>
        </p:nvSpPr>
        <p:spPr>
          <a:xfrm>
            <a:off x="201514" y="177265"/>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3" name="Picture 2" descr="A graph of mobiles brand">
            <a:extLst>
              <a:ext uri="{FF2B5EF4-FFF2-40B4-BE49-F238E27FC236}">
                <a16:creationId xmlns:a16="http://schemas.microsoft.com/office/drawing/2014/main" id="{C2873750-A077-656A-A42F-2D81D5834161}"/>
              </a:ext>
            </a:extLst>
          </p:cNvPr>
          <p:cNvPicPr>
            <a:picLocks noChangeAspect="1"/>
          </p:cNvPicPr>
          <p:nvPr/>
        </p:nvPicPr>
        <p:blipFill>
          <a:blip r:embed="rId3"/>
          <a:stretch>
            <a:fillRect/>
          </a:stretch>
        </p:blipFill>
        <p:spPr>
          <a:xfrm>
            <a:off x="3144787" y="1614809"/>
            <a:ext cx="5546930" cy="4683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C443428-106D-CF10-9DC8-BB82FDDF8713}"/>
              </a:ext>
            </a:extLst>
          </p:cNvPr>
          <p:cNvSpPr txBox="1"/>
          <p:nvPr/>
        </p:nvSpPr>
        <p:spPr>
          <a:xfrm>
            <a:off x="373626" y="865239"/>
            <a:ext cx="11434916" cy="646331"/>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bar chart visualizes the price distribution of mobile (phones) across different brands, showing variations in average prices.</a:t>
            </a:r>
            <a:endParaRPr lang="en-IN"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02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CC45933-BB57-1AAD-381C-19A14C783F08}"/>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E085CBC-4898-541A-0F19-5309D4DBA1BF}"/>
              </a:ext>
            </a:extLst>
          </p:cNvPr>
          <p:cNvSpPr txBox="1"/>
          <p:nvPr/>
        </p:nvSpPr>
        <p:spPr>
          <a:xfrm>
            <a:off x="201514" y="177265"/>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341FD996-EEA2-5F15-D306-B80A3961925D}"/>
              </a:ext>
            </a:extLst>
          </p:cNvPr>
          <p:cNvSpPr txBox="1"/>
          <p:nvPr/>
        </p:nvSpPr>
        <p:spPr>
          <a:xfrm>
            <a:off x="201514" y="762000"/>
            <a:ext cx="11434916"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pie chart represents the distribution of different categories, likely memory sizes (e.g., 128, 256, 64, 512, etc.), with corresponding percentages.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largest portions are 128 (41%) and 256 (40%), followed by 64 (11%), while smaller values like 512 and 16 have minimal representation.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colors help distinguish different segments, and the percentages provide insight into their relative proportions.</a:t>
            </a:r>
            <a:endParaRPr lang="en-IN" sz="1600" dirty="0">
              <a:latin typeface="Aharoni" panose="02010803020104030203" pitchFamily="2" charset="-79"/>
              <a:cs typeface="Aharoni" panose="02010803020104030203" pitchFamily="2" charset="-79"/>
            </a:endParaRPr>
          </a:p>
        </p:txBody>
      </p:sp>
      <p:pic>
        <p:nvPicPr>
          <p:cNvPr id="4" name="Picture 3" descr="A pie chart with numbers and a few percentages&#10;&#10;Description automatically generated">
            <a:extLst>
              <a:ext uri="{FF2B5EF4-FFF2-40B4-BE49-F238E27FC236}">
                <a16:creationId xmlns:a16="http://schemas.microsoft.com/office/drawing/2014/main" id="{F04C5690-0AF9-5D46-C4FA-588EAF00326E}"/>
              </a:ext>
            </a:extLst>
          </p:cNvPr>
          <p:cNvPicPr>
            <a:picLocks noChangeAspect="1"/>
          </p:cNvPicPr>
          <p:nvPr/>
        </p:nvPicPr>
        <p:blipFill>
          <a:blip r:embed="rId3"/>
          <a:stretch>
            <a:fillRect/>
          </a:stretch>
        </p:blipFill>
        <p:spPr>
          <a:xfrm>
            <a:off x="3510117" y="2226587"/>
            <a:ext cx="4691508" cy="4254344"/>
          </a:xfrm>
          <a:prstGeom prst="rect">
            <a:avLst/>
          </a:prstGeom>
        </p:spPr>
      </p:pic>
    </p:spTree>
    <p:extLst>
      <p:ext uri="{BB962C8B-B14F-4D97-AF65-F5344CB8AC3E}">
        <p14:creationId xmlns:p14="http://schemas.microsoft.com/office/powerpoint/2010/main" val="386103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BD4CDAA-A244-2C4A-8008-8044028A175C}"/>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81E8D1AB-6B87-8C8C-960E-A01ED2C22621}"/>
              </a:ext>
            </a:extLst>
          </p:cNvPr>
          <p:cNvSpPr txBox="1"/>
          <p:nvPr/>
        </p:nvSpPr>
        <p:spPr>
          <a:xfrm>
            <a:off x="201514" y="177265"/>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dirty="0">
                <a:solidFill>
                  <a:srgbClr val="FF0000"/>
                </a:solidFill>
                <a:latin typeface="+mn-lt"/>
                <a:cs typeface="Aharoni" panose="02010803020104030203" pitchFamily="2" charset="-79"/>
              </a:rPr>
              <a:t>Data Analysis:</a:t>
            </a:r>
            <a:endParaRPr sz="1800" b="1" i="0" u="none" strike="noStrike" cap="none" dirty="0">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166E8772-87DA-5608-F8CC-B876E2E51C7D}"/>
              </a:ext>
            </a:extLst>
          </p:cNvPr>
          <p:cNvSpPr txBox="1"/>
          <p:nvPr/>
        </p:nvSpPr>
        <p:spPr>
          <a:xfrm>
            <a:off x="201514" y="762000"/>
            <a:ext cx="11434916"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bar chart represents the ratings of different mobile brands.</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 The x-axis lists various brands like Realme, Samsung, Motorola, Poco, Redmi, etc., while the y-axis represents the number of ratings.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Redmi has the highest ratings, followed by Vivo and Realme. Some brands, like Google, Micromax, and Nothing, have significantly lower ratings. The error bars indicate variability in ratings for each brand.</a:t>
            </a:r>
            <a:endParaRPr lang="en-IN" sz="1600" dirty="0">
              <a:latin typeface="Aharoni" panose="02010803020104030203" pitchFamily="2" charset="-79"/>
              <a:cs typeface="Aharoni" panose="02010803020104030203" pitchFamily="2" charset="-79"/>
            </a:endParaRPr>
          </a:p>
        </p:txBody>
      </p:sp>
      <p:pic>
        <p:nvPicPr>
          <p:cNvPr id="5" name="Picture 4" descr="A graph of different colored bars">
            <a:extLst>
              <a:ext uri="{FF2B5EF4-FFF2-40B4-BE49-F238E27FC236}">
                <a16:creationId xmlns:a16="http://schemas.microsoft.com/office/drawing/2014/main" id="{4A3C3488-8632-D245-B81C-CF5EC08130E6}"/>
              </a:ext>
            </a:extLst>
          </p:cNvPr>
          <p:cNvPicPr>
            <a:picLocks noChangeAspect="1"/>
          </p:cNvPicPr>
          <p:nvPr/>
        </p:nvPicPr>
        <p:blipFill>
          <a:blip r:embed="rId3"/>
          <a:stretch>
            <a:fillRect/>
          </a:stretch>
        </p:blipFill>
        <p:spPr>
          <a:xfrm>
            <a:off x="3588728" y="2230935"/>
            <a:ext cx="5191432" cy="444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955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66EA944-8FF6-0CD5-FC2C-516B0C23EB1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7B183F37-5876-414F-095B-5F477A076E0D}"/>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4" name="Picture 3" descr="A graph of different colored bars">
            <a:extLst>
              <a:ext uri="{FF2B5EF4-FFF2-40B4-BE49-F238E27FC236}">
                <a16:creationId xmlns:a16="http://schemas.microsoft.com/office/drawing/2014/main" id="{24856A27-9997-4C71-5D8F-841B23E6EC48}"/>
              </a:ext>
            </a:extLst>
          </p:cNvPr>
          <p:cNvPicPr>
            <a:picLocks noChangeAspect="1"/>
          </p:cNvPicPr>
          <p:nvPr/>
        </p:nvPicPr>
        <p:blipFill>
          <a:blip r:embed="rId3"/>
          <a:stretch>
            <a:fillRect/>
          </a:stretch>
        </p:blipFill>
        <p:spPr>
          <a:xfrm>
            <a:off x="1077258" y="1802684"/>
            <a:ext cx="10037483" cy="4312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C389D35-FBA2-D04C-A9BA-22416DEC84F6}"/>
              </a:ext>
            </a:extLst>
          </p:cNvPr>
          <p:cNvSpPr txBox="1"/>
          <p:nvPr/>
        </p:nvSpPr>
        <p:spPr>
          <a:xfrm>
            <a:off x="201514" y="624348"/>
            <a:ext cx="11434916" cy="1077218"/>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Google Pixel 9 Pro XL, Samsung Galaxy S23 Ultra 5G, and Vivo X200 Pro 5G are among the most expensive models.</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Brands like </a:t>
            </a:r>
            <a:r>
              <a:rPr lang="en-US" sz="1600" dirty="0" err="1">
                <a:latin typeface="Aharoni" panose="02010803020104030203" pitchFamily="2" charset="-79"/>
                <a:cs typeface="Aharoni" panose="02010803020104030203" pitchFamily="2" charset="-79"/>
              </a:rPr>
              <a:t>Tecno</a:t>
            </a:r>
            <a:r>
              <a:rPr lang="en-US" sz="1600" dirty="0">
                <a:latin typeface="Aharoni" panose="02010803020104030203" pitchFamily="2" charset="-79"/>
                <a:cs typeface="Aharoni" panose="02010803020104030203" pitchFamily="2" charset="-79"/>
              </a:rPr>
              <a:t> and Micromax have relatively lower highest-priced models compared to premium brands like Samsung, Google, and Vivo. The color-coded legend shows the specific models for each brand.</a:t>
            </a:r>
            <a:endParaRPr lang="en-IN"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9852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86411D0-CDA9-7023-4CC6-E5B43660EC94}"/>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D9310143-140C-3FC9-C9D5-8150792377F6}"/>
              </a:ext>
            </a:extLst>
          </p:cNvPr>
          <p:cNvSpPr txBox="1"/>
          <p:nvPr/>
        </p:nvSpPr>
        <p:spPr>
          <a:xfrm>
            <a:off x="385453" y="898392"/>
            <a:ext cx="11501747" cy="446272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We, Amarendra Nayak, Amit Pandit, and Jagyansu Padhy, graduated in Computer Science and Engineering, with a B.Tech degree at National Institute of Science and Technology (autonomous, nba and naac accredited),Berhampur, Odisha,</a:t>
            </a:r>
            <a:r>
              <a:rPr lang="en-US" sz="2400" dirty="0">
                <a:latin typeface="Aharoni" panose="02010803020104030203" pitchFamily="2" charset="-79"/>
                <a:cs typeface="Aharoni" panose="02010803020104030203" pitchFamily="2" charset="-79"/>
              </a:rPr>
              <a:t>761008</a:t>
            </a:r>
            <a:r>
              <a:rPr lang="en-US" sz="2000" dirty="0">
                <a:latin typeface="Aharoni" panose="02010803020104030203" pitchFamily="2" charset="-79"/>
                <a:cs typeface="Aharoni" panose="02010803020104030203" pitchFamily="2" charset="-79"/>
              </a:rPr>
              <a:t>. </a:t>
            </a:r>
          </a:p>
          <a:p>
            <a:pPr marL="342900" marR="0" lvl="0" indent="-342900" algn="just" rtl="0">
              <a:spcBef>
                <a:spcPts val="0"/>
              </a:spcBef>
              <a:spcAft>
                <a:spcPts val="0"/>
              </a:spcAft>
              <a:buClr>
                <a:schemeClr val="dk1"/>
              </a:buClr>
              <a:buSzPts val="1800"/>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342900" marR="0" lvl="0" indent="-342900" algn="just" rtl="0">
              <a:spcBef>
                <a:spcPts val="0"/>
              </a:spcBef>
              <a:spcAft>
                <a:spcPts val="0"/>
              </a:spcAf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Currently, We are enhancing our skills in data analysis at Innomatics Research Lab, Hyderabad, Telangana.</a:t>
            </a:r>
          </a:p>
          <a:p>
            <a:pPr marR="0" lvl="0" algn="just" rtl="0">
              <a:spcBef>
                <a:spcPts val="0"/>
              </a:spcBef>
              <a:spcAft>
                <a:spcPts val="0"/>
              </a:spcAft>
              <a:buClr>
                <a:schemeClr val="dk1"/>
              </a:buClr>
              <a:buSzPts val="1800"/>
            </a:pPr>
            <a:endParaRPr lang="en-US" sz="2000" dirty="0">
              <a:latin typeface="Aharoni" panose="02010803020104030203" pitchFamily="2" charset="-79"/>
              <a:cs typeface="Aharoni" panose="02010803020104030203" pitchFamily="2" charset="-79"/>
            </a:endParaRPr>
          </a:p>
          <a:p>
            <a:pPr marL="342900" marR="0" lvl="0" indent="-342900" algn="just" rtl="0">
              <a:spcBef>
                <a:spcPts val="0"/>
              </a:spcBef>
              <a:spcAft>
                <a:spcPts val="0"/>
              </a:spcAft>
              <a:buClr>
                <a:schemeClr val="dk1"/>
              </a:buClr>
              <a:buSzPts val="1800"/>
              <a:buFont typeface="Wingdings" panose="05000000000000000000" pitchFamily="2" charset="2"/>
              <a:buChar char="q"/>
            </a:pPr>
            <a:r>
              <a:rPr lang="en-US" sz="2000" dirty="0">
                <a:solidFill>
                  <a:schemeClr val="dk1"/>
                </a:solidFill>
                <a:latin typeface="Aharoni" panose="02010803020104030203" pitchFamily="2" charset="-79"/>
                <a:ea typeface="Calibri"/>
                <a:cs typeface="Aharoni" panose="02010803020104030203" pitchFamily="2" charset="-79"/>
                <a:sym typeface="Calibri"/>
              </a:rPr>
              <a:t>LinkedIn Profile:- i)</a:t>
            </a:r>
            <a:r>
              <a:rPr lang="en-US" sz="2000" dirty="0">
                <a:solidFill>
                  <a:schemeClr val="dk1"/>
                </a:solidFill>
                <a:latin typeface="ADLaM Display" panose="020F0502020204030204" pitchFamily="2" charset="0"/>
                <a:ea typeface="ADLaM Display" panose="020F0502020204030204" pitchFamily="2" charset="0"/>
                <a:cs typeface="ADLaM Display" panose="020F0502020204030204" pitchFamily="2" charset="0"/>
                <a:sym typeface="Calibri"/>
                <a:hlinkClick r:id="rId3"/>
              </a:rPr>
              <a:t>AMIT_PANDIT_315</a:t>
            </a:r>
            <a:endParaRPr lang="en-US" sz="2000" dirty="0">
              <a:solidFill>
                <a:schemeClr val="dk1"/>
              </a:solidFill>
              <a:latin typeface="ADLaM Display" panose="020F0502020204030204" pitchFamily="2" charset="0"/>
              <a:ea typeface="ADLaM Display" panose="020F0502020204030204" pitchFamily="2" charset="0"/>
              <a:cs typeface="ADLaM Display" panose="020F0502020204030204" pitchFamily="2" charset="0"/>
              <a:sym typeface="Calibri"/>
            </a:endParaRPr>
          </a:p>
          <a:p>
            <a:pPr marR="0" lvl="0" algn="just" rtl="0">
              <a:spcBef>
                <a:spcPts val="0"/>
              </a:spcBef>
              <a:spcAft>
                <a:spcPts val="0"/>
              </a:spcAft>
              <a:buClr>
                <a:schemeClr val="dk1"/>
              </a:buClr>
              <a:buSzPts val="1800"/>
            </a:pPr>
            <a:r>
              <a:rPr lang="en-US" sz="2000" dirty="0">
                <a:solidFill>
                  <a:schemeClr val="dk1"/>
                </a:solidFill>
                <a:latin typeface="Aharoni" panose="02010803020104030203" pitchFamily="2" charset="-79"/>
                <a:ea typeface="Calibri"/>
                <a:cs typeface="Aharoni" panose="02010803020104030203" pitchFamily="2" charset="-79"/>
                <a:sym typeface="Calibri"/>
              </a:rPr>
              <a:t>		          ,ii)</a:t>
            </a:r>
            <a:r>
              <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hlinkClick r:id="rId4"/>
              </a:rPr>
              <a:t>AMARENDRA_NAYAK_327-329</a:t>
            </a:r>
            <a:endPar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endParaRPr>
          </a:p>
          <a:p>
            <a:pPr marR="0" lvl="0" algn="just" rtl="0">
              <a:spcBef>
                <a:spcPts val="0"/>
              </a:spcBef>
              <a:spcAft>
                <a:spcPts val="0"/>
              </a:spcAft>
              <a:buClr>
                <a:schemeClr val="dk1"/>
              </a:buClr>
              <a:buSzPts val="1800"/>
            </a:pPr>
            <a:r>
              <a:rPr lang="en-US" sz="2000" dirty="0">
                <a:solidFill>
                  <a:schemeClr val="dk1"/>
                </a:solidFill>
                <a:latin typeface="Aharoni" panose="02010803020104030203" pitchFamily="2" charset="-79"/>
                <a:ea typeface="Calibri"/>
                <a:cs typeface="Aharoni" panose="02010803020104030203" pitchFamily="2" charset="-79"/>
                <a:sym typeface="Calibri"/>
              </a:rPr>
              <a:t>		          ,iii)</a:t>
            </a:r>
            <a:r>
              <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hlinkClick r:id="rId5"/>
              </a:rPr>
              <a:t>JAGYANSU_PADHY_327-329</a:t>
            </a:r>
            <a:endPar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endParaRPr>
          </a:p>
          <a:p>
            <a:pPr marR="0" lvl="0" algn="just" rtl="0">
              <a:spcBef>
                <a:spcPts val="0"/>
              </a:spcBef>
              <a:spcAft>
                <a:spcPts val="0"/>
              </a:spcAft>
              <a:buClr>
                <a:schemeClr val="dk1"/>
              </a:buClr>
              <a:buSzPts val="1800"/>
            </a:pPr>
            <a:endParaRPr lang="en-US" sz="2000" dirty="0">
              <a:solidFill>
                <a:schemeClr val="dk1"/>
              </a:solidFill>
              <a:latin typeface="Aharoni" panose="02010803020104030203" pitchFamily="2" charset="-79"/>
              <a:ea typeface="Calibri"/>
              <a:cs typeface="Aharoni" panose="02010803020104030203" pitchFamily="2" charset="-79"/>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q"/>
            </a:pPr>
            <a:r>
              <a:rPr lang="en-US" sz="2000" dirty="0">
                <a:solidFill>
                  <a:schemeClr val="dk1"/>
                </a:solidFill>
                <a:latin typeface="Aharoni" panose="02010803020104030203" pitchFamily="2" charset="-79"/>
                <a:ea typeface="Calibri"/>
                <a:cs typeface="Aharoni" panose="02010803020104030203" pitchFamily="2" charset="-79"/>
                <a:sym typeface="Calibri"/>
              </a:rPr>
              <a:t>Git-Hub Profile:-  i)</a:t>
            </a:r>
            <a:r>
              <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hlinkClick r:id="rId6"/>
              </a:rPr>
              <a:t>Github-Amitpandit178_315</a:t>
            </a:r>
            <a:endPar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endParaRPr>
          </a:p>
          <a:p>
            <a:pPr marR="0" lvl="0" algn="just" rtl="0">
              <a:spcBef>
                <a:spcPts val="0"/>
              </a:spcBef>
              <a:spcAft>
                <a:spcPts val="0"/>
              </a:spcAft>
              <a:buClr>
                <a:schemeClr val="dk1"/>
              </a:buClr>
              <a:buSzPts val="1800"/>
            </a:pPr>
            <a:r>
              <a:rPr lang="en-US" sz="2000" dirty="0">
                <a:solidFill>
                  <a:schemeClr val="dk1"/>
                </a:solidFill>
                <a:latin typeface="Aharoni" panose="02010803020104030203" pitchFamily="2" charset="-79"/>
                <a:ea typeface="Calibri"/>
                <a:cs typeface="Aharoni" panose="02010803020104030203" pitchFamily="2" charset="-79"/>
                <a:sym typeface="Calibri"/>
              </a:rPr>
              <a:t>		         ,ii)</a:t>
            </a:r>
            <a:r>
              <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hlinkClick r:id="rId7"/>
              </a:rPr>
              <a:t>Github-Amarendra_327-329</a:t>
            </a:r>
            <a:endPar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endParaRPr>
          </a:p>
          <a:p>
            <a:pPr marR="0" lvl="0" algn="just" rtl="0">
              <a:spcBef>
                <a:spcPts val="0"/>
              </a:spcBef>
              <a:spcAft>
                <a:spcPts val="0"/>
              </a:spcAft>
              <a:buClr>
                <a:schemeClr val="dk1"/>
              </a:buClr>
              <a:buSzPts val="1800"/>
            </a:pPr>
            <a:r>
              <a:rPr lang="en-US" sz="2000" dirty="0">
                <a:solidFill>
                  <a:schemeClr val="dk1"/>
                </a:solidFill>
                <a:latin typeface="Aharoni" panose="02010803020104030203" pitchFamily="2" charset="-79"/>
                <a:ea typeface="Calibri"/>
                <a:cs typeface="Aharoni" panose="02010803020104030203" pitchFamily="2" charset="-79"/>
                <a:sym typeface="Calibri"/>
              </a:rPr>
              <a:t>		         ,iii)</a:t>
            </a:r>
            <a:r>
              <a:rPr lang="en-US" sz="2000" dirty="0">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Calibri"/>
                <a:hlinkClick r:id="rId8"/>
              </a:rPr>
              <a:t>Github-Jagyansu_327-329</a:t>
            </a:r>
            <a:endParaRPr lang="en-US" sz="2000" dirty="0">
              <a:solidFill>
                <a:schemeClr val="dk1"/>
              </a:solidFill>
              <a:latin typeface="Aharoni" panose="02010803020104030203" pitchFamily="2" charset="-79"/>
              <a:ea typeface="Calibri"/>
              <a:cs typeface="Aharoni" panose="02010803020104030203" pitchFamily="2" charset="-79"/>
              <a:sym typeface="Calibri"/>
            </a:endParaRPr>
          </a:p>
        </p:txBody>
      </p:sp>
      <p:sp>
        <p:nvSpPr>
          <p:cNvPr id="105" name="Google Shape;105;p3">
            <a:extLst>
              <a:ext uri="{FF2B5EF4-FFF2-40B4-BE49-F238E27FC236}">
                <a16:creationId xmlns:a16="http://schemas.microsoft.com/office/drawing/2014/main" id="{6BF9B9FC-22EC-9E70-6FD0-207C4C339609}"/>
              </a:ext>
            </a:extLst>
          </p:cNvPr>
          <p:cNvSpPr txBox="1"/>
          <p:nvPr/>
        </p:nvSpPr>
        <p:spPr>
          <a:xfrm>
            <a:off x="385453" y="402487"/>
            <a:ext cx="2269257" cy="495905"/>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b="1" i="0" u="none" strike="noStrike" cap="none">
                <a:solidFill>
                  <a:srgbClr val="FF0000"/>
                </a:solidFill>
                <a:latin typeface="+mj-lt"/>
                <a:ea typeface="Lato Black"/>
                <a:cs typeface="DaunPenh"/>
                <a:sym typeface="Lato Black"/>
              </a:rPr>
              <a:t>About us</a:t>
            </a:r>
            <a:r>
              <a:rPr lang="en-IN" sz="3200" b="1">
                <a:solidFill>
                  <a:srgbClr val="FF0000"/>
                </a:solidFill>
                <a:latin typeface="+mj-lt"/>
                <a:ea typeface="Lato Black"/>
                <a:cs typeface="DaunPenh"/>
                <a:sym typeface="Lato Black"/>
              </a:rPr>
              <a:t> </a:t>
            </a:r>
            <a:r>
              <a:rPr lang="en-IN" sz="3200" b="1" i="0" u="none" strike="noStrike" cap="none">
                <a:solidFill>
                  <a:srgbClr val="FF0000"/>
                </a:solidFill>
                <a:latin typeface="+mj-lt"/>
                <a:ea typeface="Lato Black"/>
                <a:cs typeface="DaunPenh"/>
                <a:sym typeface="Lato Black"/>
              </a:rPr>
              <a:t>: </a:t>
            </a:r>
            <a:endParaRPr lang="en-IN" sz="1800" b="1" i="0" u="none" strike="noStrike" cap="none">
              <a:solidFill>
                <a:srgbClr val="FF0000"/>
              </a:solidFill>
              <a:latin typeface="+mj-lt"/>
              <a:ea typeface="Calibri"/>
              <a:cs typeface="DaunPenh"/>
              <a:sym typeface="Calibri"/>
            </a:endParaRPr>
          </a:p>
        </p:txBody>
      </p:sp>
    </p:spTree>
    <p:extLst>
      <p:ext uri="{BB962C8B-B14F-4D97-AF65-F5344CB8AC3E}">
        <p14:creationId xmlns:p14="http://schemas.microsoft.com/office/powerpoint/2010/main" val="22708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91DB7C3-51E1-2FBE-2F84-8233A16E97D1}"/>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49893DD-12B8-C4C9-76BC-41DEE34D017F}"/>
              </a:ext>
            </a:extLst>
          </p:cNvPr>
          <p:cNvSpPr txBox="1"/>
          <p:nvPr/>
        </p:nvSpPr>
        <p:spPr>
          <a:xfrm>
            <a:off x="201514" y="177265"/>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3" name="Picture 2" descr="A graph of different colored bars">
            <a:extLst>
              <a:ext uri="{FF2B5EF4-FFF2-40B4-BE49-F238E27FC236}">
                <a16:creationId xmlns:a16="http://schemas.microsoft.com/office/drawing/2014/main" id="{4C6F90F8-6C35-BE9B-E234-70A7367BE6BC}"/>
              </a:ext>
            </a:extLst>
          </p:cNvPr>
          <p:cNvPicPr>
            <a:picLocks noChangeAspect="1"/>
          </p:cNvPicPr>
          <p:nvPr/>
        </p:nvPicPr>
        <p:blipFill>
          <a:blip r:embed="rId3"/>
          <a:stretch>
            <a:fillRect/>
          </a:stretch>
        </p:blipFill>
        <p:spPr>
          <a:xfrm>
            <a:off x="1101212" y="1987116"/>
            <a:ext cx="9757647" cy="4108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3A978FB-1C16-1EAF-2286-1927F09739C7}"/>
              </a:ext>
            </a:extLst>
          </p:cNvPr>
          <p:cNvSpPr txBox="1"/>
          <p:nvPr/>
        </p:nvSpPr>
        <p:spPr>
          <a:xfrm>
            <a:off x="262578" y="762000"/>
            <a:ext cx="11434916" cy="1077218"/>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Here, Each bar represents the cheapest model for a specific brand.</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colors differentiate different models, with a legend listing device names.</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Brands like Google, Honor, and Xiaomi have the highest-priced lowest models, while Poco, Realme, and Redmi have more budget-friendly options.</a:t>
            </a:r>
            <a:endParaRPr lang="en-IN"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9153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DB986C6-905C-16E6-5226-37E0056E8A71}"/>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834BD53C-8116-742A-B12B-47A243895922}"/>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3" name="Picture 2" descr="A graph of different colored circles&#10;&#10;Description automatically generated">
            <a:extLst>
              <a:ext uri="{FF2B5EF4-FFF2-40B4-BE49-F238E27FC236}">
                <a16:creationId xmlns:a16="http://schemas.microsoft.com/office/drawing/2014/main" id="{5D2423DE-C09A-7CC0-FAD5-142A9B6670BC}"/>
              </a:ext>
            </a:extLst>
          </p:cNvPr>
          <p:cNvPicPr>
            <a:picLocks noChangeAspect="1"/>
          </p:cNvPicPr>
          <p:nvPr/>
        </p:nvPicPr>
        <p:blipFill>
          <a:blip r:embed="rId3"/>
          <a:stretch>
            <a:fillRect/>
          </a:stretch>
        </p:blipFill>
        <p:spPr>
          <a:xfrm>
            <a:off x="394695" y="2279702"/>
            <a:ext cx="8487772" cy="439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1E0BEA90-D0B8-8BE8-5B66-09C928A09B6B}"/>
              </a:ext>
            </a:extLst>
          </p:cNvPr>
          <p:cNvSpPr txBox="1"/>
          <p:nvPr/>
        </p:nvSpPr>
        <p:spPr>
          <a:xfrm>
            <a:off x="201514" y="624348"/>
            <a:ext cx="11434916"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Different colors indicate different ROM (storage) sizes, as shown in the legend (16GB, 32GB, 64GB, 128GB, 256GB, 512GB).</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Phones with higher RAM (12GB, 16GB) tend to have higher prices, often exceeding ₹100,000.Phones with lower RAM (2GB, 3GB, 4GB) generally have lower prices, usually below ₹20,000.</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Phones with larger ROM capacities (512GB, 256GB) tend to be costlier. There is a noticeable price jump between mid-range (6GB-8GB RAM, 128GB-256GB ROM) and high-end phones (12GB+ RAM, 512GB ROM).</a:t>
            </a:r>
          </a:p>
        </p:txBody>
      </p:sp>
    </p:spTree>
    <p:extLst>
      <p:ext uri="{BB962C8B-B14F-4D97-AF65-F5344CB8AC3E}">
        <p14:creationId xmlns:p14="http://schemas.microsoft.com/office/powerpoint/2010/main" val="374900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FDDD0BB-C947-1E9C-1E32-2BB0831DC51F}"/>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A4433A8B-53B7-68E5-D4DC-D26DB371A75A}"/>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4" name="Picture 3" descr="A graph of a comparison of the same price&#10;&#10;Description automatically generated with medium confidence">
            <a:extLst>
              <a:ext uri="{FF2B5EF4-FFF2-40B4-BE49-F238E27FC236}">
                <a16:creationId xmlns:a16="http://schemas.microsoft.com/office/drawing/2014/main" id="{2C746E14-3289-5DFE-C85E-25B485FB21EB}"/>
              </a:ext>
            </a:extLst>
          </p:cNvPr>
          <p:cNvPicPr>
            <a:picLocks noChangeAspect="1"/>
          </p:cNvPicPr>
          <p:nvPr/>
        </p:nvPicPr>
        <p:blipFill>
          <a:blip r:embed="rId3"/>
          <a:stretch>
            <a:fillRect/>
          </a:stretch>
        </p:blipFill>
        <p:spPr>
          <a:xfrm>
            <a:off x="3109659" y="1585313"/>
            <a:ext cx="5225336" cy="4805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1790874F-3D8F-10A2-FEDF-B6B1A809B80D}"/>
              </a:ext>
            </a:extLst>
          </p:cNvPr>
          <p:cNvSpPr txBox="1"/>
          <p:nvPr/>
        </p:nvSpPr>
        <p:spPr>
          <a:xfrm>
            <a:off x="201514" y="712839"/>
            <a:ext cx="11434916" cy="646331"/>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bars show that 5G phones have a higher average price than Non-5G (phones). Error bars indicate the variability in prices. </a:t>
            </a:r>
          </a:p>
        </p:txBody>
      </p:sp>
    </p:spTree>
    <p:extLst>
      <p:ext uri="{BB962C8B-B14F-4D97-AF65-F5344CB8AC3E}">
        <p14:creationId xmlns:p14="http://schemas.microsoft.com/office/powerpoint/2010/main" val="5356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2DC498F-AFCD-CB47-9BC3-5F9409DA8DF6}"/>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8C9F0FFD-6DBC-6C73-0027-C22B0EFB9BF4}"/>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7" name="TextBox 6">
            <a:extLst>
              <a:ext uri="{FF2B5EF4-FFF2-40B4-BE49-F238E27FC236}">
                <a16:creationId xmlns:a16="http://schemas.microsoft.com/office/drawing/2014/main" id="{B3E9D427-A31A-16F6-5408-06E69DC54E21}"/>
              </a:ext>
            </a:extLst>
          </p:cNvPr>
          <p:cNvSpPr txBox="1"/>
          <p:nvPr/>
        </p:nvSpPr>
        <p:spPr>
          <a:xfrm>
            <a:off x="201514" y="560438"/>
            <a:ext cx="11434916"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Different colors and markers represent various smartphone brands, as indicated by the legend on the right.</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data points are scattered, showing that there is no strict correlation between battery capacity and price, although some brands tend to have more expensive models with higher battery capacities.</a:t>
            </a:r>
          </a:p>
        </p:txBody>
      </p:sp>
      <p:pic>
        <p:nvPicPr>
          <p:cNvPr id="3" name="Picture 2" descr="A graph of different colored dots&#10;&#10;Description automatically generated">
            <a:extLst>
              <a:ext uri="{FF2B5EF4-FFF2-40B4-BE49-F238E27FC236}">
                <a16:creationId xmlns:a16="http://schemas.microsoft.com/office/drawing/2014/main" id="{94DDE872-ABE4-6430-31A1-D52E7A8B4AA9}"/>
              </a:ext>
            </a:extLst>
          </p:cNvPr>
          <p:cNvPicPr>
            <a:picLocks noChangeAspect="1"/>
          </p:cNvPicPr>
          <p:nvPr/>
        </p:nvPicPr>
        <p:blipFill>
          <a:blip r:embed="rId3"/>
          <a:stretch>
            <a:fillRect/>
          </a:stretch>
        </p:blipFill>
        <p:spPr>
          <a:xfrm>
            <a:off x="1731845" y="1865650"/>
            <a:ext cx="8728310" cy="4328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15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E2BC8F0-D814-6E67-83DF-E17F903CBD8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A70C531-9B32-C84E-5EE9-EE8F01815276}"/>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pic>
        <p:nvPicPr>
          <p:cNvPr id="4" name="Picture 3" descr="A graph showing different colored bars">
            <a:extLst>
              <a:ext uri="{FF2B5EF4-FFF2-40B4-BE49-F238E27FC236}">
                <a16:creationId xmlns:a16="http://schemas.microsoft.com/office/drawing/2014/main" id="{76F93012-1E5C-C8D7-FE59-D42DD28F6C0B}"/>
              </a:ext>
            </a:extLst>
          </p:cNvPr>
          <p:cNvPicPr>
            <a:picLocks noChangeAspect="1"/>
          </p:cNvPicPr>
          <p:nvPr/>
        </p:nvPicPr>
        <p:blipFill>
          <a:blip r:embed="rId3"/>
          <a:stretch>
            <a:fillRect/>
          </a:stretch>
        </p:blipFill>
        <p:spPr>
          <a:xfrm>
            <a:off x="865239" y="2066462"/>
            <a:ext cx="7688824" cy="4318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B763E43B-0203-AC54-3DD0-8FCDE664AE9B}"/>
              </a:ext>
            </a:extLst>
          </p:cNvPr>
          <p:cNvSpPr txBox="1"/>
          <p:nvPr/>
        </p:nvSpPr>
        <p:spPr>
          <a:xfrm>
            <a:off x="201514" y="624348"/>
            <a:ext cx="11434916"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bars indicate that Mediatek-based phones have the lowest average price, while Exynos-based phones have the highest average price.</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Snapdragon and Unisoc processors fall in between, with Snapdragon being slightly cheaper than Unisoc and Exynos.</a:t>
            </a:r>
          </a:p>
        </p:txBody>
      </p:sp>
    </p:spTree>
    <p:extLst>
      <p:ext uri="{BB962C8B-B14F-4D97-AF65-F5344CB8AC3E}">
        <p14:creationId xmlns:p14="http://schemas.microsoft.com/office/powerpoint/2010/main" val="10578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AC56E3D-813E-C23A-4A0A-7A57378B441A}"/>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351616C5-91AE-8AB0-041F-81FB6F3133E1}"/>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5" name="TextBox 4">
            <a:extLst>
              <a:ext uri="{FF2B5EF4-FFF2-40B4-BE49-F238E27FC236}">
                <a16:creationId xmlns:a16="http://schemas.microsoft.com/office/drawing/2014/main" id="{19DBD787-0D75-0FD8-C6C6-A58AE2E5F1AE}"/>
              </a:ext>
            </a:extLst>
          </p:cNvPr>
          <p:cNvSpPr txBox="1"/>
          <p:nvPr/>
        </p:nvSpPr>
        <p:spPr>
          <a:xfrm>
            <a:off x="201514" y="624348"/>
            <a:ext cx="11434916"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Each dot represents a smartphone, with colors distinguishing different brands.</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Prices vary significantly for similar display sizes.</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Some brands (e.g., Samsung, Google) have higher-priced models.</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Display sizes range roughly between 5.45 to 6.88 inches.</a:t>
            </a:r>
          </a:p>
        </p:txBody>
      </p:sp>
      <p:pic>
        <p:nvPicPr>
          <p:cNvPr id="4" name="Picture 3" descr="A graph of different colored dots&#10;&#10;Description automatically generated">
            <a:extLst>
              <a:ext uri="{FF2B5EF4-FFF2-40B4-BE49-F238E27FC236}">
                <a16:creationId xmlns:a16="http://schemas.microsoft.com/office/drawing/2014/main" id="{AE5D30C6-2C79-CD8F-28BC-5991BBE998AB}"/>
              </a:ext>
            </a:extLst>
          </p:cNvPr>
          <p:cNvPicPr>
            <a:picLocks noChangeAspect="1"/>
          </p:cNvPicPr>
          <p:nvPr/>
        </p:nvPicPr>
        <p:blipFill>
          <a:blip r:embed="rId3"/>
          <a:stretch>
            <a:fillRect/>
          </a:stretch>
        </p:blipFill>
        <p:spPr>
          <a:xfrm>
            <a:off x="1558360" y="1824677"/>
            <a:ext cx="9075279" cy="4369883"/>
          </a:xfrm>
          <a:prstGeom prst="rect">
            <a:avLst/>
          </a:prstGeom>
        </p:spPr>
      </p:pic>
    </p:spTree>
    <p:extLst>
      <p:ext uri="{BB962C8B-B14F-4D97-AF65-F5344CB8AC3E}">
        <p14:creationId xmlns:p14="http://schemas.microsoft.com/office/powerpoint/2010/main" val="219570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2420B29-BAC1-5F49-36E9-6CE4EFB2211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E115BEC1-1305-5DA8-EFBF-324AEC19F188}"/>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5" name="TextBox 4">
            <a:extLst>
              <a:ext uri="{FF2B5EF4-FFF2-40B4-BE49-F238E27FC236}">
                <a16:creationId xmlns:a16="http://schemas.microsoft.com/office/drawing/2014/main" id="{547FA86A-F555-5B1C-87F0-06FAB37D710E}"/>
              </a:ext>
            </a:extLst>
          </p:cNvPr>
          <p:cNvSpPr txBox="1"/>
          <p:nvPr/>
        </p:nvSpPr>
        <p:spPr>
          <a:xfrm>
            <a:off x="201514" y="624348"/>
            <a:ext cx="11434916"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scatter plot shows the relationship between Ratings and Price (INR) for different smartphone brands.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Most expensive smartphones (above ₹50,000) have relatively lower ratings, while mid-range and budget smartphones (under ₹30,000) tend to have higher ratings, indicating better customer satisfaction.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A few outliers exist with exceptionally high ratings, suggesting some models are highly popular regardless of price.</a:t>
            </a:r>
          </a:p>
        </p:txBody>
      </p:sp>
      <p:pic>
        <p:nvPicPr>
          <p:cNvPr id="3" name="Picture 2" descr="A graph with colored dots&#10;&#10;Description automatically generated with medium confidence">
            <a:extLst>
              <a:ext uri="{FF2B5EF4-FFF2-40B4-BE49-F238E27FC236}">
                <a16:creationId xmlns:a16="http://schemas.microsoft.com/office/drawing/2014/main" id="{6B2A5298-F88E-5DED-00ED-BB04AAD9BFDF}"/>
              </a:ext>
            </a:extLst>
          </p:cNvPr>
          <p:cNvPicPr>
            <a:picLocks noChangeAspect="1"/>
          </p:cNvPicPr>
          <p:nvPr/>
        </p:nvPicPr>
        <p:blipFill>
          <a:blip r:embed="rId3"/>
          <a:stretch>
            <a:fillRect/>
          </a:stretch>
        </p:blipFill>
        <p:spPr>
          <a:xfrm>
            <a:off x="1749519" y="1796363"/>
            <a:ext cx="8338905" cy="4437289"/>
          </a:xfrm>
          <a:prstGeom prst="rect">
            <a:avLst/>
          </a:prstGeom>
        </p:spPr>
      </p:pic>
    </p:spTree>
    <p:extLst>
      <p:ext uri="{BB962C8B-B14F-4D97-AF65-F5344CB8AC3E}">
        <p14:creationId xmlns:p14="http://schemas.microsoft.com/office/powerpoint/2010/main" val="32104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826DEAF-8285-DAAA-02DE-17392F9EABF4}"/>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AC5ED02A-3A79-32F7-5CD4-175C2F7352DC}"/>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5" name="TextBox 4">
            <a:extLst>
              <a:ext uri="{FF2B5EF4-FFF2-40B4-BE49-F238E27FC236}">
                <a16:creationId xmlns:a16="http://schemas.microsoft.com/office/drawing/2014/main" id="{31D666B7-85F8-4FF8-1C0F-409905A6BDED}"/>
              </a:ext>
            </a:extLst>
          </p:cNvPr>
          <p:cNvSpPr txBox="1"/>
          <p:nvPr/>
        </p:nvSpPr>
        <p:spPr>
          <a:xfrm>
            <a:off x="201514" y="624348"/>
            <a:ext cx="11434916"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The scatter plot shows the relationship between RAM (GB) and Battery Capacity (</a:t>
            </a:r>
            <a:r>
              <a:rPr lang="en-US" sz="1600" dirty="0" err="1">
                <a:latin typeface="Aharoni" panose="02010803020104030203" pitchFamily="2" charset="-79"/>
                <a:cs typeface="Aharoni" panose="02010803020104030203" pitchFamily="2" charset="-79"/>
              </a:rPr>
              <a:t>mAh</a:t>
            </a:r>
            <a:r>
              <a:rPr lang="en-US" sz="1600" dirty="0">
                <a:latin typeface="Aharoni" panose="02010803020104030203" pitchFamily="2" charset="-79"/>
                <a:cs typeface="Aharoni" panose="02010803020104030203" pitchFamily="2" charset="-79"/>
              </a:rPr>
              <a:t>) across different smartphone brands.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Most devices with higher RAM (8GB-12GB) tend to have battery capacities ranging between 4500-6500 </a:t>
            </a:r>
            <a:r>
              <a:rPr lang="en-US" sz="1600" dirty="0" err="1">
                <a:latin typeface="Aharoni" panose="02010803020104030203" pitchFamily="2" charset="-79"/>
                <a:cs typeface="Aharoni" panose="02010803020104030203" pitchFamily="2" charset="-79"/>
              </a:rPr>
              <a:t>mAh</a:t>
            </a:r>
            <a:r>
              <a:rPr lang="en-US" sz="1600" dirty="0">
                <a:latin typeface="Aharoni" panose="02010803020104030203" pitchFamily="2" charset="-79"/>
                <a:cs typeface="Aharoni" panose="02010803020104030203" pitchFamily="2" charset="-79"/>
              </a:rPr>
              <a:t>, indicating a trend where performance-oriented phones come with larger batteries.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However, some brands, like Samsung and Motorola, show variations, suggesting that battery size is not solely dependent on RAM.</a:t>
            </a:r>
          </a:p>
        </p:txBody>
      </p:sp>
      <p:pic>
        <p:nvPicPr>
          <p:cNvPr id="3" name="Picture 2">
            <a:extLst>
              <a:ext uri="{FF2B5EF4-FFF2-40B4-BE49-F238E27FC236}">
                <a16:creationId xmlns:a16="http://schemas.microsoft.com/office/drawing/2014/main" id="{886CD6F1-30FF-6668-34A3-A12D1E97BB81}"/>
              </a:ext>
            </a:extLst>
          </p:cNvPr>
          <p:cNvPicPr>
            <a:picLocks noChangeAspect="1"/>
          </p:cNvPicPr>
          <p:nvPr/>
        </p:nvPicPr>
        <p:blipFill>
          <a:blip r:embed="rId3"/>
          <a:stretch>
            <a:fillRect/>
          </a:stretch>
        </p:blipFill>
        <p:spPr>
          <a:xfrm>
            <a:off x="1797262" y="2177245"/>
            <a:ext cx="8415531" cy="4056407"/>
          </a:xfrm>
          <a:prstGeom prst="rect">
            <a:avLst/>
          </a:prstGeom>
        </p:spPr>
      </p:pic>
    </p:spTree>
    <p:extLst>
      <p:ext uri="{BB962C8B-B14F-4D97-AF65-F5344CB8AC3E}">
        <p14:creationId xmlns:p14="http://schemas.microsoft.com/office/powerpoint/2010/main" val="310515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E787430-D05C-E940-35C1-4520482D4CB8}"/>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E85864E6-084B-9F02-8EC3-AC6C7D09A6B9}"/>
              </a:ext>
            </a:extLst>
          </p:cNvPr>
          <p:cNvSpPr txBox="1"/>
          <p:nvPr/>
        </p:nvSpPr>
        <p:spPr>
          <a:xfrm>
            <a:off x="201514" y="3961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Analysis:</a:t>
            </a:r>
            <a:endParaRPr sz="1800" b="1" i="0" u="none" strike="noStrike" cap="none">
              <a:solidFill>
                <a:srgbClr val="FF0000"/>
              </a:solidFill>
              <a:latin typeface="+mn-lt"/>
              <a:ea typeface="Calibri"/>
              <a:cs typeface="Calibri"/>
              <a:sym typeface="Calibri"/>
            </a:endParaRPr>
          </a:p>
        </p:txBody>
      </p:sp>
      <p:sp>
        <p:nvSpPr>
          <p:cNvPr id="5" name="TextBox 4">
            <a:extLst>
              <a:ext uri="{FF2B5EF4-FFF2-40B4-BE49-F238E27FC236}">
                <a16:creationId xmlns:a16="http://schemas.microsoft.com/office/drawing/2014/main" id="{8F93F006-E469-C862-EF9D-C44EA05A46DB}"/>
              </a:ext>
            </a:extLst>
          </p:cNvPr>
          <p:cNvSpPr txBox="1"/>
          <p:nvPr/>
        </p:nvSpPr>
        <p:spPr>
          <a:xfrm>
            <a:off x="201514" y="624348"/>
            <a:ext cx="11434916"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Price Correlation:- The strongest positive correlation with price is observed in RAM (0.59) and ROM (0.54), indicating that higher storage and memory contribute significantly to price. Battery capacity, display size, and 5G support show minimal correlation with price.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 Feature Interrelationships: RAM and ROM have a strong correlation with each other, suggesting that devices with more RAM also tend to have more ROM. </a:t>
            </a:r>
          </a:p>
          <a:p>
            <a:pPr marL="285750" indent="-285750" algn="just">
              <a:buFont typeface="Wingdings" panose="05000000000000000000" pitchFamily="2" charset="2"/>
              <a:buChar char="q"/>
            </a:pPr>
            <a:r>
              <a:rPr lang="en-US" sz="1600" dirty="0">
                <a:latin typeface="Aharoni" panose="02010803020104030203" pitchFamily="2" charset="-79"/>
                <a:cs typeface="Aharoni" panose="02010803020104030203" pitchFamily="2" charset="-79"/>
              </a:rPr>
              <a:t>Battery capacity and display size show some relationship, likely because larger displays demand higher battery capacity.</a:t>
            </a:r>
          </a:p>
        </p:txBody>
      </p:sp>
      <p:pic>
        <p:nvPicPr>
          <p:cNvPr id="6" name="Picture 5" descr="A screenshot of a computer screen&#10;&#10;Description automatically generated">
            <a:extLst>
              <a:ext uri="{FF2B5EF4-FFF2-40B4-BE49-F238E27FC236}">
                <a16:creationId xmlns:a16="http://schemas.microsoft.com/office/drawing/2014/main" id="{D38A17D6-52B2-11C4-F138-91E61517CC82}"/>
              </a:ext>
            </a:extLst>
          </p:cNvPr>
          <p:cNvPicPr>
            <a:picLocks noChangeAspect="1"/>
          </p:cNvPicPr>
          <p:nvPr/>
        </p:nvPicPr>
        <p:blipFill>
          <a:blip r:embed="rId3"/>
          <a:stretch>
            <a:fillRect/>
          </a:stretch>
        </p:blipFill>
        <p:spPr>
          <a:xfrm>
            <a:off x="3247122" y="2440230"/>
            <a:ext cx="5088156" cy="42022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50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6BA31E3-02C2-C8B4-366C-945A53871564}"/>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594D6FA-EBD7-88A6-E6A2-0BA60FA9F566}"/>
              </a:ext>
            </a:extLst>
          </p:cNvPr>
          <p:cNvSpPr txBox="1"/>
          <p:nvPr/>
        </p:nvSpPr>
        <p:spPr>
          <a:xfrm>
            <a:off x="277737" y="279824"/>
            <a:ext cx="6099463"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Key Business Questions</a:t>
            </a:r>
            <a:r>
              <a:rPr lang="en-IN" sz="3200" b="1" i="0" u="none" strike="noStrike" cap="none" dirty="0">
                <a:solidFill>
                  <a:srgbClr val="FF0000"/>
                </a:solidFill>
                <a:latin typeface="Lato Black"/>
                <a:ea typeface="Lato Black"/>
                <a:cs typeface="Lato Black"/>
                <a:sym typeface="Lato Black"/>
              </a:rPr>
              <a:t>:</a:t>
            </a:r>
            <a:endParaRPr sz="1800" b="1"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9F54CE10-568C-BBB5-73D8-CE7AD80C73B2}"/>
              </a:ext>
            </a:extLst>
          </p:cNvPr>
          <p:cNvSpPr txBox="1"/>
          <p:nvPr/>
        </p:nvSpPr>
        <p:spPr>
          <a:xfrm>
            <a:off x="189247" y="766071"/>
            <a:ext cx="11636525" cy="4708981"/>
          </a:xfrm>
          <a:prstGeom prst="rect">
            <a:avLst/>
          </a:prstGeom>
          <a:noFill/>
        </p:spPr>
        <p:txBody>
          <a:bodyPr wrap="square" rtlCol="0">
            <a:spAutoFit/>
          </a:bodyPr>
          <a:lstStyle/>
          <a:p>
            <a:pPr algn="just"/>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What are the price trends across different brands and features?  </a:t>
            </a:r>
          </a:p>
          <a:p>
            <a:pPr algn="just"/>
            <a:r>
              <a:rPr lang="en-US" sz="1800" dirty="0">
                <a:latin typeface="Aharoni" panose="02010803020104030203" pitchFamily="2" charset="-79"/>
                <a:cs typeface="Aharoni" panose="02010803020104030203" pitchFamily="2" charset="-79"/>
              </a:rPr>
              <a:t>   - Understanding how pricing varies across brands, specifications, and market demand.  </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Which mobile features significantly impact pricing?</a:t>
            </a:r>
          </a:p>
          <a:p>
            <a:pPr algn="just"/>
            <a:r>
              <a:rPr lang="en-US" sz="1800" dirty="0">
                <a:latin typeface="Aharoni" panose="02010803020104030203" pitchFamily="2" charset="-79"/>
                <a:cs typeface="Aharoni" panose="02010803020104030203" pitchFamily="2" charset="-79"/>
              </a:rPr>
              <a:t>   - Analyzing factors like RAM, storage, battery life, and camera quality on price variations.  </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What are the most popular brands and models?</a:t>
            </a:r>
          </a:p>
          <a:p>
            <a:pPr algn="just"/>
            <a:r>
              <a:rPr lang="en-US" sz="1800" dirty="0">
                <a:latin typeface="Aharoni" panose="02010803020104030203" pitchFamily="2" charset="-79"/>
                <a:cs typeface="Aharoni" panose="02010803020104030203" pitchFamily="2" charset="-79"/>
              </a:rPr>
              <a:t>   - Identifying top-selling brands and models based on customer preferences and pricing.  </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 How does competition affect mobile pricing on Flipkart?  </a:t>
            </a:r>
          </a:p>
          <a:p>
            <a:pPr algn="just"/>
            <a:r>
              <a:rPr lang="en-US" sz="1800" dirty="0">
                <a:latin typeface="Aharoni" panose="02010803020104030203" pitchFamily="2" charset="-79"/>
                <a:cs typeface="Aharoni" panose="02010803020104030203" pitchFamily="2" charset="-79"/>
              </a:rPr>
              <a:t>   - Comparing similar models across brands to determine competitive pricing strategies.  </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What insights can help optimize pricing and sales strategies?  </a:t>
            </a:r>
          </a:p>
          <a:p>
            <a:pPr algn="just"/>
            <a:r>
              <a:rPr lang="en-US" sz="1800" dirty="0">
                <a:latin typeface="Aharoni" panose="02010803020104030203" pitchFamily="2" charset="-79"/>
                <a:cs typeface="Aharoni" panose="02010803020104030203" pitchFamily="2" charset="-79"/>
              </a:rPr>
              <a:t>   - Recommending data-driven strategies for competitive pricing and promotions. </a:t>
            </a:r>
            <a:endParaRPr lang="en-IN"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0279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B326B51-04B3-5586-BD0A-8E5089272900}"/>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BDF5A0E-B500-7D6D-9A66-4DBE9F455CAF}"/>
              </a:ext>
            </a:extLst>
          </p:cNvPr>
          <p:cNvSpPr txBox="1"/>
          <p:nvPr/>
        </p:nvSpPr>
        <p:spPr>
          <a:xfrm>
            <a:off x="348998" y="1256222"/>
            <a:ext cx="11060898" cy="3123892"/>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To analyze the Mobiles available on Flipkart, focusing on key attributes such as price, specifications and features by leveraging data analysis techniques.</a:t>
            </a:r>
          </a:p>
          <a:p>
            <a:pPr algn="just">
              <a:buClr>
                <a:schemeClr val="dk1"/>
              </a:buClr>
              <a:buSzPts val="1800"/>
            </a:pPr>
            <a:endParaRPr lang="en-US" sz="20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To identify trends in mobile (phone) pricing across different brands and evaluate the impact of features like RAM, storage, and camera quality on pricing.  </a:t>
            </a:r>
          </a:p>
          <a:p>
            <a:pPr marL="285750" indent="-285750" algn="just">
              <a:buClr>
                <a:schemeClr val="dk1"/>
              </a:buClr>
              <a:buSzPts val="1800"/>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To provide actionable insights into consumer preferences and feature-based comparisons, helping users make informed purchasing decisions. </a:t>
            </a:r>
          </a:p>
          <a:p>
            <a:pPr marL="285750" indent="-285750" algn="just">
              <a:buClr>
                <a:schemeClr val="dk1"/>
              </a:buClr>
              <a:buSzPts val="1800"/>
              <a:buFont typeface="Wingdings" panose="05000000000000000000" pitchFamily="2" charset="2"/>
              <a:buChar char="q"/>
            </a:pPr>
            <a:endParaRPr lang="en-US" sz="185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endParaRPr lang="en-US" sz="1850" dirty="0">
              <a:latin typeface="Aharoni" panose="02010803020104030203" pitchFamily="2" charset="-79"/>
              <a:cs typeface="Aharoni" panose="02010803020104030203" pitchFamily="2" charset="-79"/>
            </a:endParaRPr>
          </a:p>
        </p:txBody>
      </p:sp>
      <p:sp>
        <p:nvSpPr>
          <p:cNvPr id="105" name="Google Shape;105;p3">
            <a:extLst>
              <a:ext uri="{FF2B5EF4-FFF2-40B4-BE49-F238E27FC236}">
                <a16:creationId xmlns:a16="http://schemas.microsoft.com/office/drawing/2014/main" id="{EAD0EEA2-2E1D-CCB7-FC45-1D95EDE6CDFA}"/>
              </a:ext>
            </a:extLst>
          </p:cNvPr>
          <p:cNvSpPr txBox="1"/>
          <p:nvPr/>
        </p:nvSpPr>
        <p:spPr>
          <a:xfrm>
            <a:off x="348998" y="151083"/>
            <a:ext cx="8293557" cy="584735"/>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IN" sz="3200" i="0" u="none" strike="noStrike" cap="none" dirty="0">
                <a:solidFill>
                  <a:srgbClr val="FF0000"/>
                </a:solidFill>
                <a:latin typeface="Lato Black"/>
                <a:ea typeface="Lato Black"/>
                <a:cs typeface="Lato Black"/>
                <a:sym typeface="Lato Black"/>
              </a:rPr>
              <a:t>Business Problem Statement:</a:t>
            </a:r>
            <a:endParaRPr sz="180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77339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AB67356-9158-DE20-78F1-E65BB76B98F0}"/>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D582404-3581-ECCA-ED60-93451F8C3837}"/>
              </a:ext>
            </a:extLst>
          </p:cNvPr>
          <p:cNvSpPr txBox="1"/>
          <p:nvPr/>
        </p:nvSpPr>
        <p:spPr>
          <a:xfrm>
            <a:off x="277737" y="27982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a:solidFill>
                  <a:srgbClr val="FF0000"/>
                </a:solidFill>
                <a:latin typeface="Lato Black"/>
                <a:ea typeface="Lato Black"/>
                <a:cs typeface="Lato Black"/>
                <a:sym typeface="Lato Black"/>
              </a:rPr>
              <a:t>Conclusion:</a:t>
            </a:r>
            <a:endParaRPr sz="1800" b="1" i="0" u="none" strike="noStrike" cap="none">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875E0FE6-531C-181E-241F-CB47DD3F0EFB}"/>
              </a:ext>
            </a:extLst>
          </p:cNvPr>
          <p:cNvSpPr txBox="1"/>
          <p:nvPr/>
        </p:nvSpPr>
        <p:spPr>
          <a:xfrm>
            <a:off x="277737" y="933046"/>
            <a:ext cx="11636525" cy="4585871"/>
          </a:xfrm>
          <a:prstGeom prst="rect">
            <a:avLst/>
          </a:prstGeom>
          <a:noFill/>
        </p:spPr>
        <p:txBody>
          <a:bodyPr wrap="square" rtlCol="0">
            <a:spAutoFit/>
          </a:bodyPr>
          <a:lstStyle/>
          <a:p>
            <a:pPr algn="just"/>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Market Analysis: </a:t>
            </a:r>
            <a:r>
              <a:rPr lang="en-US" sz="1800" dirty="0">
                <a:latin typeface="Aharoni" panose="02010803020104030203" pitchFamily="2" charset="-79"/>
                <a:cs typeface="Aharoni" panose="02010803020104030203" pitchFamily="2" charset="-79"/>
              </a:rPr>
              <a:t>Realme dominated the dataset; premium brands had higher-priced models, while Poco, Realme, and Redmi were budget-friendly.</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Pricing Trends: </a:t>
            </a:r>
            <a:r>
              <a:rPr lang="en-US" sz="1800" dirty="0">
                <a:latin typeface="Aharoni" panose="02010803020104030203" pitchFamily="2" charset="-79"/>
                <a:cs typeface="Aharoni" panose="02010803020104030203" pitchFamily="2" charset="-79"/>
              </a:rPr>
              <a:t>Higher RAM, storage, and 5G support increased prices; MediaTek-based phones were the cheapest. </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 </a:t>
            </a:r>
            <a:r>
              <a:rPr lang="en-US" sz="2000" dirty="0">
                <a:latin typeface="Aharoni" panose="02010803020104030203" pitchFamily="2" charset="-79"/>
                <a:cs typeface="Aharoni" panose="02010803020104030203" pitchFamily="2" charset="-79"/>
              </a:rPr>
              <a:t>Consumer Insights: </a:t>
            </a:r>
            <a:r>
              <a:rPr lang="en-US" sz="1800" dirty="0">
                <a:latin typeface="Aharoni" panose="02010803020104030203" pitchFamily="2" charset="-79"/>
                <a:cs typeface="Aharoni" panose="02010803020104030203" pitchFamily="2" charset="-79"/>
              </a:rPr>
              <a:t>Mid-range phones (128GB-256GB, 6GB-8GB RAM) were popular, guiding better pricing and product strategies.</a:t>
            </a:r>
          </a:p>
          <a:p>
            <a:pPr algn="just"/>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project demonstrated the effectiveness of web scraping for data collection offering valuable information for both businesses and consumers in the  market.</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hlinkClick r:id="rId3"/>
              </a:rPr>
              <a:t>Project Link</a:t>
            </a:r>
            <a:endParaRPr lang="en-US" sz="1800" dirty="0">
              <a:latin typeface="Aharoni" panose="02010803020104030203" pitchFamily="2" charset="-79"/>
              <a:cs typeface="Aharoni" panose="02010803020104030203" pitchFamily="2" charset="-79"/>
            </a:endParaRPr>
          </a:p>
          <a:p>
            <a:pPr algn="just"/>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IN" sz="1800" dirty="0">
                <a:latin typeface="Aharoni" panose="02010803020104030203" pitchFamily="2" charset="-79"/>
                <a:cs typeface="Aharoni" panose="02010803020104030203" pitchFamily="2" charset="-79"/>
                <a:hlinkClick r:id="rId4"/>
              </a:rPr>
              <a:t>Stream-Lit Link</a:t>
            </a:r>
            <a:endParaRPr lang="en-IN"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1518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56B97F4-8B42-D3DD-E5C7-ACE895B0DD0E}"/>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4B82E6A-F1D4-8BBD-42CB-7CDBECBA3326}"/>
              </a:ext>
            </a:extLst>
          </p:cNvPr>
          <p:cNvSpPr txBox="1"/>
          <p:nvPr/>
        </p:nvSpPr>
        <p:spPr>
          <a:xfrm>
            <a:off x="277737" y="27982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Lato Black"/>
                <a:ea typeface="Lato Black"/>
                <a:cs typeface="Lato Black"/>
                <a:sym typeface="Lato Black"/>
              </a:rPr>
              <a:t>Future Scope:</a:t>
            </a:r>
            <a:endParaRPr sz="1800" b="1"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19D43CD7-2B4E-45A9-37E0-996C944420BF}"/>
              </a:ext>
            </a:extLst>
          </p:cNvPr>
          <p:cNvSpPr txBox="1"/>
          <p:nvPr/>
        </p:nvSpPr>
        <p:spPr>
          <a:xfrm>
            <a:off x="277737" y="701334"/>
            <a:ext cx="11636525" cy="6063198"/>
          </a:xfrm>
          <a:prstGeom prst="rect">
            <a:avLst/>
          </a:prstGeom>
          <a:noFill/>
        </p:spPr>
        <p:txBody>
          <a:bodyPr wrap="square" rtlCol="0">
            <a:spAutoFit/>
          </a:bodyPr>
          <a:lstStyle/>
          <a:p>
            <a:pPr algn="just"/>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Dynamic Pricing Strategy:- </a:t>
            </a:r>
            <a:r>
              <a:rPr lang="en-US" sz="1800" dirty="0">
                <a:latin typeface="Aharoni" panose="02010803020104030203" pitchFamily="2" charset="-79"/>
                <a:cs typeface="Aharoni" panose="02010803020104030203" pitchFamily="2" charset="-79"/>
              </a:rPr>
              <a:t>Implement AI-driven pricing models that adjust mobile (phone) prices dynamically based on demand, competitor pricing, and customer preferences.</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Personalized Recommendation System:- </a:t>
            </a:r>
            <a:r>
              <a:rPr lang="en-US" sz="1800" dirty="0">
                <a:latin typeface="Aharoni" panose="02010803020104030203" pitchFamily="2" charset="-79"/>
                <a:cs typeface="Aharoni" panose="02010803020104030203" pitchFamily="2" charset="-79"/>
              </a:rPr>
              <a:t>Use customer browsing and purchase behavior to suggest the best mobile (phone) options, increasing conversion rates and customer satisfaction.</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Market Trend Prediction:-</a:t>
            </a:r>
            <a:r>
              <a:rPr lang="en-US" sz="1800" dirty="0">
                <a:latin typeface="Aharoni" panose="02010803020104030203" pitchFamily="2" charset="-79"/>
                <a:cs typeface="Aharoni" panose="02010803020104030203" pitchFamily="2" charset="-79"/>
              </a:rPr>
              <a:t> Analyze past sales data and emerging smartphone features to predict future market trends and consumer preferences, helping businesses stock trending models.</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Competitor Price Benchmarking:- </a:t>
            </a:r>
            <a:r>
              <a:rPr lang="en-US" sz="1800" dirty="0">
                <a:latin typeface="Aharoni" panose="02010803020104030203" pitchFamily="2" charset="-79"/>
                <a:cs typeface="Aharoni" panose="02010803020104030203" pitchFamily="2" charset="-79"/>
              </a:rPr>
              <a:t>Continuously track competitor prices across different e-commerce platforms to optimize pricing strategies and remain competitive in the market.</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Feature-Driven Product Differentiation:- </a:t>
            </a:r>
            <a:r>
              <a:rPr lang="en-US" sz="1800" dirty="0">
                <a:latin typeface="Aharoni" panose="02010803020104030203" pitchFamily="2" charset="-79"/>
                <a:cs typeface="Aharoni" panose="02010803020104030203" pitchFamily="2" charset="-79"/>
              </a:rPr>
              <a:t>Identify key smartphone features (camera, battery, processor) that drive higher sales, helping manufacturers and retailers highlight these features in marketing.</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Inventory and Supply Chain Optimization:- </a:t>
            </a:r>
            <a:r>
              <a:rPr lang="en-US" sz="1800" dirty="0">
                <a:latin typeface="Aharoni" panose="02010803020104030203" pitchFamily="2" charset="-79"/>
                <a:cs typeface="Aharoni" panose="02010803020104030203" pitchFamily="2" charset="-79"/>
              </a:rPr>
              <a:t>Forecast demand for specific brands and models based on price trends, ensuring efficient inventory management and reducing overstock or stockouts.</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956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4E03469-37C2-17A9-5F94-1E3C61EDA86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E5190D7C-89D0-7141-1D04-0462637FB6D0}"/>
              </a:ext>
            </a:extLst>
          </p:cNvPr>
          <p:cNvSpPr txBox="1"/>
          <p:nvPr/>
        </p:nvSpPr>
        <p:spPr>
          <a:xfrm>
            <a:off x="277737" y="279824"/>
            <a:ext cx="8030521"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Lato Black"/>
                <a:ea typeface="Lato Black"/>
                <a:cs typeface="Lato Black"/>
                <a:sym typeface="Lato Black"/>
              </a:rPr>
              <a:t>Working Experience On This Project</a:t>
            </a:r>
            <a:r>
              <a:rPr lang="en-IN" sz="3200" b="1" i="0" u="none" strike="noStrike" cap="none" dirty="0">
                <a:solidFill>
                  <a:srgbClr val="FF0000"/>
                </a:solidFill>
                <a:latin typeface="Lato Black"/>
                <a:ea typeface="Lato Black"/>
                <a:cs typeface="Lato Black"/>
                <a:sym typeface="Lato Black"/>
              </a:rPr>
              <a:t>:</a:t>
            </a:r>
            <a:endParaRPr sz="1800" b="1"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11EC8D9F-0D44-8964-2536-73546CE62737}"/>
              </a:ext>
            </a:extLst>
          </p:cNvPr>
          <p:cNvSpPr txBox="1"/>
          <p:nvPr/>
        </p:nvSpPr>
        <p:spPr>
          <a:xfrm>
            <a:off x="277737" y="701334"/>
            <a:ext cx="11636525" cy="5509200"/>
          </a:xfrm>
          <a:prstGeom prst="rect">
            <a:avLst/>
          </a:prstGeom>
          <a:noFill/>
        </p:spPr>
        <p:txBody>
          <a:bodyPr wrap="square" rtlCol="0">
            <a:spAutoFit/>
          </a:bodyPr>
          <a:lstStyle/>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Automated Data Extraction:- </a:t>
            </a:r>
            <a:r>
              <a:rPr lang="en-US" sz="1600" dirty="0">
                <a:latin typeface="Aharoni" panose="02010803020104030203" pitchFamily="2" charset="-79"/>
                <a:cs typeface="Aharoni" panose="02010803020104030203" pitchFamily="2" charset="-79"/>
              </a:rPr>
              <a:t>Collected mobile (phone) pricing, specifications, and user ratings from Flipkart using Selenium and BeautifulSoup, ensuring efficient and structured data retrieval.  </a:t>
            </a: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Data Cleaning &amp; Processing:- </a:t>
            </a:r>
            <a:r>
              <a:rPr lang="en-US" sz="1600" dirty="0">
                <a:latin typeface="Aharoni" panose="02010803020104030203" pitchFamily="2" charset="-79"/>
                <a:cs typeface="Aharoni" panose="02010803020104030203" pitchFamily="2" charset="-79"/>
              </a:rPr>
              <a:t>Performed extensive data preprocessing using Pandas and NumPy, handling missing values, duplicates, and inconsistencies to prepare high-quality data for analysis. </a:t>
            </a:r>
            <a:r>
              <a:rPr lang="en-US" sz="1800" dirty="0">
                <a:latin typeface="Aharoni" panose="02010803020104030203" pitchFamily="2" charset="-79"/>
                <a:cs typeface="Aharoni" panose="02010803020104030203" pitchFamily="2" charset="-79"/>
              </a:rPr>
              <a:t> </a:t>
            </a:r>
          </a:p>
          <a:p>
            <a:pPr marL="285750" indent="-285750" algn="just">
              <a:buFont typeface="Wingdings" panose="05000000000000000000" pitchFamily="2" charset="2"/>
              <a:buChar char="q"/>
            </a:pPr>
            <a:endParaRPr lang="en-US" sz="20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Feature Engineering &amp; Comparative Analysis:- </a:t>
            </a:r>
            <a:r>
              <a:rPr lang="en-US" sz="1600" dirty="0">
                <a:latin typeface="Aharoni" panose="02010803020104030203" pitchFamily="2" charset="-79"/>
                <a:cs typeface="Aharoni" panose="02010803020104030203" pitchFamily="2" charset="-79"/>
              </a:rPr>
              <a:t>Analyzed key attributes like RAM, storage, camera, battery, and brand to understand their influence on pricing, using statistical correlation and trend analysis.  </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Visualization &amp; Data Storytelling:- </a:t>
            </a:r>
            <a:r>
              <a:rPr lang="en-US" sz="1600" dirty="0">
                <a:latin typeface="Aharoni" panose="02010803020104030203" pitchFamily="2" charset="-79"/>
                <a:cs typeface="Aharoni" panose="02010803020104030203" pitchFamily="2" charset="-79"/>
              </a:rPr>
              <a:t>Developed interactive visualizations using Matplotlib and Seaborn, including scatter plots, bar charts, and heatmaps, to uncover pricing patterns and brand performance insights.  </a:t>
            </a: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Market Trends &amp; Consumer Insights:- </a:t>
            </a:r>
            <a:r>
              <a:rPr lang="en-US" sz="1600" dirty="0">
                <a:latin typeface="Aharoni" panose="02010803020104030203" pitchFamily="2" charset="-79"/>
                <a:cs typeface="Aharoni" panose="02010803020104030203" pitchFamily="2" charset="-79"/>
              </a:rPr>
              <a:t>Identified the most popular brands, pricing trends, and consumer preferences, helping to understand factors driving high or low mobile sales.  </a:t>
            </a: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Business Decision Support:-</a:t>
            </a:r>
            <a:r>
              <a:rPr lang="en-US" sz="1800" dirty="0">
                <a:latin typeface="Aharoni" panose="02010803020104030203" pitchFamily="2" charset="-79"/>
                <a:cs typeface="Aharoni" panose="02010803020104030203" pitchFamily="2" charset="-79"/>
              </a:rPr>
              <a:t> </a:t>
            </a:r>
            <a:r>
              <a:rPr lang="en-US" sz="1600" dirty="0">
                <a:latin typeface="Aharoni" panose="02010803020104030203" pitchFamily="2" charset="-79"/>
                <a:cs typeface="Aharoni" panose="02010803020104030203" pitchFamily="2" charset="-79"/>
              </a:rPr>
              <a:t>Provided data-driven recommendations on pricing strategies and feature optimizations, enabling businesses to align product offerings with market demand.  </a:t>
            </a:r>
          </a:p>
          <a:p>
            <a:pPr algn="just"/>
            <a:endParaRPr lang="en-US"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620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440793" y="2997200"/>
            <a:ext cx="4829297"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effectLst>
                  <a:glow rad="228600">
                    <a:schemeClr val="accent3">
                      <a:satMod val="175000"/>
                      <a:alpha val="40000"/>
                    </a:schemeClr>
                  </a:glow>
                </a:effectLst>
                <a:latin typeface="Libre Baskerville" panose="02000000000000000000" pitchFamily="2" charset="0"/>
              </a:rPr>
              <a:t>TH</a:t>
            </a:r>
            <a:r>
              <a:rPr lang="en-US" sz="4800" b="1">
                <a:solidFill>
                  <a:srgbClr val="00B0F0"/>
                </a:solidFill>
                <a:effectLst>
                  <a:glow rad="228600">
                    <a:schemeClr val="accent3">
                      <a:satMod val="175000"/>
                      <a:alpha val="40000"/>
                    </a:schemeClr>
                  </a:glow>
                </a:effectLst>
                <a:latin typeface="Libre Baskerville" panose="02000000000000000000" pitchFamily="2" charset="0"/>
              </a:rPr>
              <a:t>A</a:t>
            </a:r>
            <a:r>
              <a:rPr lang="en-US" sz="4800" b="1">
                <a:effectLst>
                  <a:glow rad="228600">
                    <a:schemeClr val="accent3">
                      <a:satMod val="175000"/>
                      <a:alpha val="40000"/>
                    </a:schemeClr>
                  </a:glow>
                </a:effectLst>
                <a:latin typeface="Libre Baskerville" panose="02000000000000000000" pitchFamily="2" charset="0"/>
              </a:rPr>
              <a:t>NK </a:t>
            </a:r>
            <a:r>
              <a:rPr lang="en-US" sz="4800" b="1">
                <a:solidFill>
                  <a:srgbClr val="FF0000"/>
                </a:solidFill>
                <a:effectLst>
                  <a:glow rad="228600">
                    <a:schemeClr val="accent3">
                      <a:satMod val="175000"/>
                      <a:alpha val="40000"/>
                    </a:schemeClr>
                  </a:glow>
                </a:effectLst>
                <a:latin typeface="Libre Baskerville" panose="02000000000000000000" pitchFamily="2" charset="0"/>
              </a:rPr>
              <a:t>Y</a:t>
            </a:r>
            <a:r>
              <a:rPr lang="en-US" sz="4800" b="1">
                <a:solidFill>
                  <a:srgbClr val="00B0F0"/>
                </a:solidFill>
                <a:effectLst>
                  <a:glow rad="228600">
                    <a:schemeClr val="accent3">
                      <a:satMod val="175000"/>
                      <a:alpha val="40000"/>
                    </a:schemeClr>
                  </a:glow>
                </a:effectLst>
                <a:latin typeface="Libre Baskerville" panose="02000000000000000000" pitchFamily="2" charset="0"/>
              </a:rPr>
              <a:t>O</a:t>
            </a:r>
            <a:r>
              <a:rPr lang="en-US" sz="4800" b="1">
                <a:effectLst>
                  <a:glow rad="228600">
                    <a:schemeClr val="accent3">
                      <a:satMod val="175000"/>
                      <a:alpha val="40000"/>
                    </a:schemeClr>
                  </a:glow>
                </a:effectLst>
                <a:latin typeface="Libre Baskerville" panose="02000000000000000000" pitchFamily="2" charset="0"/>
              </a:rPr>
              <a:t>U</a:t>
            </a:r>
            <a:endParaRPr lang="en-IN" sz="4800">
              <a:effectLst>
                <a:glow rad="228600">
                  <a:schemeClr val="accent3">
                    <a:satMod val="175000"/>
                    <a:alpha val="40000"/>
                  </a:schemeClr>
                </a:glow>
              </a:effectLst>
              <a:latin typeface="Libre Baskerville" panose="02000000000000000000" pitchFamily="2" charset="0"/>
            </a:endParaRPr>
          </a:p>
          <a:p>
            <a:pPr marL="0" marR="0" lvl="0" indent="0" algn="l" rtl="0">
              <a:spcBef>
                <a:spcPts val="0"/>
              </a:spcBef>
              <a:spcAft>
                <a:spcPts val="0"/>
              </a:spcAft>
              <a:buClr>
                <a:srgbClr val="C00000"/>
              </a:buClr>
              <a:buSzPts val="4400"/>
              <a:buFont typeface="Libre Baskerville"/>
              <a:buNone/>
            </a:pPr>
            <a:endParaRPr sz="1800" b="0" i="0" u="none" strike="noStrike" cap="none">
              <a:solidFill>
                <a:srgbClr val="FF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BB1C420-FD06-E950-812C-BED1C971E7AC}"/>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DC4B3AD3-C6F3-51A3-05FE-AA8BEAF6EE8C}"/>
              </a:ext>
            </a:extLst>
          </p:cNvPr>
          <p:cNvSpPr txBox="1"/>
          <p:nvPr/>
        </p:nvSpPr>
        <p:spPr>
          <a:xfrm>
            <a:off x="348998" y="1210484"/>
            <a:ext cx="11060898" cy="3785611"/>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E-Commerce Platforms: Flipkart, a leading e-commerce platform, hosts a wide variety of mobile products. Analyzing this data can provide insights into the performance of various brands, the popularity of certain mobile specifications, and the overall mobile market trends.</a:t>
            </a:r>
          </a:p>
          <a:p>
            <a:pPr algn="just">
              <a:buClr>
                <a:schemeClr val="dk1"/>
              </a:buClr>
              <a:buSzPts val="1800"/>
            </a:pPr>
            <a:endParaRPr lang="en-US" sz="20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Consumer Electronics Market: This analysis helps businesses and consumers understand the relationship between product features and their prices, enabling better inventory management, demand forecasting, and product feature prioritization.</a:t>
            </a:r>
          </a:p>
          <a:p>
            <a:pPr algn="just">
              <a:buClr>
                <a:schemeClr val="dk1"/>
              </a:buClr>
              <a:buSzPts val="1800"/>
            </a:pPr>
            <a:endParaRPr lang="en-US" sz="20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Price Sensitivity &amp; Market Competition: By evaluating the pricing strategies of different brands in response to similar features, businesses can adjust their product positioning and marketing strategies to stay competitive in a fast-moving market.</a:t>
            </a:r>
          </a:p>
        </p:txBody>
      </p:sp>
      <p:sp>
        <p:nvSpPr>
          <p:cNvPr id="105" name="Google Shape;105;p3">
            <a:extLst>
              <a:ext uri="{FF2B5EF4-FFF2-40B4-BE49-F238E27FC236}">
                <a16:creationId xmlns:a16="http://schemas.microsoft.com/office/drawing/2014/main" id="{76D6DDB3-556B-2D78-04EA-C4171A4E7CD1}"/>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IN" sz="3200" b="1">
                <a:solidFill>
                  <a:srgbClr val="FF0000"/>
                </a:solidFill>
              </a:rPr>
              <a:t>Use-case domain understanding</a:t>
            </a:r>
            <a:r>
              <a:rPr lang="en-IN" sz="3200" b="1" i="0" u="none" strike="noStrike" cap="none">
                <a:solidFill>
                  <a:srgbClr val="FF0000"/>
                </a:solidFill>
                <a:latin typeface="Lato Black"/>
                <a:ea typeface="Lato Black"/>
                <a:cs typeface="Lato Black"/>
                <a:sym typeface="Lato Black"/>
              </a:rPr>
              <a:t>:</a:t>
            </a:r>
            <a:endParaRPr sz="1800" b="1"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12852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721EAD8-43D4-569C-A0C3-BF4E15A096C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132161BF-B787-CA93-87B6-147A59D7A06B}"/>
              </a:ext>
            </a:extLst>
          </p:cNvPr>
          <p:cNvSpPr txBox="1"/>
          <p:nvPr/>
        </p:nvSpPr>
        <p:spPr>
          <a:xfrm>
            <a:off x="348998" y="735818"/>
            <a:ext cx="11060898" cy="5478382"/>
          </a:xfrm>
          <a:prstGeom prst="rect">
            <a:avLst/>
          </a:prstGeom>
          <a:noFill/>
          <a:ln>
            <a:noFill/>
          </a:ln>
        </p:spPr>
        <p:txBody>
          <a:bodyPr spcFirstLastPara="1" wrap="square" lIns="91425" tIns="45700" rIns="91425" bIns="45700" anchor="t" anchorCtr="0">
            <a:spAutoFit/>
          </a:bodyPr>
          <a:lstStyle/>
          <a:p>
            <a:pPr marL="342900" indent="-34290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Analyze Mobile Pricing Trends: </a:t>
            </a:r>
            <a:r>
              <a:rPr lang="en-US" sz="1800" dirty="0">
                <a:latin typeface="Aharoni" panose="02010803020104030203" pitchFamily="2" charset="-79"/>
                <a:cs typeface="Aharoni" panose="02010803020104030203" pitchFamily="2" charset="-79"/>
              </a:rPr>
              <a:t>To investigate the pricing patterns of mobile (phones) on Flipkart based on key features like brand, RAM, storage, camera specifications, and other technical attributes.</a:t>
            </a:r>
          </a:p>
          <a:p>
            <a:pPr algn="just">
              <a:buClr>
                <a:schemeClr val="dk1"/>
              </a:buClr>
              <a:buSzPts val="1800"/>
            </a:pPr>
            <a:r>
              <a:rPr lang="en-US" sz="1800" dirty="0">
                <a:latin typeface="Aharoni" panose="02010803020104030203" pitchFamily="2" charset="-79"/>
                <a:cs typeface="Aharoni" panose="02010803020104030203" pitchFamily="2" charset="-79"/>
              </a:rPr>
              <a:t> </a:t>
            </a: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Feature-Price Correlation: </a:t>
            </a:r>
            <a:r>
              <a:rPr lang="en-US" sz="1800" dirty="0">
                <a:latin typeface="Aharoni" panose="02010803020104030203" pitchFamily="2" charset="-79"/>
                <a:cs typeface="Aharoni" panose="02010803020104030203" pitchFamily="2" charset="-79"/>
              </a:rPr>
              <a:t>To identify and establish correlations between mobile features (e.g., battery, display size, camera,Is_5G) and their prices, helping businesses and consumers understand the value proposition of different features.</a:t>
            </a:r>
          </a:p>
          <a:p>
            <a:pPr marL="285750" indent="-285750" algn="just">
              <a:buClr>
                <a:schemeClr val="dk1"/>
              </a:buClr>
              <a:buSzPts val="1800"/>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Market Insights &amp; Consumer Behavior:</a:t>
            </a:r>
            <a:r>
              <a:rPr lang="en-US" sz="1800" dirty="0">
                <a:latin typeface="Aharoni" panose="02010803020104030203" pitchFamily="2" charset="-79"/>
                <a:cs typeface="Aharoni" panose="02010803020104030203" pitchFamily="2" charset="-79"/>
              </a:rPr>
              <a:t> To derive actionable insights into consumer preferences based on popular mobile features and price ranges, aiding in more informed purchasing decisions and better-targeted marketing strategies.</a:t>
            </a:r>
          </a:p>
          <a:p>
            <a:pPr marL="285750" indent="-285750" algn="just">
              <a:buClr>
                <a:schemeClr val="dk1"/>
              </a:buClr>
              <a:buSzPts val="1800"/>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Brand Analysis</a:t>
            </a:r>
            <a:r>
              <a:rPr lang="en-US" sz="1800" dirty="0">
                <a:latin typeface="Aharoni" panose="02010803020104030203" pitchFamily="2" charset="-79"/>
                <a:cs typeface="Aharoni" panose="02010803020104030203" pitchFamily="2" charset="-79"/>
              </a:rPr>
              <a:t>: To assess how different brands position their mobile phones in terms of pricing based on shared features and market competition, identifying which brands offer the best value for specific consumer needs. </a:t>
            </a:r>
          </a:p>
          <a:p>
            <a:pPr marL="285750" indent="-285750" algn="just">
              <a:buClr>
                <a:schemeClr val="dk1"/>
              </a:buClr>
              <a:buSzPts val="1800"/>
              <a:buFont typeface="Wingdings" panose="05000000000000000000" pitchFamily="2" charset="2"/>
              <a:buChar char="q"/>
            </a:pPr>
            <a:endParaRPr lang="en-US" sz="1800" dirty="0">
              <a:latin typeface="Aharoni" panose="02010803020104030203" pitchFamily="2" charset="-79"/>
              <a:cs typeface="Aharoni" panose="02010803020104030203" pitchFamily="2" charset="-79"/>
            </a:endParaRPr>
          </a:p>
          <a:p>
            <a:pPr marL="285750" indent="-285750" algn="just">
              <a:buClr>
                <a:schemeClr val="dk1"/>
              </a:buClr>
              <a:buSzPts val="1800"/>
              <a:buFont typeface="Wingdings" panose="05000000000000000000" pitchFamily="2" charset="2"/>
              <a:buChar char="q"/>
            </a:pPr>
            <a:r>
              <a:rPr lang="en-US" sz="2000" dirty="0">
                <a:latin typeface="Aharoni" panose="02010803020104030203" pitchFamily="2" charset="-79"/>
                <a:cs typeface="Aharoni" panose="02010803020104030203" pitchFamily="2" charset="-79"/>
              </a:rPr>
              <a:t>Competitive Advantage: </a:t>
            </a:r>
            <a:r>
              <a:rPr lang="en-US" sz="1800" dirty="0">
                <a:latin typeface="Aharoni" panose="02010803020104030203" pitchFamily="2" charset="-79"/>
                <a:cs typeface="Aharoni" panose="02010803020104030203" pitchFamily="2" charset="-79"/>
              </a:rPr>
              <a:t>To provide recommendations for manufacturers and e-commerce platforms like Flipkart on how to optimize their pricing strategies and product offerings based on feature-driven demand.</a:t>
            </a:r>
          </a:p>
        </p:txBody>
      </p:sp>
      <p:sp>
        <p:nvSpPr>
          <p:cNvPr id="105" name="Google Shape;105;p3">
            <a:extLst>
              <a:ext uri="{FF2B5EF4-FFF2-40B4-BE49-F238E27FC236}">
                <a16:creationId xmlns:a16="http://schemas.microsoft.com/office/drawing/2014/main" id="{32AA1A35-FCBF-B24E-8A36-9CFE96D36CB3}"/>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Objective of the Project</a:t>
            </a:r>
            <a:r>
              <a:rPr lang="en-IN" sz="3200" b="1" i="0" u="none" strike="noStrike" cap="none">
                <a:solidFill>
                  <a:srgbClr val="FF0000"/>
                </a:solidFill>
                <a:latin typeface="+mn-lt"/>
                <a:ea typeface="Lato Black"/>
                <a:cs typeface="Lato Black"/>
                <a:sym typeface="Lato Black"/>
              </a:rPr>
              <a:t>:</a:t>
            </a:r>
            <a:endParaRPr sz="1800" b="1" i="0" u="none" strike="noStrike" cap="none">
              <a:solidFill>
                <a:srgbClr val="FF0000"/>
              </a:solidFill>
              <a:latin typeface="+mn-lt"/>
              <a:ea typeface="Calibri"/>
              <a:cs typeface="Calibri"/>
              <a:sym typeface="Calibri"/>
            </a:endParaRPr>
          </a:p>
        </p:txBody>
      </p:sp>
    </p:spTree>
    <p:extLst>
      <p:ext uri="{BB962C8B-B14F-4D97-AF65-F5344CB8AC3E}">
        <p14:creationId xmlns:p14="http://schemas.microsoft.com/office/powerpoint/2010/main" val="61173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5DE068-2BC4-6D89-460D-6E3083FC8CF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CE28D478-3B88-C85E-B38F-2253C7E2EDD5}"/>
              </a:ext>
            </a:extLst>
          </p:cNvPr>
          <p:cNvSpPr txBox="1"/>
          <p:nvPr/>
        </p:nvSpPr>
        <p:spPr>
          <a:xfrm>
            <a:off x="348998" y="735818"/>
            <a:ext cx="11607028" cy="1477287"/>
          </a:xfrm>
          <a:prstGeom prst="rect">
            <a:avLst/>
          </a:prstGeom>
          <a:noFill/>
          <a:ln>
            <a:noFill/>
          </a:ln>
        </p:spPr>
        <p:txBody>
          <a:bodyPr spcFirstLastPara="1" wrap="square" lIns="91425" tIns="45700" rIns="91425" bIns="45700" anchor="t" anchorCtr="0">
            <a:spAutoFit/>
          </a:bodyPr>
          <a:lstStyle/>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Using regular expressions (Regex), I performed data scraping on the Flipkart website to extract valuable information about mobiles. </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The key attributes scraped includes the Brand, Device Name, Model, Color, RAM, ROM, IS_5G, Processor Brand, Processor, Display Size, Camera(Front and Back), Battery, Prices, Ratings.</a:t>
            </a:r>
          </a:p>
          <a:p>
            <a:pPr marL="285750" indent="-285750" algn="just">
              <a:buFont typeface="Wingdings" panose="05000000000000000000" pitchFamily="2" charset="2"/>
              <a:buChar char="q"/>
            </a:pPr>
            <a:r>
              <a:rPr lang="en-US" sz="1800" dirty="0">
                <a:latin typeface="Aharoni" panose="02010803020104030203" pitchFamily="2" charset="-79"/>
                <a:cs typeface="Aharoni" panose="02010803020104030203" pitchFamily="2" charset="-79"/>
              </a:rPr>
              <a:t>We have conducted web scraping on the Flipkart website to extract detailed data on mobiles.</a:t>
            </a:r>
          </a:p>
        </p:txBody>
      </p:sp>
      <p:sp>
        <p:nvSpPr>
          <p:cNvPr id="105" name="Google Shape;105;p3">
            <a:extLst>
              <a:ext uri="{FF2B5EF4-FFF2-40B4-BE49-F238E27FC236}">
                <a16:creationId xmlns:a16="http://schemas.microsoft.com/office/drawing/2014/main" id="{A2F0C928-8E67-713D-2C55-0FC1A3975422}"/>
              </a:ext>
            </a:extLst>
          </p:cNvPr>
          <p:cNvSpPr txBox="1"/>
          <p:nvPr/>
        </p:nvSpPr>
        <p:spPr>
          <a:xfrm>
            <a:off x="348998" y="151083"/>
            <a:ext cx="11607028" cy="566781"/>
          </a:xfrm>
          <a:prstGeom prst="rect">
            <a:avLst/>
          </a:prstGeom>
          <a:noFill/>
          <a:ln>
            <a:noFill/>
          </a:ln>
        </p:spPr>
        <p:txBody>
          <a:bodyPr spcFirstLastPara="1" wrap="square" lIns="91425" tIns="45700" rIns="91425" bIns="45700" anchor="t" anchorCtr="0">
            <a:spAutoFit/>
          </a:bodyPr>
          <a:lstStyle/>
          <a:p>
            <a:pPr lvl="0">
              <a:lnSpc>
                <a:spcPct val="90000"/>
              </a:lnSpc>
              <a:spcBef>
                <a:spcPts val="1000"/>
              </a:spcBef>
              <a:buClr>
                <a:schemeClr val="dk1"/>
              </a:buClr>
              <a:buSzPct val="100000"/>
            </a:pPr>
            <a:r>
              <a:rPr lang="en-US" sz="2500" b="1">
                <a:solidFill>
                  <a:srgbClr val="FF0000"/>
                </a:solidFill>
              </a:rPr>
              <a:t>Web Scraping – Details (Websites, Processor you followed) :</a:t>
            </a:r>
            <a:endParaRPr lang="en-US" sz="2500">
              <a:solidFill>
                <a:srgbClr val="FF0000"/>
              </a:solidFill>
            </a:endParaRPr>
          </a:p>
        </p:txBody>
      </p:sp>
      <p:pic>
        <p:nvPicPr>
          <p:cNvPr id="3" name="Picture 2">
            <a:extLst>
              <a:ext uri="{FF2B5EF4-FFF2-40B4-BE49-F238E27FC236}">
                <a16:creationId xmlns:a16="http://schemas.microsoft.com/office/drawing/2014/main" id="{6D090C25-0142-AEAF-7B19-F82CE188590D}"/>
              </a:ext>
            </a:extLst>
          </p:cNvPr>
          <p:cNvPicPr>
            <a:picLocks noChangeAspect="1"/>
          </p:cNvPicPr>
          <p:nvPr/>
        </p:nvPicPr>
        <p:blipFill>
          <a:blip r:embed="rId3"/>
          <a:stretch>
            <a:fillRect/>
          </a:stretch>
        </p:blipFill>
        <p:spPr>
          <a:xfrm>
            <a:off x="1942346" y="2299885"/>
            <a:ext cx="7985754" cy="38911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093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009F714-0A00-DEF1-2FE1-C7637123D670}"/>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7F1113ED-E953-D949-E040-3BE2487C9F9D}"/>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a:solidFill>
                  <a:srgbClr val="FF0000"/>
                </a:solidFill>
                <a:latin typeface="+mn-lt"/>
                <a:cs typeface="Aharoni" panose="02010803020104030203" pitchFamily="2" charset="-79"/>
              </a:rPr>
              <a:t>Data Frame:</a:t>
            </a:r>
            <a:endParaRPr sz="1800" b="1" i="0" u="none" strike="noStrike" cap="none">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0F551129-3330-AA0B-EBB6-106C7C7CB594}"/>
              </a:ext>
            </a:extLst>
          </p:cNvPr>
          <p:cNvSpPr txBox="1"/>
          <p:nvPr/>
        </p:nvSpPr>
        <p:spPr>
          <a:xfrm>
            <a:off x="348998" y="735818"/>
            <a:ext cx="9620912" cy="52322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haroni" panose="02010803020104030203" pitchFamily="2" charset="-79"/>
                <a:cs typeface="Aharoni" panose="02010803020104030203" pitchFamily="2" charset="-79"/>
              </a:rPr>
              <a:t>After scraping the data from the  website, I organized the extracted data with 978 rows and 12 columns.</a:t>
            </a:r>
          </a:p>
          <a:p>
            <a:endParaRPr lang="en-IN" dirty="0"/>
          </a:p>
        </p:txBody>
      </p:sp>
      <p:pic>
        <p:nvPicPr>
          <p:cNvPr id="7" name="Picture 6">
            <a:extLst>
              <a:ext uri="{FF2B5EF4-FFF2-40B4-BE49-F238E27FC236}">
                <a16:creationId xmlns:a16="http://schemas.microsoft.com/office/drawing/2014/main" id="{F61C6DFB-FEA3-0602-AA4D-13252A68E400}"/>
              </a:ext>
            </a:extLst>
          </p:cNvPr>
          <p:cNvPicPr>
            <a:picLocks noChangeAspect="1"/>
          </p:cNvPicPr>
          <p:nvPr/>
        </p:nvPicPr>
        <p:blipFill>
          <a:blip r:embed="rId3"/>
          <a:stretch>
            <a:fillRect/>
          </a:stretch>
        </p:blipFill>
        <p:spPr>
          <a:xfrm>
            <a:off x="442034" y="1092280"/>
            <a:ext cx="10383699" cy="50299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16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0B14F3E-1F31-0EB3-B012-40335FEA7978}"/>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94B06840-CAA3-9962-679C-1D46DA3BE324}"/>
              </a:ext>
            </a:extLst>
          </p:cNvPr>
          <p:cNvSpPr txBox="1"/>
          <p:nvPr/>
        </p:nvSpPr>
        <p:spPr>
          <a:xfrm>
            <a:off x="348998" y="15108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dirty="0">
                <a:solidFill>
                  <a:srgbClr val="FF0000"/>
                </a:solidFill>
                <a:latin typeface="+mn-lt"/>
                <a:cs typeface="Aharoni" panose="02010803020104030203" pitchFamily="2" charset="-79"/>
              </a:rPr>
              <a:t>Data Cleaning:</a:t>
            </a:r>
            <a:endParaRPr sz="1800" b="1" i="0" u="none" strike="noStrike" cap="none" dirty="0">
              <a:solidFill>
                <a:srgbClr val="FF0000"/>
              </a:solidFill>
              <a:latin typeface="+mn-lt"/>
              <a:ea typeface="Calibri"/>
              <a:cs typeface="Calibri"/>
              <a:sym typeface="Calibri"/>
            </a:endParaRPr>
          </a:p>
        </p:txBody>
      </p:sp>
      <p:sp>
        <p:nvSpPr>
          <p:cNvPr id="3" name="TextBox 2">
            <a:extLst>
              <a:ext uri="{FF2B5EF4-FFF2-40B4-BE49-F238E27FC236}">
                <a16:creationId xmlns:a16="http://schemas.microsoft.com/office/drawing/2014/main" id="{3D46653D-F4CB-585B-9923-0F7A6BA931F1}"/>
              </a:ext>
            </a:extLst>
          </p:cNvPr>
          <p:cNvSpPr txBox="1"/>
          <p:nvPr/>
        </p:nvSpPr>
        <p:spPr>
          <a:xfrm>
            <a:off x="216309" y="979468"/>
            <a:ext cx="11430000" cy="587853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Removing NULL values : </a:t>
            </a:r>
          </a:p>
          <a:p>
            <a:pPr algn="just"/>
            <a:r>
              <a:rPr lang="en-US" sz="16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i)dropna():-This function is used to remove all NULL (missing) values from the dataset. The cleaned dataset is stored back into df.</a:t>
            </a:r>
          </a:p>
          <a:p>
            <a:pPr algn="just"/>
            <a:endParaRPr lang="en-US" sz="1600" dirty="0">
              <a:latin typeface="Aharoni" panose="02010803020104030203" pitchFamily="2" charset="-79"/>
              <a:cs typeface="Aharoni" panose="02010803020104030203" pitchFamily="2" charset="-79"/>
            </a:endParaRPr>
          </a:p>
          <a:p>
            <a:pPr marL="285750"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Cleaning the Brand Column:</a:t>
            </a:r>
          </a:p>
          <a:p>
            <a:pPr lvl="1" algn="just"/>
            <a:r>
              <a:rPr lang="en-US" sz="16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i).unique():- This function is first used to display the unique brand names before cleaning. The brand names contain inconsistencies such as lowercase, uppercase, and mixed-case spellings.</a:t>
            </a:r>
          </a:p>
          <a:p>
            <a:pPr lvl="1" algn="just"/>
            <a:r>
              <a:rPr lang="en-US" sz="1800" dirty="0">
                <a:latin typeface="Aharoni" panose="02010803020104030203" pitchFamily="2" charset="-79"/>
                <a:cs typeface="Aharoni" panose="02010803020104030203" pitchFamily="2" charset="-79"/>
              </a:rPr>
              <a:t>	ii)str.capitalize():-This function is applied to standardize the brand names by capitalizing the first letter of each word.</a:t>
            </a:r>
          </a:p>
          <a:p>
            <a:pPr lvl="1" algn="just"/>
            <a:endParaRPr lang="en-US" sz="1600" dirty="0">
              <a:latin typeface="Aharoni" panose="02010803020104030203" pitchFamily="2" charset="-79"/>
              <a:cs typeface="Aharoni" panose="02010803020104030203" pitchFamily="2" charset="-79"/>
            </a:endParaRPr>
          </a:p>
          <a:p>
            <a:pPr marL="285750" lvl="1"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Replacing specific processor names:</a:t>
            </a:r>
          </a:p>
          <a:p>
            <a:pPr lvl="1" algn="just"/>
            <a:r>
              <a:rPr lang="en-US" sz="16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i).replace():-This function standardizes processor names by replacing inconsistent or detailed names with a more uniform format.</a:t>
            </a:r>
          </a:p>
          <a:p>
            <a:pPr lvl="1" algn="just"/>
            <a:endParaRPr lang="en-US" sz="1600" dirty="0">
              <a:latin typeface="Aharoni" panose="02010803020104030203" pitchFamily="2" charset="-79"/>
              <a:cs typeface="Aharoni" panose="02010803020104030203" pitchFamily="2" charset="-79"/>
            </a:endParaRPr>
          </a:p>
          <a:p>
            <a:pPr marL="285750" lvl="1"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Standardizing 'Snapdragon' processors:</a:t>
            </a:r>
          </a:p>
          <a:p>
            <a:pPr lvl="5" algn="just"/>
            <a:r>
              <a:rPr lang="en-US" sz="16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 The .apply( ) function modifies values:- If the processor name contains "8 Elite" or "Gen" but does not include "Snapdragon," it prefixes "Snapdragon" to it. </a:t>
            </a:r>
          </a:p>
          <a:p>
            <a:pPr lvl="5" algn="just"/>
            <a:r>
              <a:rPr lang="en-US" sz="1800" dirty="0">
                <a:latin typeface="Aharoni" panose="02010803020104030203" pitchFamily="2" charset="-79"/>
                <a:cs typeface="Aharoni" panose="02010803020104030203" pitchFamily="2" charset="-79"/>
              </a:rPr>
              <a:t>	ii)Similarly, if the processor contains "695" or "778G" but lacks "Snapdragon," it adds "Snapdragon" as a prefix. </a:t>
            </a:r>
          </a:p>
          <a:p>
            <a:pPr lvl="1" algn="just"/>
            <a:endParaRPr lang="en-US" sz="1600" dirty="0">
              <a:latin typeface="Aharoni" panose="02010803020104030203" pitchFamily="2" charset="-79"/>
              <a:cs typeface="Aharoni" panose="02010803020104030203" pitchFamily="2" charset="-79"/>
            </a:endParaRPr>
          </a:p>
          <a:p>
            <a:pPr marL="285750" lvl="2" indent="-285750" algn="just">
              <a:buFont typeface="Wingdings" panose="05000000000000000000" pitchFamily="2" charset="2"/>
              <a:buChar char="q"/>
            </a:pPr>
            <a:endParaRPr lang="en-US"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8092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02691A8-7385-D8EA-6496-542AB999C0C1}"/>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B3E1093-F2C0-08F8-39EF-E7AE6364804B}"/>
              </a:ext>
            </a:extLst>
          </p:cNvPr>
          <p:cNvSpPr txBox="1"/>
          <p:nvPr/>
        </p:nvSpPr>
        <p:spPr>
          <a:xfrm>
            <a:off x="348998" y="170133"/>
            <a:ext cx="11607028" cy="5847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3200" b="1" dirty="0">
                <a:solidFill>
                  <a:srgbClr val="FF0000"/>
                </a:solidFill>
                <a:latin typeface="+mn-lt"/>
                <a:cs typeface="Aharoni" panose="02010803020104030203" pitchFamily="2" charset="-79"/>
              </a:rPr>
              <a:t>Data Cleaning:</a:t>
            </a:r>
            <a:endParaRPr sz="1800" b="1" i="0" u="none" strike="noStrike" cap="none" dirty="0">
              <a:solidFill>
                <a:srgbClr val="FF0000"/>
              </a:solidFill>
              <a:latin typeface="+mn-lt"/>
              <a:ea typeface="Calibri"/>
              <a:cs typeface="Calibri"/>
              <a:sym typeface="Calibri"/>
            </a:endParaRPr>
          </a:p>
        </p:txBody>
      </p:sp>
      <p:sp>
        <p:nvSpPr>
          <p:cNvPr id="2" name="TextBox 1">
            <a:extLst>
              <a:ext uri="{FF2B5EF4-FFF2-40B4-BE49-F238E27FC236}">
                <a16:creationId xmlns:a16="http://schemas.microsoft.com/office/drawing/2014/main" id="{6B241BB6-A58A-63BC-0348-CACED8E965ED}"/>
              </a:ext>
            </a:extLst>
          </p:cNvPr>
          <p:cNvSpPr txBox="1"/>
          <p:nvPr/>
        </p:nvSpPr>
        <p:spPr>
          <a:xfrm>
            <a:off x="348998" y="1002518"/>
            <a:ext cx="10677525" cy="4216539"/>
          </a:xfrm>
          <a:prstGeom prst="rect">
            <a:avLst/>
          </a:prstGeom>
          <a:noFill/>
        </p:spPr>
        <p:txBody>
          <a:bodyPr wrap="square" rtlCol="0">
            <a:spAutoFit/>
          </a:bodyPr>
          <a:lstStyle/>
          <a:p>
            <a:pPr marL="285750" lvl="5"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Standardizing 'MediaTek' processors:-</a:t>
            </a:r>
          </a:p>
          <a:p>
            <a:pPr lvl="5" algn="just"/>
            <a:r>
              <a:rPr lang="en-US" sz="2000" dirty="0">
                <a:latin typeface="Aharoni" panose="02010803020104030203" pitchFamily="2" charset="-79"/>
                <a:cs typeface="Aharoni" panose="02010803020104030203" pitchFamily="2" charset="-79"/>
              </a:rPr>
              <a:t>	i</a:t>
            </a:r>
            <a:r>
              <a:rPr lang="en-US" sz="1800" dirty="0">
                <a:latin typeface="Aharoni" panose="02010803020104030203" pitchFamily="2" charset="-79"/>
                <a:cs typeface="Aharoni" panose="02010803020104030203" pitchFamily="2" charset="-79"/>
              </a:rPr>
              <a:t>) If the processor name includes "Dimensity" but does not start with "Mediatek," it prefixes "Mediatek" to ensure consistency. </a:t>
            </a:r>
          </a:p>
          <a:p>
            <a:pPr lvl="5" algn="just"/>
            <a:r>
              <a:rPr lang="en-US" sz="1800" dirty="0">
                <a:latin typeface="Aharoni" panose="02010803020104030203" pitchFamily="2" charset="-79"/>
                <a:cs typeface="Aharoni" panose="02010803020104030203" pitchFamily="2" charset="-79"/>
              </a:rPr>
              <a:t>	ii)A similar process is applied to "Helio" processors, ensuring they are labeled under "Mediatek.</a:t>
            </a:r>
          </a:p>
          <a:p>
            <a:pPr lvl="5" algn="just"/>
            <a:endParaRPr lang="en-US" sz="2000" dirty="0">
              <a:latin typeface="Aharoni" panose="02010803020104030203" pitchFamily="2" charset="-79"/>
              <a:cs typeface="Aharoni" panose="02010803020104030203" pitchFamily="2" charset="-79"/>
            </a:endParaRPr>
          </a:p>
          <a:p>
            <a:pPr marL="285750" lvl="5"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Standardizing '</a:t>
            </a:r>
            <a:r>
              <a:rPr lang="en-US" sz="2000" dirty="0" err="1">
                <a:latin typeface="Aharoni" panose="02010803020104030203" pitchFamily="2" charset="-79"/>
                <a:cs typeface="Aharoni" panose="02010803020104030203" pitchFamily="2" charset="-79"/>
              </a:rPr>
              <a:t>Unisoc</a:t>
            </a:r>
            <a:r>
              <a:rPr lang="en-US" sz="2000" dirty="0">
                <a:latin typeface="Aharoni" panose="02010803020104030203" pitchFamily="2" charset="-79"/>
                <a:cs typeface="Aharoni" panose="02010803020104030203" pitchFamily="2" charset="-79"/>
              </a:rPr>
              <a:t>' processors:     </a:t>
            </a:r>
          </a:p>
          <a:p>
            <a:pPr lvl="5"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i)If the processor contains "T" but is not labeled "Unisoc," it prefixes "Unisoc" to the name.</a:t>
            </a:r>
          </a:p>
          <a:p>
            <a:pPr lvl="5" algn="just"/>
            <a:endParaRPr lang="en-US" sz="2000" dirty="0">
              <a:latin typeface="Aharoni" panose="02010803020104030203" pitchFamily="2" charset="-79"/>
              <a:cs typeface="Aharoni" panose="02010803020104030203" pitchFamily="2" charset="-79"/>
            </a:endParaRPr>
          </a:p>
          <a:p>
            <a:pPr marL="285750" lvl="5" indent="-285750" algn="just">
              <a:buFont typeface="Wingdings" panose="05000000000000000000" pitchFamily="2" charset="2"/>
              <a:buChar char="q"/>
            </a:pPr>
            <a:r>
              <a:rPr lang="en-US" sz="2000" dirty="0">
                <a:latin typeface="Aharoni" panose="02010803020104030203" pitchFamily="2" charset="-79"/>
                <a:cs typeface="Aharoni" panose="02010803020104030203" pitchFamily="2" charset="-79"/>
              </a:rPr>
              <a:t>Cleaning the Price and Rating Columns :-</a:t>
            </a:r>
          </a:p>
          <a:p>
            <a:pPr lvl="6" algn="just"/>
            <a:r>
              <a:rPr lang="en-US" sz="2000" dirty="0">
                <a:latin typeface="Aharoni" panose="02010803020104030203" pitchFamily="2" charset="-79"/>
                <a:cs typeface="Aharoni" panose="02010803020104030203" pitchFamily="2" charset="-79"/>
              </a:rPr>
              <a:t>	</a:t>
            </a:r>
            <a:r>
              <a:rPr lang="en-US" sz="1800" dirty="0">
                <a:latin typeface="Aharoni" panose="02010803020104030203" pitchFamily="2" charset="-79"/>
                <a:cs typeface="Aharoni" panose="02010803020104030203" pitchFamily="2" charset="-79"/>
              </a:rPr>
              <a:t>i) In the price column:- Remove the ₹ symbol because it's not needed for numerical calculations. </a:t>
            </a:r>
          </a:p>
          <a:p>
            <a:pPr lvl="6" algn="just"/>
            <a:r>
              <a:rPr lang="en-US" sz="1800" dirty="0">
                <a:latin typeface="Aharoni" panose="02010803020104030203" pitchFamily="2" charset="-79"/>
                <a:cs typeface="Aharoni" panose="02010803020104030203" pitchFamily="2" charset="-79"/>
              </a:rPr>
              <a:t>	ii)Remove commas (,) to convert large numbers into a plain numeric format. </a:t>
            </a:r>
          </a:p>
          <a:p>
            <a:pPr lvl="6" algn="just"/>
            <a:r>
              <a:rPr lang="en-US" sz="1800" dirty="0">
                <a:latin typeface="Aharoni" panose="02010803020104030203" pitchFamily="2" charset="-79"/>
                <a:cs typeface="Aharoni" panose="02010803020104030203" pitchFamily="2" charset="-79"/>
              </a:rPr>
              <a:t>	iii)In the ratings column:- Remove commas (,) so that numbers are in a usable format.</a:t>
            </a:r>
            <a:endParaRPr lang="en-IN"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006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3228</Words>
  <Application>Microsoft Office PowerPoint</Application>
  <PresentationFormat>Widescreen</PresentationFormat>
  <Paragraphs>247</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Aharoni</vt:lpstr>
      <vt:lpstr>Libre Baskerville</vt:lpstr>
      <vt:lpstr>Wingdings</vt:lpstr>
      <vt:lpstr>Lato Black</vt:lpstr>
      <vt:lpstr>Eras Demi ITC</vt:lpstr>
      <vt:lpstr>Arial</vt:lpstr>
      <vt:lpstr>Constantia</vt:lpstr>
      <vt:lpstr>ADLaM Display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Amarendra Nayak</cp:lastModifiedBy>
  <cp:revision>29</cp:revision>
  <dcterms:created xsi:type="dcterms:W3CDTF">2021-02-16T05:19:01Z</dcterms:created>
  <dcterms:modified xsi:type="dcterms:W3CDTF">2025-02-04T11:32:23Z</dcterms:modified>
</cp:coreProperties>
</file>