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4" r:id="rId4"/>
    <p:sldId id="269" r:id="rId5"/>
    <p:sldId id="273" r:id="rId6"/>
    <p:sldId id="270" r:id="rId7"/>
    <p:sldId id="271" r:id="rId8"/>
    <p:sldId id="272" r:id="rId9"/>
    <p:sldId id="275" r:id="rId10"/>
    <p:sldId id="278" r:id="rId11"/>
    <p:sldId id="277" r:id="rId12"/>
    <p:sldId id="276" r:id="rId13"/>
    <p:sldId id="27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D9794"/>
    <a:srgbClr val="91E3E0"/>
    <a:srgbClr val="A1EDEB"/>
    <a:srgbClr val="A3FFFC"/>
    <a:srgbClr val="BFFFFD"/>
    <a:srgbClr val="8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E9C98-768E-46A2-891E-93B75EF42DE2}" v="7" dt="2023-03-06T16:47:34.659"/>
    <p1510:client id="{C7DE8703-EFA7-4CB7-AEB6-D7AE680A3B78}" v="728" dt="2023-03-06T16:44:46.89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5i4lIobKa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E325F-2765-CF9B-438D-A9598FB79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1" r="-2" b="12187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29231-A5DE-E319-5332-C9885501CB9B}"/>
              </a:ext>
            </a:extLst>
          </p:cNvPr>
          <p:cNvSpPr txBox="1"/>
          <p:nvPr/>
        </p:nvSpPr>
        <p:spPr>
          <a:xfrm>
            <a:off x="6222999" y="2996644"/>
            <a:ext cx="5500076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FFFFFF"/>
                </a:solidFill>
                <a:ea typeface="맑은 고딕"/>
              </a:rPr>
              <a:t>ENJOY</a:t>
            </a:r>
            <a:endParaRPr lang="ko-KR" dirty="0"/>
          </a:p>
          <a:p>
            <a:pPr algn="ctr"/>
            <a:r>
              <a:rPr lang="ko-KR" altLang="en-US" sz="6000" b="1" dirty="0">
                <a:solidFill>
                  <a:srgbClr val="FFFFFF"/>
                </a:solidFill>
                <a:ea typeface="맑은 고딕"/>
              </a:rPr>
              <a:t>FLIGHT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3E42B-F6E5-B053-6079-32C6151A59C7}"/>
              </a:ext>
            </a:extLst>
          </p:cNvPr>
          <p:cNvSpPr txBox="1"/>
          <p:nvPr/>
        </p:nvSpPr>
        <p:spPr>
          <a:xfrm>
            <a:off x="6222999" y="5417959"/>
            <a:ext cx="5500076" cy="400110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000" b="1" dirty="0" err="1">
                <a:solidFill>
                  <a:srgbClr val="FFFFFF"/>
                </a:solidFill>
                <a:latin typeface="Malgun Gothic"/>
                <a:ea typeface="Malgun Gothic"/>
              </a:rPr>
              <a:t>이정준,</a:t>
            </a:r>
            <a:r>
              <a:rPr lang="ko-KR" altLang="en-US" sz="2000" b="1" dirty="0" err="1">
                <a:solidFill>
                  <a:srgbClr val="FFFFFF"/>
                </a:solidFill>
                <a:ea typeface="맑은 고딕"/>
              </a:rPr>
              <a:t>김지호,이경석,정소연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3614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FFFF"/>
                </a:solidFill>
              </a:rPr>
              <a:t>JVM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velog.velcdn.com/images%2Fraejoonee%2Fpost%2Fef27dd07-742f-4585-b799-f8d106075b15%2F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1" y="1478527"/>
            <a:ext cx="554355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55" y="1478527"/>
            <a:ext cx="5217180" cy="16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FFFFFF"/>
                </a:solidFill>
                <a:ea typeface="맑은 고딕"/>
              </a:rPr>
              <a:t>느낀점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구름 모양 설명선 2"/>
          <p:cNvSpPr/>
          <p:nvPr/>
        </p:nvSpPr>
        <p:spPr>
          <a:xfrm>
            <a:off x="337742" y="1377674"/>
            <a:ext cx="4809454" cy="2949004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모양 설명선 4"/>
          <p:cNvSpPr/>
          <p:nvPr/>
        </p:nvSpPr>
        <p:spPr>
          <a:xfrm>
            <a:off x="5438645" y="340712"/>
            <a:ext cx="4817137" cy="2634772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모양 설명선 5"/>
          <p:cNvSpPr/>
          <p:nvPr/>
        </p:nvSpPr>
        <p:spPr>
          <a:xfrm>
            <a:off x="7847214" y="3516284"/>
            <a:ext cx="4030967" cy="2426534"/>
          </a:xfrm>
          <a:prstGeom prst="cloudCallout">
            <a:avLst>
              <a:gd name="adj1" fmla="val 34564"/>
              <a:gd name="adj2" fmla="val 60915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구름 모양 설명선 6"/>
          <p:cNvSpPr/>
          <p:nvPr/>
        </p:nvSpPr>
        <p:spPr>
          <a:xfrm>
            <a:off x="2293196" y="3903932"/>
            <a:ext cx="5262569" cy="2568739"/>
          </a:xfrm>
          <a:prstGeom prst="cloudCallout">
            <a:avLst>
              <a:gd name="adj1" fmla="val 36601"/>
              <a:gd name="adj2" fmla="val 61311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86305" y="3786191"/>
            <a:ext cx="38236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정소연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원하는 데이터를 조합해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출력해내는 과정이 흥미로웠다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데이터가 많을 수록 더 많은 기능을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구현할 수 있겠다는 아쉬움이 남는다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73364" y="641510"/>
            <a:ext cx="381878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김지호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DB</a:t>
            </a:r>
            <a:r>
              <a:rPr lang="ko-KR" altLang="en-US" sz="1200" dirty="0"/>
              <a:t>를 이용해서 서로 다른 테이블에서 원하는 정보를 골라 출력하는 과정에서 어려움도 느꼈지만 출력에 </a:t>
            </a:r>
            <a:r>
              <a:rPr lang="ko-KR" altLang="en-US" sz="1200" dirty="0" err="1"/>
              <a:t>성공했을때</a:t>
            </a:r>
            <a:r>
              <a:rPr lang="ko-KR" altLang="en-US" sz="1200" dirty="0"/>
              <a:t> 성취감을 많이 느낄 수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팀원들과 모르는 것에 대해 서로 상의해 가며 완성할 수 있어서 좋았다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54863" y="4241889"/>
            <a:ext cx="51190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이경석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콘솔로 하는 </a:t>
            </a:r>
            <a:r>
              <a:rPr lang="ko-KR" altLang="en-US" sz="1200" dirty="0" err="1"/>
              <a:t>작업이다보니</a:t>
            </a:r>
            <a:r>
              <a:rPr lang="en-US" altLang="ko-KR" sz="1200" dirty="0"/>
              <a:t>, </a:t>
            </a:r>
            <a:r>
              <a:rPr lang="ko-KR" altLang="en-US" sz="1200" dirty="0" err="1" smtClean="0"/>
              <a:t>작동확인을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할때마다</a:t>
            </a:r>
            <a:r>
              <a:rPr lang="ko-KR" altLang="en-US" sz="1200" dirty="0"/>
              <a:t> 매번 입력해야하는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번거로움이 </a:t>
            </a:r>
            <a:r>
              <a:rPr lang="ko-KR" altLang="en-US" sz="1200" dirty="0"/>
              <a:t>있었지만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DB</a:t>
            </a:r>
            <a:r>
              <a:rPr lang="ko-KR" altLang="en-US" sz="1200" dirty="0"/>
              <a:t>를 활용하여 데이터를 </a:t>
            </a:r>
            <a:r>
              <a:rPr lang="ko-KR" altLang="en-US" sz="1200" dirty="0" err="1"/>
              <a:t>필요할때마다</a:t>
            </a:r>
            <a:r>
              <a:rPr lang="ko-KR" altLang="en-US" sz="1200" dirty="0"/>
              <a:t> 꺼내오고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삭제하는등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다소 </a:t>
            </a:r>
            <a:r>
              <a:rPr lang="ko-KR" altLang="en-US" sz="1200" dirty="0" err="1"/>
              <a:t>편리한점을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느끼고 </a:t>
            </a:r>
            <a:r>
              <a:rPr lang="ko-KR" altLang="en-US" sz="1200" dirty="0" err="1" smtClean="0"/>
              <a:t>모르는것을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팀원들과 </a:t>
            </a:r>
            <a:r>
              <a:rPr lang="ko-KR" altLang="en-US" sz="1200" dirty="0"/>
              <a:t>소통하여 함께 해결해가는 과정이 즐거웠다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90472" y="1800419"/>
            <a:ext cx="43128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이정준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JAVA</a:t>
            </a:r>
            <a:r>
              <a:rPr lang="ko-KR" altLang="en-US" sz="1200" dirty="0"/>
              <a:t>에서 </a:t>
            </a:r>
            <a:r>
              <a:rPr lang="en-US" altLang="ko-KR" sz="1200" dirty="0"/>
              <a:t>DB</a:t>
            </a:r>
            <a:r>
              <a:rPr lang="ko-KR" altLang="en-US" sz="1200" dirty="0"/>
              <a:t>로 </a:t>
            </a:r>
            <a:r>
              <a:rPr lang="en-US" altLang="ko-KR" sz="1200" dirty="0"/>
              <a:t>, DB</a:t>
            </a:r>
            <a:r>
              <a:rPr lang="ko-KR" altLang="en-US" sz="1200" dirty="0"/>
              <a:t>에서 </a:t>
            </a:r>
            <a:r>
              <a:rPr lang="en-US" altLang="ko-KR" sz="1200" dirty="0"/>
              <a:t>JAVA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데이터가 </a:t>
            </a:r>
            <a:r>
              <a:rPr lang="ko-KR" altLang="en-US" sz="1200" dirty="0"/>
              <a:t>이동하는 것이 흥미로웠다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그동안 </a:t>
            </a:r>
            <a:r>
              <a:rPr lang="en-US" altLang="ko-KR" sz="1200" dirty="0"/>
              <a:t>ctrl+F11</a:t>
            </a:r>
            <a:r>
              <a:rPr lang="ko-KR" altLang="en-US" sz="1200" dirty="0"/>
              <a:t>로 </a:t>
            </a:r>
            <a:r>
              <a:rPr lang="en-US" altLang="ko-KR" sz="1200" dirty="0"/>
              <a:t>RUN</a:t>
            </a:r>
            <a:r>
              <a:rPr lang="ko-KR" altLang="en-US" sz="1200" dirty="0" err="1"/>
              <a:t>할때마다</a:t>
            </a:r>
            <a:r>
              <a:rPr lang="ko-KR" altLang="en-US" sz="1200" dirty="0"/>
              <a:t> 사라지는 주기억장치의 데이터를 </a:t>
            </a:r>
            <a:r>
              <a:rPr lang="en-US" altLang="ko-KR" sz="1200" dirty="0" smtClean="0"/>
              <a:t>DB</a:t>
            </a:r>
            <a:r>
              <a:rPr lang="ko-KR" altLang="en-US" sz="1200" dirty="0"/>
              <a:t>를 통해 보조기억장치로 이동하여 저장하고 </a:t>
            </a:r>
            <a:r>
              <a:rPr lang="ko-KR" altLang="en-US" sz="1200" dirty="0" smtClean="0"/>
              <a:t>언제든 </a:t>
            </a:r>
            <a:r>
              <a:rPr lang="ko-KR" altLang="en-US" sz="1200" dirty="0"/>
              <a:t>다시 </a:t>
            </a:r>
            <a:r>
              <a:rPr lang="ko-KR" altLang="en-US" sz="1200" dirty="0" err="1"/>
              <a:t>꺼내쓸</a:t>
            </a:r>
            <a:r>
              <a:rPr lang="ko-KR" altLang="en-US" sz="1200" dirty="0"/>
              <a:t> 수 있게 되었다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그리고 </a:t>
            </a:r>
            <a:r>
              <a:rPr lang="en-US" altLang="ko-KR" sz="1200" dirty="0"/>
              <a:t>SQL</a:t>
            </a:r>
            <a:r>
              <a:rPr lang="ko-KR" altLang="en-US" sz="1200" dirty="0"/>
              <a:t>의 정렬과 </a:t>
            </a:r>
            <a:r>
              <a:rPr lang="ko-KR" altLang="en-US" sz="1200" dirty="0" err="1"/>
              <a:t>탐색기능이</a:t>
            </a:r>
            <a:r>
              <a:rPr lang="ko-KR" altLang="en-US" sz="1200" dirty="0"/>
              <a:t> 매우 편리하다고 생각했다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2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1" y="490954"/>
            <a:ext cx="2793447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FFFFFF"/>
                </a:solidFill>
                <a:ea typeface="맑은 고딕"/>
              </a:rPr>
              <a:t>보완할점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337742" y="1377674"/>
            <a:ext cx="4809454" cy="2949004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모양 설명선 5"/>
          <p:cNvSpPr/>
          <p:nvPr/>
        </p:nvSpPr>
        <p:spPr>
          <a:xfrm>
            <a:off x="7847214" y="3516284"/>
            <a:ext cx="4030967" cy="2426534"/>
          </a:xfrm>
          <a:prstGeom prst="cloudCallout">
            <a:avLst>
              <a:gd name="adj1" fmla="val 34564"/>
              <a:gd name="adj2" fmla="val 60915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구름 모양 설명선 6"/>
          <p:cNvSpPr/>
          <p:nvPr/>
        </p:nvSpPr>
        <p:spPr>
          <a:xfrm>
            <a:off x="2314651" y="3898514"/>
            <a:ext cx="5262569" cy="2568739"/>
          </a:xfrm>
          <a:prstGeom prst="cloudCallout">
            <a:avLst>
              <a:gd name="adj1" fmla="val 36601"/>
              <a:gd name="adj2" fmla="val 61311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모양 설명선 10"/>
          <p:cNvSpPr/>
          <p:nvPr/>
        </p:nvSpPr>
        <p:spPr>
          <a:xfrm>
            <a:off x="5438645" y="390538"/>
            <a:ext cx="4817137" cy="2634772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4863" y="4363360"/>
            <a:ext cx="51190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이경석</a:t>
            </a:r>
            <a:r>
              <a:rPr lang="en-US" altLang="ko-KR" b="1" dirty="0" smtClean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388" y="1905763"/>
            <a:ext cx="40451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이정준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이번에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Main</a:t>
            </a:r>
            <a:r>
              <a:rPr lang="ko-KR" altLang="en-US" sz="1200" dirty="0"/>
              <a:t>을 담당하게 되었는데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다른사람의</a:t>
            </a:r>
            <a:r>
              <a:rPr lang="ko-KR" altLang="en-US" sz="1200" dirty="0"/>
              <a:t> 코드를 보고 이해하는 능력이 아직 부족하다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생각되었다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그리고 </a:t>
            </a:r>
            <a:r>
              <a:rPr lang="en-US" altLang="ko-KR" sz="1200" dirty="0"/>
              <a:t>DB</a:t>
            </a:r>
            <a:r>
              <a:rPr lang="ko-KR" altLang="en-US" sz="1200" dirty="0"/>
              <a:t>의 구축에 대한 이해도가 아직 부족하여 좀 더 보안하고 싶다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73364" y="641510"/>
            <a:ext cx="381878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김지호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콘솔만을</a:t>
            </a:r>
            <a:r>
              <a:rPr lang="ko-KR" altLang="en-US" sz="1200" dirty="0"/>
              <a:t> 이용했기 때문에 뽑아낸 데이터를 출력하는 방식에 한계가 느껴졌다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프론트를 이용해 눈에 보이게 꾸밀 수 있다면 좋을 것 같다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결제 시스템을 넣을 수 없어 형태만 구현했는데 결제 시스템을 넣어보고 싶다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43944" y="3898514"/>
            <a:ext cx="38236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[</a:t>
            </a:r>
            <a:r>
              <a:rPr lang="ko-KR" altLang="en-US" b="1" dirty="0" smtClean="0"/>
              <a:t>정소연</a:t>
            </a:r>
            <a:r>
              <a:rPr lang="en-US" altLang="ko-KR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콘솔로 구현하는 화면에는 한계가 있다는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것을 느꼈다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더 효율적으로 기능을 구현할 수 있는 방법을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연구해보고 싶다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6980" y="4791524"/>
            <a:ext cx="437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데이터베이스 설계부터 팀원들과 소통하며 만들어졌지만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시간이 지나면 조금씩 잊혀져 코드를 일부수정하기도 하였고</a:t>
            </a:r>
            <a:r>
              <a:rPr lang="en-US" altLang="ko-KR" sz="1200" dirty="0"/>
              <a:t>, </a:t>
            </a:r>
            <a:r>
              <a:rPr lang="ko-KR" altLang="en-US" sz="1200" dirty="0"/>
              <a:t>각 데이터베이스에 어떤 내용이 있는지 </a:t>
            </a:r>
            <a:r>
              <a:rPr lang="ko-KR" altLang="en-US" sz="1200" dirty="0" smtClean="0"/>
              <a:t>헷갈릴 때도 </a:t>
            </a:r>
            <a:r>
              <a:rPr lang="ko-KR" altLang="en-US" sz="1200" dirty="0"/>
              <a:t>많아 </a:t>
            </a:r>
            <a:endParaRPr lang="en-US" altLang="ko-KR" sz="1200" dirty="0" smtClean="0"/>
          </a:p>
          <a:p>
            <a:r>
              <a:rPr lang="ko-KR" altLang="en-US" sz="1200" dirty="0" smtClean="0"/>
              <a:t>주석을 </a:t>
            </a:r>
            <a:r>
              <a:rPr lang="ko-KR" altLang="en-US" sz="1200"/>
              <a:t>꼼꼼히 </a:t>
            </a:r>
            <a:r>
              <a:rPr lang="ko-KR" altLang="en-US" sz="1200" smtClean="0"/>
              <a:t>달아야 겠다는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생각을 들었다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2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x5i4lIobKa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5090" y="338882"/>
            <a:ext cx="11021816" cy="61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46C97-D594-5223-961A-B3235B882AD8}"/>
              </a:ext>
            </a:extLst>
          </p:cNvPr>
          <p:cNvSpPr txBox="1"/>
          <p:nvPr/>
        </p:nvSpPr>
        <p:spPr>
          <a:xfrm>
            <a:off x="2757267" y="1971040"/>
            <a:ext cx="6667304" cy="1015663"/>
          </a:xfrm>
          <a:prstGeom prst="rect">
            <a:avLst/>
          </a:prstGeom>
          <a:noFill/>
          <a:ln w="57150">
            <a:solidFill>
              <a:srgbClr val="91E3E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91E3E0"/>
                </a:solidFill>
                <a:ea typeface="맑은 고딕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46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2" y="490954"/>
            <a:ext cx="1540412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FFFF"/>
                </a:solidFill>
                <a:ea typeface="맑은 고딕"/>
              </a:rPr>
              <a:t>주제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3905" y="1423832"/>
            <a:ext cx="5224186" cy="863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항공권 예매 프로그램 구현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8975" y="2977849"/>
            <a:ext cx="10019899" cy="216982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Ubuntu Condensed"/>
              </a:rPr>
              <a:t>여행을 즐기는 사람들이 증가하게 되면서 자연스레 항공을 이용하는 빈도 또한 높아지고 있다</a:t>
            </a:r>
            <a:r>
              <a:rPr lang="en-US" altLang="ko-KR" dirty="0">
                <a:latin typeface="Ubuntu Condensed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latin typeface="Ubuntu Condensed"/>
              </a:rPr>
              <a:t>그러나 항공 이용객의 증가 추세에 비하여 항공권 예매 플랫폼 서비스에는 미흡한 부분이 있다</a:t>
            </a:r>
            <a:r>
              <a:rPr lang="en-US" altLang="ko-KR" dirty="0" smtClean="0">
                <a:latin typeface="Ubuntu Condensed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latin typeface="Ubuntu Condensed"/>
              </a:rPr>
              <a:t>이에 항공권 검색 과정의 </a:t>
            </a:r>
            <a:r>
              <a:rPr lang="ko-KR" altLang="en-US" dirty="0" err="1">
                <a:latin typeface="Ubuntu Condensed"/>
              </a:rPr>
              <a:t>가독성을</a:t>
            </a:r>
            <a:r>
              <a:rPr lang="ko-KR" altLang="en-US" dirty="0">
                <a:latin typeface="Ubuntu Condensed"/>
              </a:rPr>
              <a:t> 높여 예매의 편리함을 제공하고</a:t>
            </a:r>
            <a:r>
              <a:rPr lang="en-US" altLang="ko-KR" dirty="0">
                <a:latin typeface="Ubuntu Condensed"/>
              </a:rPr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latin typeface="Ubuntu Condensed"/>
              </a:rPr>
              <a:t>주변 여행지 </a:t>
            </a:r>
            <a:r>
              <a:rPr lang="ko-KR" altLang="en-US" dirty="0" smtClean="0">
                <a:latin typeface="Ubuntu Condensed"/>
              </a:rPr>
              <a:t>추천을 제공하여 </a:t>
            </a:r>
            <a:r>
              <a:rPr lang="ko-KR" altLang="en-US" dirty="0">
                <a:latin typeface="Ubuntu Condensed"/>
              </a:rPr>
              <a:t>여행 준비의 편리함과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latin typeface="Ubuntu Condensed"/>
              </a:rPr>
              <a:t>여행 지역의 정보를 공유할 수 있는 항공 예매 플랫폼 서비스를 만들고자 한다</a:t>
            </a:r>
            <a:r>
              <a:rPr lang="en-US" altLang="ko-KR" dirty="0">
                <a:latin typeface="Ubuntu Condensed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2" y="490954"/>
            <a:ext cx="1540412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FFFF"/>
                </a:solidFill>
                <a:ea typeface="맑은 고딕"/>
              </a:rPr>
              <a:t>스킬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027" y="1655545"/>
            <a:ext cx="10116151" cy="3965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26" y="1889591"/>
            <a:ext cx="4384463" cy="30983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79" y="2037490"/>
            <a:ext cx="4526127" cy="28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7753" y="1137464"/>
            <a:ext cx="2701636" cy="5356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27860" y="1137464"/>
            <a:ext cx="2701636" cy="5356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67967" y="1137464"/>
            <a:ext cx="2701636" cy="5356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13693" y="1137464"/>
            <a:ext cx="2701636" cy="5356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1809" y="1487917"/>
            <a:ext cx="1853738" cy="615142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이경석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02" y="1487917"/>
            <a:ext cx="1853738" cy="615142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이정준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91916" y="1487917"/>
            <a:ext cx="1853738" cy="615142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김지호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37642" y="1487917"/>
            <a:ext cx="1853738" cy="615142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정소연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0633" y="2453512"/>
            <a:ext cx="2335876" cy="3804284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회원 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회원 탈퇴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10740" y="2453512"/>
            <a:ext cx="2335876" cy="3804284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</a:rPr>
              <a:t>비행편</a:t>
            </a:r>
            <a:r>
              <a:rPr lang="ko-KR" altLang="en-US" dirty="0" smtClean="0">
                <a:solidFill>
                  <a:schemeClr val="dk1"/>
                </a:solidFill>
              </a:rPr>
              <a:t> 선택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예약 </a:t>
            </a:r>
            <a:r>
              <a:rPr lang="ko-KR" altLang="en-US" dirty="0">
                <a:solidFill>
                  <a:schemeClr val="dk1"/>
                </a:solidFill>
              </a:rPr>
              <a:t>출력 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예약 취소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결제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50847" y="2453512"/>
            <a:ext cx="2335876" cy="3804284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출발지 선택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dk1"/>
                </a:solidFill>
              </a:rPr>
              <a:t>도착지 </a:t>
            </a:r>
            <a:r>
              <a:rPr lang="ko-KR" altLang="en-US" dirty="0" smtClean="0">
                <a:solidFill>
                  <a:schemeClr val="dk1"/>
                </a:solidFill>
              </a:rPr>
              <a:t>선택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dk1"/>
                </a:solidFill>
              </a:rPr>
              <a:t>날짜 </a:t>
            </a:r>
            <a:r>
              <a:rPr lang="ko-KR" altLang="en-US" dirty="0" smtClean="0">
                <a:solidFill>
                  <a:schemeClr val="dk1"/>
                </a:solidFill>
              </a:rPr>
              <a:t>선택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인원 선택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등급 변경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추천 여행지 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96573" y="2453512"/>
            <a:ext cx="2335876" cy="3804284"/>
          </a:xfrm>
          <a:prstGeom prst="roundRect">
            <a:avLst/>
          </a:prstGeom>
          <a:noFill/>
          <a:ln>
            <a:solidFill>
              <a:srgbClr val="91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스케줄 출력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스케줄 등록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스케줄 수정</a:t>
            </a:r>
            <a:endParaRPr lang="en-US" altLang="ko-KR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스케줄 삭제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결산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307224" y="292131"/>
            <a:ext cx="2521314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FFFF"/>
                </a:solidFill>
                <a:ea typeface="맑은 고딕"/>
              </a:rPr>
              <a:t>역할분담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73911" y="2316065"/>
            <a:ext cx="1129320" cy="357447"/>
          </a:xfrm>
          <a:prstGeom prst="roundRect">
            <a:avLst/>
          </a:prstGeom>
          <a:solidFill>
            <a:srgbClr val="1D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4018" y="2316065"/>
            <a:ext cx="1129320" cy="357447"/>
          </a:xfrm>
          <a:prstGeom prst="roundRect">
            <a:avLst/>
          </a:prstGeom>
          <a:solidFill>
            <a:srgbClr val="1D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54125" y="2316065"/>
            <a:ext cx="1129320" cy="357447"/>
          </a:xfrm>
          <a:prstGeom prst="roundRect">
            <a:avLst/>
          </a:prstGeom>
          <a:solidFill>
            <a:srgbClr val="1D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99851" y="2316064"/>
            <a:ext cx="1129320" cy="357447"/>
          </a:xfrm>
          <a:prstGeom prst="roundRect">
            <a:avLst/>
          </a:prstGeom>
          <a:solidFill>
            <a:srgbClr val="1D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307224" y="292131"/>
            <a:ext cx="2521314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FFFF"/>
                </a:solidFill>
                <a:ea typeface="맑은 고딕"/>
              </a:rPr>
              <a:t>일정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09541"/>
              </p:ext>
            </p:extLst>
          </p:nvPr>
        </p:nvGraphicFramePr>
        <p:xfrm>
          <a:off x="307224" y="1229805"/>
          <a:ext cx="11541474" cy="5368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8782">
                  <a:extLst>
                    <a:ext uri="{9D8B030D-6E8A-4147-A177-3AD203B41FA5}">
                      <a16:colId xmlns:a16="http://schemas.microsoft.com/office/drawing/2014/main" val="30144294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900836247"/>
                    </a:ext>
                  </a:extLst>
                </a:gridCol>
                <a:gridCol w="1414913">
                  <a:extLst>
                    <a:ext uri="{9D8B030D-6E8A-4147-A177-3AD203B41FA5}">
                      <a16:colId xmlns:a16="http://schemas.microsoft.com/office/drawing/2014/main" val="3488426640"/>
                    </a:ext>
                  </a:extLst>
                </a:gridCol>
                <a:gridCol w="3089710">
                  <a:extLst>
                    <a:ext uri="{9D8B030D-6E8A-4147-A177-3AD203B41FA5}">
                      <a16:colId xmlns:a16="http://schemas.microsoft.com/office/drawing/2014/main" val="654860338"/>
                    </a:ext>
                  </a:extLst>
                </a:gridCol>
                <a:gridCol w="1530417">
                  <a:extLst>
                    <a:ext uri="{9D8B030D-6E8A-4147-A177-3AD203B41FA5}">
                      <a16:colId xmlns:a16="http://schemas.microsoft.com/office/drawing/2014/main" val="2054555641"/>
                    </a:ext>
                  </a:extLst>
                </a:gridCol>
                <a:gridCol w="1405288">
                  <a:extLst>
                    <a:ext uri="{9D8B030D-6E8A-4147-A177-3AD203B41FA5}">
                      <a16:colId xmlns:a16="http://schemas.microsoft.com/office/drawing/2014/main" val="2164212638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2041882772"/>
                    </a:ext>
                  </a:extLst>
                </a:gridCol>
              </a:tblGrid>
              <a:tr h="483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</a:t>
                      </a:r>
                      <a:r>
                        <a:rPr lang="ko-KR" altLang="en-US" dirty="0" smtClean="0"/>
                        <a:t>일정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 ~ 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3/1 ~ 3/3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3/4</a:t>
                      </a:r>
                      <a:r>
                        <a:rPr lang="en-US" altLang="ko-KR" baseline="0" dirty="0" smtClean="0"/>
                        <a:t> ~ 3/5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37914"/>
                  </a:ext>
                </a:extLst>
              </a:tr>
              <a:tr h="106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이정준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주제선정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PJT</a:t>
                      </a:r>
                      <a:r>
                        <a:rPr lang="ko-KR" altLang="en-US" sz="1200" dirty="0" smtClean="0"/>
                        <a:t>구조 확인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업무 분담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로그인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회원가입 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아이디 찾기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비밀번호 찾기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회원 탈퇴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유효성검사</a:t>
                      </a:r>
                      <a:r>
                        <a:rPr lang="ko-KR" altLang="en-US" sz="1400" baseline="0" dirty="0" smtClean="0"/>
                        <a:t> 추가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수정 및 확인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수정 및 확인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7359"/>
                  </a:ext>
                </a:extLst>
              </a:tr>
              <a:tr h="106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주제선정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PJT</a:t>
                      </a:r>
                      <a:r>
                        <a:rPr lang="ko-KR" altLang="en-US" sz="1200" dirty="0" smtClean="0"/>
                        <a:t>구조 확인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및 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업무 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도착지 선택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날짜 선택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인원 선택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마일리지에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따른 등급 변경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여행지 출력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추가기능구현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마일리지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수정 및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최종 수정 및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32009"/>
                  </a:ext>
                </a:extLst>
              </a:tr>
              <a:tr h="106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정소연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주제선정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PJT</a:t>
                      </a:r>
                      <a:r>
                        <a:rPr lang="ko-KR" altLang="en-US" sz="1200" dirty="0" smtClean="0"/>
                        <a:t>구조 확인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및 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업무 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스케줄 출력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추가기능구현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 smtClean="0"/>
                        <a:t>관리자 </a:t>
                      </a:r>
                      <a:r>
                        <a:rPr lang="ko-KR" altLang="en-US" sz="1400" dirty="0" err="1" smtClean="0"/>
                        <a:t>예약취소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수정 및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최종 수정 및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4529"/>
                  </a:ext>
                </a:extLst>
              </a:tr>
              <a:tr h="106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이경석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주제선정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PJT</a:t>
                      </a:r>
                      <a:r>
                        <a:rPr lang="ko-KR" altLang="en-US" sz="1200" dirty="0" smtClean="0"/>
                        <a:t>구조 확인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및 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업무 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출력 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취소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비행편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추가기능구현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수정 및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최종 수정 및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3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1" y="490954"/>
            <a:ext cx="3751598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ER </a:t>
            </a:r>
            <a:r>
              <a:rPr lang="ko-KR" altLang="en-US" sz="4000" b="1" dirty="0">
                <a:solidFill>
                  <a:schemeClr val="bg1"/>
                </a:solidFill>
              </a:rPr>
              <a:t>다이어그램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59" y="1328650"/>
            <a:ext cx="7386422" cy="46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449100" y="477099"/>
            <a:ext cx="4164463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컨트롤러 설계도</a:t>
            </a:r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76073209-0FBC-47EB-6F7E-229EA55D7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 b="155"/>
          <a:stretch/>
        </p:blipFill>
        <p:spPr>
          <a:xfrm>
            <a:off x="1919598" y="1363287"/>
            <a:ext cx="8352799" cy="49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565266" y="453147"/>
            <a:ext cx="2792865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주요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72" y="500542"/>
            <a:ext cx="6894313" cy="2938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4" y="3634958"/>
            <a:ext cx="10703291" cy="28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DD3EA-AFE4-FDFB-3539-9202CCEBF88B}"/>
              </a:ext>
            </a:extLst>
          </p:cNvPr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5468A-4AC5-3718-9B09-5596E93AF3D7}"/>
              </a:ext>
            </a:extLst>
          </p:cNvPr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FFFF"/>
                </a:solidFill>
              </a:rPr>
              <a:t>JVM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22" y="628893"/>
            <a:ext cx="87344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499</Words>
  <Application>Microsoft Office PowerPoint</Application>
  <PresentationFormat>와이드스크린</PresentationFormat>
  <Paragraphs>151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Ubuntu Condensed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504</cp:lastModifiedBy>
  <cp:revision>368</cp:revision>
  <dcterms:created xsi:type="dcterms:W3CDTF">2023-03-06T15:11:50Z</dcterms:created>
  <dcterms:modified xsi:type="dcterms:W3CDTF">2023-03-07T05:12:43Z</dcterms:modified>
</cp:coreProperties>
</file>