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0287000" cy="18288000"/>
  <p:notesSz cx="6858000" cy="9144000"/>
  <p:embeddedFontLst>
    <p:embeddedFont>
      <p:font typeface="Algerian" panose="04020705040A02060702" pitchFamily="82" charset="0"/>
      <p:regular r:id="rId10"/>
    </p:embeddedFont>
    <p:embeddedFont>
      <p:font typeface="Forte" panose="03060902040502070203" pitchFamily="66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League Spartan" panose="020B0604020202020204" charset="0"/>
      <p:regular r:id="rId16"/>
    </p:embeddedFont>
    <p:embeddedFont>
      <p:font typeface="Bahnschrift" panose="020B0502040204020203" pitchFamily="34" charset="0"/>
      <p:regular r:id="rId17"/>
      <p:bold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29" d="100"/>
          <a:sy n="29" d="100"/>
        </p:scale>
        <p:origin x="2448" y="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7AD">
                <a:alpha val="100000"/>
              </a:srgbClr>
            </a:gs>
            <a:gs pos="100000">
              <a:srgbClr val="FFA9F9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69056" y="5168112"/>
            <a:ext cx="2086685" cy="2403650"/>
          </a:xfrm>
          <a:custGeom>
            <a:avLst/>
            <a:gdLst/>
            <a:ahLst/>
            <a:cxnLst/>
            <a:rect l="l" t="t" r="r" b="b"/>
            <a:pathLst>
              <a:path w="2086685" h="2403650">
                <a:moveTo>
                  <a:pt x="0" y="0"/>
                </a:moveTo>
                <a:lnTo>
                  <a:pt x="2086685" y="0"/>
                </a:lnTo>
                <a:lnTo>
                  <a:pt x="2086685" y="2403650"/>
                </a:lnTo>
                <a:lnTo>
                  <a:pt x="0" y="24036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97663" y="914400"/>
            <a:ext cx="9291674" cy="3102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47"/>
              </a:lnSpc>
              <a:spcBef>
                <a:spcPct val="0"/>
              </a:spcBef>
            </a:pPr>
            <a:r>
              <a:rPr lang="en-US" sz="6000" dirty="0">
                <a:solidFill>
                  <a:srgbClr val="FF0000"/>
                </a:solidFill>
                <a:latin typeface="Algerian" panose="04020705040A02060702" pitchFamily="82" charset="0"/>
              </a:rPr>
              <a:t>Predicting the price of a house using machine learning 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552882" y="5310374"/>
            <a:ext cx="9291674" cy="2014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47"/>
              </a:lnSpc>
              <a:spcBef>
                <a:spcPct val="0"/>
              </a:spcBef>
            </a:pPr>
            <a:r>
              <a:rPr lang="en-US" sz="5819" dirty="0" err="1">
                <a:solidFill>
                  <a:srgbClr val="FF3131"/>
                </a:solidFill>
                <a:latin typeface="League Spartan"/>
              </a:rPr>
              <a:t>Ponjesly</a:t>
            </a:r>
            <a:r>
              <a:rPr lang="en-US" sz="5819" dirty="0">
                <a:solidFill>
                  <a:srgbClr val="FF3131"/>
                </a:solidFill>
                <a:latin typeface="League Spartan"/>
              </a:rPr>
              <a:t> College Of Engineering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69056" y="11895550"/>
            <a:ext cx="5765044" cy="10130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941"/>
              </a:lnSpc>
              <a:spcBef>
                <a:spcPct val="0"/>
              </a:spcBef>
            </a:pPr>
            <a:r>
              <a:rPr lang="en-US" sz="5672" dirty="0" smtClean="0">
                <a:solidFill>
                  <a:srgbClr val="000000"/>
                </a:solidFill>
                <a:latin typeface="Algerian" panose="04020705040A02060702" pitchFamily="82" charset="0"/>
              </a:rPr>
              <a:t>Submitted By</a:t>
            </a:r>
            <a:endParaRPr lang="en-US" sz="5672" dirty="0">
              <a:solidFill>
                <a:srgbClr val="000000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552882" y="12775465"/>
            <a:ext cx="3590618" cy="42319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18"/>
              </a:lnSpc>
            </a:pPr>
            <a:r>
              <a:rPr lang="en-US" sz="4727" dirty="0" err="1" smtClean="0">
                <a:solidFill>
                  <a:srgbClr val="000000"/>
                </a:solidFill>
                <a:latin typeface="Bahnschrift" panose="020B0502040204020203" pitchFamily="34" charset="0"/>
              </a:rPr>
              <a:t>Amaresh</a:t>
            </a:r>
            <a:r>
              <a:rPr lang="en-US" sz="4727" dirty="0" smtClean="0">
                <a:solidFill>
                  <a:srgbClr val="000000"/>
                </a:solidFill>
                <a:latin typeface="Bahnschrift" panose="020B0502040204020203" pitchFamily="34" charset="0"/>
              </a:rPr>
              <a:t> </a:t>
            </a:r>
          </a:p>
          <a:p>
            <a:pPr algn="ctr">
              <a:lnSpc>
                <a:spcPts val="6618"/>
              </a:lnSpc>
            </a:pPr>
            <a:r>
              <a:rPr lang="en-US" sz="4727" dirty="0" err="1" smtClean="0">
                <a:solidFill>
                  <a:srgbClr val="000000"/>
                </a:solidFill>
                <a:latin typeface="Bahnschrift" panose="020B0502040204020203" pitchFamily="34" charset="0"/>
              </a:rPr>
              <a:t>Ahilesh</a:t>
            </a:r>
            <a:r>
              <a:rPr lang="en-US" sz="4727" dirty="0" smtClean="0">
                <a:solidFill>
                  <a:srgbClr val="000000"/>
                </a:solidFill>
                <a:latin typeface="Bahnschrift" panose="020B0502040204020203" pitchFamily="34" charset="0"/>
              </a:rPr>
              <a:t> </a:t>
            </a:r>
          </a:p>
          <a:p>
            <a:pPr algn="ctr">
              <a:lnSpc>
                <a:spcPts val="6618"/>
              </a:lnSpc>
            </a:pPr>
            <a:r>
              <a:rPr lang="en-US" sz="4727" dirty="0" err="1" smtClean="0">
                <a:solidFill>
                  <a:srgbClr val="000000"/>
                </a:solidFill>
                <a:latin typeface="Bahnschrift" panose="020B0502040204020203" pitchFamily="34" charset="0"/>
              </a:rPr>
              <a:t>Abish</a:t>
            </a:r>
            <a:endParaRPr lang="en-US" sz="4727" dirty="0" smtClean="0">
              <a:solidFill>
                <a:srgbClr val="000000"/>
              </a:solidFill>
              <a:latin typeface="Bahnschrift" panose="020B0502040204020203" pitchFamily="34" charset="0"/>
            </a:endParaRPr>
          </a:p>
          <a:p>
            <a:pPr algn="ctr">
              <a:lnSpc>
                <a:spcPts val="6618"/>
              </a:lnSpc>
            </a:pPr>
            <a:r>
              <a:rPr lang="en-US" sz="4727" dirty="0" err="1" smtClean="0">
                <a:solidFill>
                  <a:srgbClr val="000000"/>
                </a:solidFill>
                <a:latin typeface="Bahnschrift" panose="020B0502040204020203" pitchFamily="34" charset="0"/>
              </a:rPr>
              <a:t>Altrin</a:t>
            </a:r>
            <a:endParaRPr lang="en-US" sz="4727" dirty="0" smtClean="0">
              <a:solidFill>
                <a:srgbClr val="000000"/>
              </a:solidFill>
              <a:latin typeface="Bahnschrift" panose="020B0502040204020203" pitchFamily="34" charset="0"/>
            </a:endParaRPr>
          </a:p>
          <a:p>
            <a:pPr marL="0" lvl="0" indent="0" algn="ctr">
              <a:lnSpc>
                <a:spcPts val="6618"/>
              </a:lnSpc>
              <a:spcBef>
                <a:spcPct val="0"/>
              </a:spcBef>
            </a:pPr>
            <a:r>
              <a:rPr lang="en-US" sz="4727" dirty="0" err="1" smtClean="0">
                <a:solidFill>
                  <a:srgbClr val="000000"/>
                </a:solidFill>
                <a:latin typeface="Bahnschrift" panose="020B0502040204020203" pitchFamily="34" charset="0"/>
              </a:rPr>
              <a:t>Gopi</a:t>
            </a:r>
            <a:r>
              <a:rPr lang="en-US" sz="4727" dirty="0" smtClean="0">
                <a:solidFill>
                  <a:srgbClr val="000000"/>
                </a:solidFill>
                <a:latin typeface="Bahnschrift" panose="020B0502040204020203" pitchFamily="34" charset="0"/>
              </a:rPr>
              <a:t> Krishna</a:t>
            </a:r>
            <a:endParaRPr lang="en-US" sz="4727" dirty="0">
              <a:solidFill>
                <a:srgbClr val="000000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18036" y="9029700"/>
            <a:ext cx="9291674" cy="2077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47"/>
              </a:lnSpc>
              <a:spcBef>
                <a:spcPct val="0"/>
              </a:spcBef>
            </a:pPr>
            <a:r>
              <a:rPr lang="en-US" sz="5819" dirty="0">
                <a:solidFill>
                  <a:srgbClr val="FF3131"/>
                </a:solidFill>
                <a:latin typeface="Forte" panose="03060902040502070203" pitchFamily="66" charset="0"/>
              </a:rPr>
              <a:t>Department Of Computer Science And Engineering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7AD">
                <a:alpha val="100000"/>
              </a:srgbClr>
            </a:gs>
            <a:gs pos="100000">
              <a:srgbClr val="FFA9F9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9217" y="7023765"/>
            <a:ext cx="9590379" cy="5642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10"/>
              </a:lnSpc>
            </a:pPr>
            <a:r>
              <a:rPr lang="en-US" sz="31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Data Quality and Quantity:</a:t>
            </a:r>
          </a:p>
          <a:p>
            <a:pPr marL="680104" lvl="1" indent="-340052">
              <a:lnSpc>
                <a:spcPts val="4410"/>
              </a:lnSpc>
              <a:buFont typeface="Arial"/>
              <a:buChar char="•"/>
            </a:pPr>
            <a:r>
              <a:rPr lang="en-US" sz="31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Drawback: Limited or noisy data can hinder model accuracy.</a:t>
            </a:r>
          </a:p>
          <a:p>
            <a:pPr marL="680104" lvl="1" indent="-340052">
              <a:lnSpc>
                <a:spcPts val="4410"/>
              </a:lnSpc>
              <a:buFont typeface="Arial"/>
              <a:buChar char="•"/>
            </a:pPr>
            <a:r>
              <a:rPr lang="en-US" sz="31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</a:p>
          <a:p>
            <a:pPr marL="1360209" lvl="2" indent="-453403">
              <a:lnSpc>
                <a:spcPts val="4410"/>
              </a:lnSpc>
              <a:buFont typeface="Arial"/>
              <a:buChar char="⚬"/>
            </a:pPr>
            <a:r>
              <a:rPr lang="en-US" sz="31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 a diverse and comprehensive dataset.</a:t>
            </a:r>
          </a:p>
          <a:p>
            <a:pPr marL="1360209" lvl="2" indent="-453403">
              <a:lnSpc>
                <a:spcPts val="4410"/>
              </a:lnSpc>
              <a:buFont typeface="Arial"/>
              <a:buChar char="⚬"/>
            </a:pPr>
            <a:r>
              <a:rPr lang="en-US" sz="31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 the data by handling missing values and outliers.</a:t>
            </a:r>
          </a:p>
          <a:p>
            <a:pPr marL="1360209" lvl="2" indent="-453403">
              <a:lnSpc>
                <a:spcPts val="4410"/>
              </a:lnSpc>
              <a:buFont typeface="Arial"/>
              <a:buChar char="⚬"/>
            </a:pPr>
            <a:r>
              <a:rPr lang="en-US" sz="31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Augment data if necessary through techniques like data synthesis or data imputation</a:t>
            </a:r>
            <a:r>
              <a:rPr lang="en-US" sz="315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15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397404" y="13615093"/>
            <a:ext cx="7274007" cy="4364404"/>
          </a:xfrm>
          <a:custGeom>
            <a:avLst/>
            <a:gdLst/>
            <a:ahLst/>
            <a:cxnLst/>
            <a:rect l="l" t="t" r="r" b="b"/>
            <a:pathLst>
              <a:path w="7274007" h="4364404">
                <a:moveTo>
                  <a:pt x="0" y="0"/>
                </a:moveTo>
                <a:lnTo>
                  <a:pt x="7274007" y="0"/>
                </a:lnTo>
                <a:lnTo>
                  <a:pt x="7274007" y="4364405"/>
                </a:lnTo>
                <a:lnTo>
                  <a:pt x="0" y="43644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0" y="401447"/>
            <a:ext cx="10068815" cy="6241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Predicting the price of a house using machine learning is a complex task that can be affected by several drawbacks and challenges. Overcoming these drawbacks requires a systematic approach and the application of various techniques. Here's a full topic breakdown on how to address the drawbacks in predicting house prices using machine learning:</a:t>
            </a:r>
          </a:p>
          <a:p>
            <a:pPr algn="ctr">
              <a:lnSpc>
                <a:spcPts val="3499"/>
              </a:lnSpc>
            </a:pPr>
            <a:endParaRPr lang="en-US" sz="249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Data Quality and Quantity</a:t>
            </a:r>
          </a:p>
          <a:p>
            <a:pPr algn="ctr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Feature Engineering</a:t>
            </a:r>
          </a:p>
          <a:p>
            <a:pPr algn="ctr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Model Selection</a:t>
            </a:r>
          </a:p>
          <a:p>
            <a:pPr algn="ctr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2499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Overfitting</a:t>
            </a:r>
            <a:endParaRPr lang="en-US" sz="249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Data Scaling and Normalization</a:t>
            </a:r>
          </a:p>
          <a:p>
            <a:pPr algn="ctr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sz="2499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Hyperparameter</a:t>
            </a:r>
            <a:r>
              <a:rPr lang="en-US" sz="24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Tuning</a:t>
            </a:r>
          </a:p>
          <a:p>
            <a:pPr marL="0" lvl="0" indent="0" algn="ctr">
              <a:lnSpc>
                <a:spcPts val="3499"/>
              </a:lnSpc>
              <a:spcBef>
                <a:spcPct val="0"/>
              </a:spcBef>
            </a:pPr>
            <a:r>
              <a:rPr lang="en-US" sz="24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Evaluation Metrics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7AD">
                <a:alpha val="100000"/>
              </a:srgbClr>
            </a:gs>
            <a:gs pos="100000">
              <a:srgbClr val="FFA9F9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48310" y="10062379"/>
            <a:ext cx="9590379" cy="3196793"/>
          </a:xfrm>
          <a:custGeom>
            <a:avLst/>
            <a:gdLst/>
            <a:ahLst/>
            <a:cxnLst/>
            <a:rect l="l" t="t" r="r" b="b"/>
            <a:pathLst>
              <a:path w="9590379" h="3196793">
                <a:moveTo>
                  <a:pt x="0" y="0"/>
                </a:moveTo>
                <a:lnTo>
                  <a:pt x="9590380" y="0"/>
                </a:lnTo>
                <a:lnTo>
                  <a:pt x="9590380" y="3196793"/>
                </a:lnTo>
                <a:lnTo>
                  <a:pt x="0" y="31967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48310" y="1458274"/>
            <a:ext cx="9590379" cy="7232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46"/>
              </a:lnSpc>
            </a:pPr>
            <a:endParaRPr dirty="0"/>
          </a:p>
          <a:p>
            <a:pPr>
              <a:lnSpc>
                <a:spcPts val="4746"/>
              </a:lnSpc>
            </a:pPr>
            <a:r>
              <a:rPr lang="en-US" sz="339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Feature Engineering:</a:t>
            </a:r>
          </a:p>
          <a:p>
            <a:pPr marL="732039" lvl="1" indent="-366019">
              <a:lnSpc>
                <a:spcPts val="4746"/>
              </a:lnSpc>
              <a:buFont typeface="Arial"/>
              <a:buChar char="•"/>
            </a:pPr>
            <a:r>
              <a:rPr lang="en-US" sz="339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Drawback: Insufficient or irrelevant features can result in poor predictions.</a:t>
            </a:r>
          </a:p>
          <a:p>
            <a:pPr marL="732039" lvl="1" indent="-366019">
              <a:lnSpc>
                <a:spcPts val="4746"/>
              </a:lnSpc>
              <a:buFont typeface="Arial"/>
              <a:buChar char="•"/>
            </a:pPr>
            <a:r>
              <a:rPr lang="en-US" sz="339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</a:p>
          <a:p>
            <a:pPr marL="1464078" lvl="2" indent="-488026">
              <a:lnSpc>
                <a:spcPts val="4746"/>
              </a:lnSpc>
              <a:buFont typeface="Arial"/>
              <a:buChar char="⚬"/>
            </a:pPr>
            <a:r>
              <a:rPr lang="en-US" sz="339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Carefully select relevant features using domain knowledge.</a:t>
            </a:r>
          </a:p>
          <a:p>
            <a:pPr marL="1464078" lvl="2" indent="-488026">
              <a:lnSpc>
                <a:spcPts val="4746"/>
              </a:lnSpc>
              <a:buFont typeface="Arial"/>
              <a:buChar char="⚬"/>
            </a:pPr>
            <a:r>
              <a:rPr lang="en-US" sz="339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new features through feature engineering to capture hidden patterns.</a:t>
            </a:r>
          </a:p>
          <a:p>
            <a:pPr marL="1464078" lvl="2" indent="-488026">
              <a:lnSpc>
                <a:spcPts val="4746"/>
              </a:lnSpc>
              <a:buFont typeface="Arial"/>
              <a:buChar char="⚬"/>
            </a:pPr>
            <a:r>
              <a:rPr lang="en-US" sz="339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techniques like PCA (Principal Component Analysis) for dimensionality </a:t>
            </a:r>
            <a:r>
              <a:rPr lang="en-US" sz="339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reduction</a:t>
            </a:r>
            <a:endParaRPr lang="en-US" sz="339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7AD">
                <a:alpha val="100000"/>
              </a:srgbClr>
            </a:gs>
            <a:gs pos="100000">
              <a:srgbClr val="FFA9F9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1161" y="1682058"/>
            <a:ext cx="9525592" cy="80021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32"/>
              </a:lnSpc>
            </a:pPr>
            <a:r>
              <a:rPr lang="en-US" sz="373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Model Selection:</a:t>
            </a:r>
          </a:p>
          <a:p>
            <a:pPr marL="806906" lvl="1" indent="-403453">
              <a:lnSpc>
                <a:spcPts val="5232"/>
              </a:lnSpc>
              <a:buFont typeface="Arial"/>
              <a:buChar char="•"/>
            </a:pPr>
            <a:r>
              <a:rPr lang="en-US" sz="373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Drawback: Choosing the wrong algorithm or model architecture can lead to poor performance.</a:t>
            </a:r>
          </a:p>
          <a:p>
            <a:pPr marL="806906" lvl="1" indent="-403453">
              <a:lnSpc>
                <a:spcPts val="5232"/>
              </a:lnSpc>
              <a:buFont typeface="Arial"/>
              <a:buChar char="•"/>
            </a:pPr>
            <a:r>
              <a:rPr lang="en-US" sz="373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</a:p>
          <a:p>
            <a:pPr marL="1613812" lvl="2" indent="-537937">
              <a:lnSpc>
                <a:spcPts val="5232"/>
              </a:lnSpc>
              <a:buFont typeface="Arial"/>
              <a:buChar char="⚬"/>
            </a:pPr>
            <a:r>
              <a:rPr lang="en-US" sz="373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with various algorithms, such as linear regression, decision trees, random forests, support vector machines, and neural networks.</a:t>
            </a:r>
          </a:p>
          <a:p>
            <a:pPr marL="1613812" lvl="2" indent="-537937">
              <a:lnSpc>
                <a:spcPts val="5232"/>
              </a:lnSpc>
              <a:buFont typeface="Arial"/>
              <a:buChar char="⚬"/>
            </a:pPr>
            <a:r>
              <a:rPr lang="en-US" sz="373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techniques like cross-validation to evaluate model performance and select the best-performing model</a:t>
            </a:r>
            <a:r>
              <a:rPr lang="en-US" sz="3737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737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341161" y="11317793"/>
            <a:ext cx="9525592" cy="6760524"/>
          </a:xfrm>
          <a:custGeom>
            <a:avLst/>
            <a:gdLst/>
            <a:ahLst/>
            <a:cxnLst/>
            <a:rect l="l" t="t" r="r" b="b"/>
            <a:pathLst>
              <a:path w="9525592" h="6760524">
                <a:moveTo>
                  <a:pt x="0" y="0"/>
                </a:moveTo>
                <a:lnTo>
                  <a:pt x="9525592" y="0"/>
                </a:lnTo>
                <a:lnTo>
                  <a:pt x="9525592" y="6760525"/>
                </a:lnTo>
                <a:lnTo>
                  <a:pt x="0" y="67605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7AD">
                <a:alpha val="100000"/>
              </a:srgbClr>
            </a:gs>
            <a:gs pos="100000">
              <a:srgbClr val="FFA9F9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0704" y="1055074"/>
            <a:ext cx="9525592" cy="73353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32"/>
              </a:lnSpc>
            </a:pPr>
            <a:r>
              <a:rPr lang="en-US" sz="373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3737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Overfitting</a:t>
            </a:r>
            <a:r>
              <a:rPr lang="en-US" sz="373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6906" lvl="1" indent="-403453">
              <a:lnSpc>
                <a:spcPts val="5232"/>
              </a:lnSpc>
              <a:buFont typeface="Arial"/>
              <a:buChar char="•"/>
            </a:pPr>
            <a:r>
              <a:rPr lang="en-US" sz="373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Drawback: Models may perform well on training data but poorly on new data due to </a:t>
            </a:r>
            <a:r>
              <a:rPr lang="en-US" sz="3737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overfitting</a:t>
            </a:r>
            <a:r>
              <a:rPr lang="en-US" sz="373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6906" lvl="1" indent="-403453">
              <a:lnSpc>
                <a:spcPts val="5232"/>
              </a:lnSpc>
              <a:buFont typeface="Arial"/>
              <a:buChar char="•"/>
            </a:pPr>
            <a:r>
              <a:rPr lang="en-US" sz="373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</a:p>
          <a:p>
            <a:pPr marL="1613812" lvl="2" indent="-537937">
              <a:lnSpc>
                <a:spcPts val="5232"/>
              </a:lnSpc>
              <a:buFont typeface="Arial"/>
              <a:buChar char="⚬"/>
            </a:pPr>
            <a:r>
              <a:rPr lang="en-US" sz="373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Regularize models using techniques like L1 or L2 regularization.</a:t>
            </a:r>
          </a:p>
          <a:p>
            <a:pPr marL="1613812" lvl="2" indent="-537937">
              <a:lnSpc>
                <a:spcPts val="5232"/>
              </a:lnSpc>
              <a:buFont typeface="Arial"/>
              <a:buChar char="⚬"/>
            </a:pPr>
            <a:r>
              <a:rPr lang="en-US" sz="373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 data into training, validation, and test sets to monitor </a:t>
            </a:r>
            <a:r>
              <a:rPr lang="en-US" sz="3737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overfitting</a:t>
            </a:r>
            <a:r>
              <a:rPr lang="en-US" sz="373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613812" lvl="2" indent="-537937">
              <a:lnSpc>
                <a:spcPts val="5232"/>
              </a:lnSpc>
              <a:buFont typeface="Arial"/>
              <a:buChar char="⚬"/>
            </a:pPr>
            <a:r>
              <a:rPr lang="en-US" sz="373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ensemble methods like bagging and boosting to reduce </a:t>
            </a:r>
            <a:r>
              <a:rPr lang="en-US" sz="3737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overfitting</a:t>
            </a:r>
            <a:r>
              <a:rPr lang="en-US" sz="3737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737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380704" y="10452798"/>
            <a:ext cx="9297023" cy="7365693"/>
          </a:xfrm>
          <a:custGeom>
            <a:avLst/>
            <a:gdLst/>
            <a:ahLst/>
            <a:cxnLst/>
            <a:rect l="l" t="t" r="r" b="b"/>
            <a:pathLst>
              <a:path w="9297023" h="7365693">
                <a:moveTo>
                  <a:pt x="0" y="0"/>
                </a:moveTo>
                <a:lnTo>
                  <a:pt x="9297023" y="0"/>
                </a:lnTo>
                <a:lnTo>
                  <a:pt x="9297023" y="7365692"/>
                </a:lnTo>
                <a:lnTo>
                  <a:pt x="0" y="73656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7AD">
                <a:alpha val="100000"/>
              </a:srgbClr>
            </a:gs>
            <a:gs pos="100000">
              <a:srgbClr val="FFA9F9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80704" y="9544283"/>
            <a:ext cx="9483002" cy="7715017"/>
          </a:xfrm>
          <a:custGeom>
            <a:avLst/>
            <a:gdLst/>
            <a:ahLst/>
            <a:cxnLst/>
            <a:rect l="l" t="t" r="r" b="b"/>
            <a:pathLst>
              <a:path w="9483002" h="7715017">
                <a:moveTo>
                  <a:pt x="0" y="0"/>
                </a:moveTo>
                <a:lnTo>
                  <a:pt x="9483002" y="0"/>
                </a:lnTo>
                <a:lnTo>
                  <a:pt x="9483002" y="7715017"/>
                </a:lnTo>
                <a:lnTo>
                  <a:pt x="0" y="77150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464" r="-4464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71212" y="1524000"/>
            <a:ext cx="9701985" cy="5847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18"/>
              </a:lnSpc>
            </a:pPr>
            <a:r>
              <a:rPr lang="en-US" sz="4084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Data Scaling and Normalization:</a:t>
            </a:r>
          </a:p>
          <a:p>
            <a:pPr marL="881837" lvl="1" indent="-440918">
              <a:lnSpc>
                <a:spcPts val="5718"/>
              </a:lnSpc>
              <a:buFont typeface="Arial"/>
              <a:buChar char="•"/>
            </a:pPr>
            <a:r>
              <a:rPr lang="en-US" sz="4084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Drawback: Features with different scales can affect model convergence.</a:t>
            </a:r>
          </a:p>
          <a:p>
            <a:pPr marL="881837" lvl="1" indent="-440918">
              <a:lnSpc>
                <a:spcPts val="5718"/>
              </a:lnSpc>
              <a:buFont typeface="Arial"/>
              <a:buChar char="•"/>
            </a:pPr>
            <a:r>
              <a:rPr lang="en-US" sz="4084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</a:p>
          <a:p>
            <a:pPr marL="1763673" lvl="2" indent="-587891">
              <a:lnSpc>
                <a:spcPts val="5718"/>
              </a:lnSpc>
              <a:buFont typeface="Arial"/>
              <a:buChar char="⚬"/>
            </a:pPr>
            <a:r>
              <a:rPr lang="en-US" sz="4084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Standardize or normalize features to have a consistent scale.</a:t>
            </a:r>
          </a:p>
          <a:p>
            <a:pPr marL="1763673" lvl="2" indent="-587891">
              <a:lnSpc>
                <a:spcPts val="5718"/>
              </a:lnSpc>
              <a:buFont typeface="Arial"/>
              <a:buChar char="⚬"/>
            </a:pPr>
            <a:r>
              <a:rPr lang="en-US" sz="4084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techniques like Min-Max scaling or Z-score normalization</a:t>
            </a:r>
            <a:r>
              <a:rPr lang="en-US" sz="4084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4084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7AD">
                <a:alpha val="100000"/>
              </a:srgbClr>
            </a:gs>
            <a:gs pos="100000">
              <a:srgbClr val="FFA9F9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1213" y="10463893"/>
            <a:ext cx="9701985" cy="6327448"/>
          </a:xfrm>
          <a:custGeom>
            <a:avLst/>
            <a:gdLst/>
            <a:ahLst/>
            <a:cxnLst/>
            <a:rect l="l" t="t" r="r" b="b"/>
            <a:pathLst>
              <a:path w="9701985" h="6327448">
                <a:moveTo>
                  <a:pt x="0" y="0"/>
                </a:moveTo>
                <a:lnTo>
                  <a:pt x="9701984" y="0"/>
                </a:lnTo>
                <a:lnTo>
                  <a:pt x="9701984" y="6327449"/>
                </a:lnTo>
                <a:lnTo>
                  <a:pt x="0" y="63274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4" r="-314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71213" y="590656"/>
            <a:ext cx="9701985" cy="8040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18"/>
              </a:lnSpc>
            </a:pPr>
            <a:r>
              <a:rPr lang="en-US" sz="4084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sz="4084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Hyperparameter</a:t>
            </a:r>
            <a:r>
              <a:rPr lang="en-US" sz="4084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Tuning:</a:t>
            </a:r>
          </a:p>
          <a:p>
            <a:pPr marL="881837" lvl="1" indent="-440918">
              <a:lnSpc>
                <a:spcPts val="5718"/>
              </a:lnSpc>
              <a:buFont typeface="Arial"/>
              <a:buChar char="•"/>
            </a:pPr>
            <a:r>
              <a:rPr lang="en-US" sz="4084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Drawback: Poorly tuned </a:t>
            </a:r>
            <a:r>
              <a:rPr lang="en-US" sz="4084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hyperparameters</a:t>
            </a:r>
            <a:r>
              <a:rPr lang="en-US" sz="4084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result in suboptimal model performance.</a:t>
            </a:r>
          </a:p>
          <a:p>
            <a:pPr marL="881837" lvl="1" indent="-440918">
              <a:lnSpc>
                <a:spcPts val="5718"/>
              </a:lnSpc>
              <a:buFont typeface="Arial"/>
              <a:buChar char="•"/>
            </a:pPr>
            <a:r>
              <a:rPr lang="en-US" sz="4084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</a:p>
          <a:p>
            <a:pPr marL="1763673" lvl="2" indent="-587891">
              <a:lnSpc>
                <a:spcPts val="5718"/>
              </a:lnSpc>
              <a:buFont typeface="Arial"/>
              <a:buChar char="⚬"/>
            </a:pPr>
            <a:r>
              <a:rPr lang="en-US" sz="4084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Utilize techniques like grid search or random search to find the best </a:t>
            </a:r>
            <a:r>
              <a:rPr lang="en-US" sz="4084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hyperparameters</a:t>
            </a:r>
            <a:r>
              <a:rPr lang="en-US" sz="4084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63673" lvl="2" indent="-587891">
              <a:lnSpc>
                <a:spcPts val="5718"/>
              </a:lnSpc>
              <a:buFont typeface="Arial"/>
              <a:buChar char="⚬"/>
            </a:pPr>
            <a:r>
              <a:rPr lang="en-US" sz="4084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 using automated </a:t>
            </a:r>
            <a:r>
              <a:rPr lang="en-US" sz="4084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hyperparameter</a:t>
            </a:r>
            <a:r>
              <a:rPr lang="en-US" sz="4084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optimization tools like Bayesian optimization</a:t>
            </a:r>
            <a:r>
              <a:rPr lang="en-US" sz="4084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4084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7AD">
                <a:alpha val="100000"/>
              </a:srgbClr>
            </a:gs>
            <a:gs pos="100000">
              <a:srgbClr val="FFA9F9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1213" y="733931"/>
            <a:ext cx="9701985" cy="10233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18"/>
              </a:lnSpc>
            </a:pPr>
            <a:r>
              <a:rPr lang="en-US" sz="4084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Evaluation Metrics:</a:t>
            </a:r>
          </a:p>
          <a:p>
            <a:pPr marL="881837" lvl="1" indent="-440918">
              <a:lnSpc>
                <a:spcPts val="5718"/>
              </a:lnSpc>
              <a:buFont typeface="Arial"/>
              <a:buChar char="•"/>
            </a:pPr>
            <a:r>
              <a:rPr lang="en-US" sz="4084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Drawback: Using the wrong evaluation metrics can misrepresent model performance.</a:t>
            </a:r>
          </a:p>
          <a:p>
            <a:pPr marL="881837" lvl="1" indent="-440918">
              <a:lnSpc>
                <a:spcPts val="5718"/>
              </a:lnSpc>
              <a:buFont typeface="Arial"/>
              <a:buChar char="•"/>
            </a:pPr>
            <a:r>
              <a:rPr lang="en-US" sz="4084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</a:p>
          <a:p>
            <a:pPr marL="1763673" lvl="2" indent="-587891">
              <a:lnSpc>
                <a:spcPts val="5718"/>
              </a:lnSpc>
              <a:buFont typeface="Arial"/>
              <a:buChar char="⚬"/>
            </a:pPr>
            <a:r>
              <a:rPr lang="en-US" sz="4084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 appropriate evaluation metrics such as Mean Absolute Error (MAE), Mean Squared Error (MSE), or Root Mean Squared Error (RMSE) for regression tasks.</a:t>
            </a:r>
          </a:p>
          <a:p>
            <a:pPr marL="1763673" lvl="2" indent="-587891">
              <a:lnSpc>
                <a:spcPts val="5718"/>
              </a:lnSpc>
              <a:buFont typeface="Arial"/>
              <a:buChar char="⚬"/>
            </a:pPr>
            <a:r>
              <a:rPr lang="en-US" sz="4084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 domain-specific metrics or business objectives when applicable</a:t>
            </a:r>
            <a:r>
              <a:rPr lang="en-US" sz="4084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4084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71213" y="10989273"/>
            <a:ext cx="9497195" cy="6927166"/>
          </a:xfrm>
          <a:custGeom>
            <a:avLst/>
            <a:gdLst/>
            <a:ahLst/>
            <a:cxnLst/>
            <a:rect l="l" t="t" r="r" b="b"/>
            <a:pathLst>
              <a:path w="9497195" h="6927166">
                <a:moveTo>
                  <a:pt x="0" y="0"/>
                </a:moveTo>
                <a:lnTo>
                  <a:pt x="9497195" y="0"/>
                </a:lnTo>
                <a:lnTo>
                  <a:pt x="9497195" y="6927166"/>
                </a:lnTo>
                <a:lnTo>
                  <a:pt x="0" y="69271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473</Words>
  <Application>Microsoft Office PowerPoint</Application>
  <PresentationFormat>Custom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Algerian</vt:lpstr>
      <vt:lpstr>Forte</vt:lpstr>
      <vt:lpstr>Calibri</vt:lpstr>
      <vt:lpstr>League Spartan</vt:lpstr>
      <vt:lpstr>Bahnschrift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price of a house using machine learning</dc:title>
  <dc:creator>admin</dc:creator>
  <cp:lastModifiedBy>admin</cp:lastModifiedBy>
  <cp:revision>8</cp:revision>
  <dcterms:created xsi:type="dcterms:W3CDTF">2006-08-16T00:00:00Z</dcterms:created>
  <dcterms:modified xsi:type="dcterms:W3CDTF">2023-10-10T14:34:45Z</dcterms:modified>
  <dc:identifier>DAFw3XNtPf0</dc:identifier>
</cp:coreProperties>
</file>