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21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0" r:id="rId7"/>
    <p:sldId id="264" r:id="rId8"/>
    <p:sldId id="261" r:id="rId9"/>
    <p:sldId id="270" r:id="rId10"/>
    <p:sldId id="263" r:id="rId11"/>
    <p:sldId id="265" r:id="rId12"/>
    <p:sldId id="266" r:id="rId13"/>
    <p:sldId id="267" r:id="rId14"/>
    <p:sldId id="272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page" id="{F676B84B-ED94-490C-8F68-0272B2B77E90}">
          <p14:sldIdLst>
            <p14:sldId id="256"/>
          </p14:sldIdLst>
        </p14:section>
        <p14:section name="Content" id="{3675521A-1932-41BD-B408-042A2316679F}">
          <p14:sldIdLst>
            <p14:sldId id="257"/>
            <p14:sldId id="258"/>
            <p14:sldId id="262"/>
            <p14:sldId id="259"/>
            <p14:sldId id="260"/>
            <p14:sldId id="264"/>
            <p14:sldId id="261"/>
            <p14:sldId id="270"/>
            <p14:sldId id="263"/>
            <p14:sldId id="265"/>
            <p14:sldId id="266"/>
          </p14:sldIdLst>
        </p14:section>
        <p14:section name="IMGS" id="{9A4F3440-6D9B-4F94-8B84-DDBFA297D83C}">
          <p14:sldIdLst>
            <p14:sldId id="267"/>
            <p14:sldId id="272"/>
            <p14:sldId id="268"/>
            <p14:sldId id="269"/>
          </p14:sldIdLst>
        </p14:section>
        <p14:section name="THANKING" id="{421B93C2-4182-4081-9291-B2C0BD9866B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E5ACE-D693-402F-87B5-A88AF1BA76F7}" v="105" dt="2025-05-27T18:27:03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5ACE70-E81B-4D9D-B45D-C27D22DE817E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F2F52-A15B-4263-AD7A-99E4EA203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7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2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62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8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9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DSU - SOE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9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5/27/2025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DSU - SOE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5/27/2025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DSU - SOE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70F56FA-A818-49F8-B493-24788EE92DA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5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2">
            <a:extLst>
              <a:ext uri="{FF2B5EF4-FFF2-40B4-BE49-F238E27FC236}">
                <a16:creationId xmlns:a16="http://schemas.microsoft.com/office/drawing/2014/main" id="{D9D2C7D0-887F-1DF9-8B1D-060E7A850C4A}"/>
              </a:ext>
            </a:extLst>
          </p:cNvPr>
          <p:cNvGrpSpPr/>
          <p:nvPr/>
        </p:nvGrpSpPr>
        <p:grpSpPr>
          <a:xfrm>
            <a:off x="934720" y="45721"/>
            <a:ext cx="9509745" cy="2048912"/>
            <a:chOff x="0" y="0"/>
            <a:chExt cx="12679660" cy="2731881"/>
          </a:xfrm>
        </p:grpSpPr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540DD71-65A6-55B3-23BC-0DB653F1E241}"/>
                </a:ext>
              </a:extLst>
            </p:cNvPr>
            <p:cNvSpPr/>
            <p:nvPr/>
          </p:nvSpPr>
          <p:spPr>
            <a:xfrm>
              <a:off x="0" y="0"/>
              <a:ext cx="11595989" cy="1221486"/>
            </a:xfrm>
            <a:custGeom>
              <a:avLst/>
              <a:gdLst/>
              <a:ahLst/>
              <a:cxnLst/>
              <a:rect l="l" t="t" r="r" b="b"/>
              <a:pathLst>
                <a:path w="11595989" h="1221486">
                  <a:moveTo>
                    <a:pt x="0" y="0"/>
                  </a:moveTo>
                  <a:lnTo>
                    <a:pt x="11595989" y="0"/>
                  </a:lnTo>
                  <a:lnTo>
                    <a:pt x="11595989" y="1221486"/>
                  </a:lnTo>
                  <a:lnTo>
                    <a:pt x="0" y="12214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3A9E621C-4E86-02E4-B55A-A8A142A704BC}"/>
                </a:ext>
              </a:extLst>
            </p:cNvPr>
            <p:cNvSpPr txBox="1"/>
            <p:nvPr/>
          </p:nvSpPr>
          <p:spPr>
            <a:xfrm>
              <a:off x="1083713" y="1500899"/>
              <a:ext cx="11595947" cy="1230982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/>
              <a:r>
                <a:rPr lang="en-US" sz="4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Cambria Bold"/>
                  <a:cs typeface="Times New Roman" panose="02020603050405020304" pitchFamily="18" charset="0"/>
                  <a:sym typeface="Cambria Bold"/>
                </a:rPr>
                <a:t>DAYANANDA SAGAR UNIVERSITY</a:t>
              </a:r>
            </a:p>
            <a:p>
              <a:pPr algn="ctr"/>
              <a:r>
                <a:rPr lang="en-US" sz="40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Cambria Bold"/>
                  <a:cs typeface="Times New Roman" panose="02020603050405020304" pitchFamily="18" charset="0"/>
                  <a:sym typeface="Cambria Bold"/>
                </a:rPr>
                <a:t>SCHOOL OF ENGINEERING</a:t>
              </a:r>
            </a:p>
          </p:txBody>
        </p:sp>
      </p:grpSp>
      <p:sp>
        <p:nvSpPr>
          <p:cNvPr id="18" name="TextBox 23">
            <a:extLst>
              <a:ext uri="{FF2B5EF4-FFF2-40B4-BE49-F238E27FC236}">
                <a16:creationId xmlns:a16="http://schemas.microsoft.com/office/drawing/2014/main" id="{9DA418C4-3051-3513-FD7A-7DB23E9CB3DF}"/>
              </a:ext>
            </a:extLst>
          </p:cNvPr>
          <p:cNvSpPr txBox="1"/>
          <p:nvPr/>
        </p:nvSpPr>
        <p:spPr>
          <a:xfrm>
            <a:off x="3874483" y="5492843"/>
            <a:ext cx="4157222" cy="178371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2304"/>
              </a:lnSpc>
            </a:pPr>
            <a:r>
              <a:rPr lang="en-US" sz="1920" b="1" dirty="0">
                <a:solidFill>
                  <a:srgbClr val="1B1B1B"/>
                </a:solidFill>
                <a:latin typeface="Times New Roman" panose="02020603050405020304" pitchFamily="18" charset="0"/>
                <a:ea typeface="Arial Bold"/>
                <a:cs typeface="Times New Roman" panose="02020603050405020304" pitchFamily="18" charset="0"/>
                <a:sym typeface="Arial Bold"/>
              </a:rPr>
              <a:t>Presented By:</a:t>
            </a:r>
          </a:p>
          <a:p>
            <a:pPr algn="ctr">
              <a:lnSpc>
                <a:spcPts val="2304"/>
              </a:lnSpc>
            </a:pPr>
            <a:r>
              <a:rPr lang="en-US" sz="1920" b="1" dirty="0">
                <a:solidFill>
                  <a:srgbClr val="FF0000"/>
                </a:solidFill>
                <a:latin typeface="Times New Roman" panose="02020603050405020304" pitchFamily="18" charset="0"/>
                <a:ea typeface="Arial Bold"/>
                <a:cs typeface="Times New Roman" panose="02020603050405020304" pitchFamily="18" charset="0"/>
                <a:sym typeface="Arial Bold"/>
              </a:rPr>
              <a:t>Amar H M (ENG23AM1001)</a:t>
            </a:r>
          </a:p>
          <a:p>
            <a:pPr algn="ctr">
              <a:lnSpc>
                <a:spcPts val="2304"/>
              </a:lnSpc>
            </a:pPr>
            <a:endParaRPr lang="en-US" sz="1920" b="1" dirty="0">
              <a:solidFill>
                <a:srgbClr val="1B1B1B"/>
              </a:solidFill>
              <a:latin typeface="Times New Roman" panose="02020603050405020304" pitchFamily="18" charset="0"/>
              <a:ea typeface="Arial Bold"/>
              <a:cs typeface="Times New Roman" panose="02020603050405020304" pitchFamily="18" charset="0"/>
              <a:sym typeface="Arial Bold"/>
            </a:endParaRPr>
          </a:p>
          <a:p>
            <a:pPr algn="ctr">
              <a:lnSpc>
                <a:spcPts val="2304"/>
              </a:lnSpc>
            </a:pPr>
            <a:endParaRPr lang="en-US" sz="1920" b="1" dirty="0">
              <a:solidFill>
                <a:srgbClr val="1B1B1B"/>
              </a:solidFill>
              <a:latin typeface="Times New Roman" panose="02020603050405020304" pitchFamily="18" charset="0"/>
              <a:ea typeface="Arial Bold"/>
              <a:cs typeface="Times New Roman" panose="02020603050405020304" pitchFamily="18" charset="0"/>
              <a:sym typeface="Arial Bold"/>
            </a:endParaRPr>
          </a:p>
        </p:txBody>
      </p:sp>
      <p:sp>
        <p:nvSpPr>
          <p:cNvPr id="21" name="TextBox 26">
            <a:extLst>
              <a:ext uri="{FF2B5EF4-FFF2-40B4-BE49-F238E27FC236}">
                <a16:creationId xmlns:a16="http://schemas.microsoft.com/office/drawing/2014/main" id="{8566D483-0EBE-8D85-6DF8-92EEF9ABC9C6}"/>
              </a:ext>
            </a:extLst>
          </p:cNvPr>
          <p:cNvSpPr txBox="1"/>
          <p:nvPr/>
        </p:nvSpPr>
        <p:spPr>
          <a:xfrm>
            <a:off x="2946385" y="3606131"/>
            <a:ext cx="6299200" cy="52848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3071"/>
              </a:lnSpc>
            </a:pPr>
            <a:r>
              <a:rPr lang="en-US" sz="2800" b="1" dirty="0">
                <a:solidFill>
                  <a:srgbClr val="FF0000"/>
                </a:solidFill>
              </a:rPr>
              <a:t>Email Classification System Using NLP</a:t>
            </a:r>
            <a:endParaRPr lang="en-US" sz="2559" b="1" dirty="0">
              <a:solidFill>
                <a:srgbClr val="FF0000"/>
              </a:solidFill>
              <a:latin typeface="Times New Roman" panose="02020603050405020304" pitchFamily="18" charset="0"/>
              <a:ea typeface="Calibri (MS) Bold"/>
              <a:cs typeface="Times New Roman" panose="02020603050405020304" pitchFamily="18" charset="0"/>
              <a:sym typeface="Calibri (MS) Bold"/>
            </a:endParaRPr>
          </a:p>
        </p:txBody>
      </p:sp>
      <p:sp>
        <p:nvSpPr>
          <p:cNvPr id="24" name="TextBox 29">
            <a:extLst>
              <a:ext uri="{FF2B5EF4-FFF2-40B4-BE49-F238E27FC236}">
                <a16:creationId xmlns:a16="http://schemas.microsoft.com/office/drawing/2014/main" id="{3175EB5D-E472-FACD-682E-C2B1377E13E8}"/>
              </a:ext>
            </a:extLst>
          </p:cNvPr>
          <p:cNvSpPr txBox="1"/>
          <p:nvPr/>
        </p:nvSpPr>
        <p:spPr>
          <a:xfrm>
            <a:off x="1836735" y="2647358"/>
            <a:ext cx="8518500" cy="52848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3583"/>
              </a:lnSpc>
            </a:pPr>
            <a:r>
              <a:rPr lang="en-US" sz="2986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 (MS) Bold"/>
                <a:cs typeface="Times New Roman" panose="02020603050405020304" pitchFamily="18" charset="0"/>
                <a:sym typeface="Calibri (MS) Bold"/>
              </a:rPr>
              <a:t>Computer Science and Engineering (AIML)</a:t>
            </a:r>
          </a:p>
        </p:txBody>
      </p:sp>
      <p:sp>
        <p:nvSpPr>
          <p:cNvPr id="28" name="Freeform 33">
            <a:extLst>
              <a:ext uri="{FF2B5EF4-FFF2-40B4-BE49-F238E27FC236}">
                <a16:creationId xmlns:a16="http://schemas.microsoft.com/office/drawing/2014/main" id="{E25F3251-1AF1-E3A9-0351-6D478D67C311}"/>
              </a:ext>
            </a:extLst>
          </p:cNvPr>
          <p:cNvSpPr/>
          <p:nvPr/>
        </p:nvSpPr>
        <p:spPr>
          <a:xfrm>
            <a:off x="10588327" y="197803"/>
            <a:ext cx="1185701" cy="1248653"/>
          </a:xfrm>
          <a:custGeom>
            <a:avLst/>
            <a:gdLst/>
            <a:ahLst/>
            <a:cxnLst/>
            <a:rect l="l" t="t" r="r" b="b"/>
            <a:pathLst>
              <a:path w="1369907" h="1397001">
                <a:moveTo>
                  <a:pt x="0" y="0"/>
                </a:moveTo>
                <a:lnTo>
                  <a:pt x="1369907" y="0"/>
                </a:lnTo>
                <a:lnTo>
                  <a:pt x="1369907" y="1397001"/>
                </a:lnTo>
                <a:lnTo>
                  <a:pt x="0" y="139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5"/>
            </a:stretch>
          </a:blipFill>
        </p:spPr>
      </p:sp>
      <p:sp>
        <p:nvSpPr>
          <p:cNvPr id="29" name="Freeform 34">
            <a:extLst>
              <a:ext uri="{FF2B5EF4-FFF2-40B4-BE49-F238E27FC236}">
                <a16:creationId xmlns:a16="http://schemas.microsoft.com/office/drawing/2014/main" id="{4CE60DB1-1138-33E0-6674-FCE2C7F40D6C}"/>
              </a:ext>
            </a:extLst>
          </p:cNvPr>
          <p:cNvSpPr/>
          <p:nvPr/>
        </p:nvSpPr>
        <p:spPr>
          <a:xfrm>
            <a:off x="198039" y="432663"/>
            <a:ext cx="2678002" cy="721585"/>
          </a:xfrm>
          <a:custGeom>
            <a:avLst/>
            <a:gdLst/>
            <a:ahLst/>
            <a:cxnLst/>
            <a:rect l="l" t="t" r="r" b="b"/>
            <a:pathLst>
              <a:path w="1967653" h="607906">
                <a:moveTo>
                  <a:pt x="0" y="0"/>
                </a:moveTo>
                <a:lnTo>
                  <a:pt x="1967653" y="0"/>
                </a:lnTo>
                <a:lnTo>
                  <a:pt x="1967653" y="607906"/>
                </a:lnTo>
                <a:lnTo>
                  <a:pt x="0" y="6079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26"/>
            </a:stretch>
          </a:blipFill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4CFD60-B83B-1BEB-14A5-E55CF676D9A6}"/>
              </a:ext>
            </a:extLst>
          </p:cNvPr>
          <p:cNvSpPr txBox="1"/>
          <p:nvPr/>
        </p:nvSpPr>
        <p:spPr>
          <a:xfrm>
            <a:off x="4183287" y="4527553"/>
            <a:ext cx="3539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B1B1B"/>
                </a:solidFill>
                <a:latin typeface="Times New Roman" panose="02020603050405020304" pitchFamily="18" charset="0"/>
                <a:ea typeface="Calibri (MS) Bold"/>
                <a:cs typeface="Times New Roman" panose="02020603050405020304" pitchFamily="18" charset="0"/>
                <a:sym typeface="Calibri (MS) Bold"/>
              </a:rPr>
              <a:t>Under the Supervision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 (MS) Bold"/>
                <a:cs typeface="Times New Roman" panose="02020603050405020304" pitchFamily="18" charset="0"/>
                <a:sym typeface="Calibri (MS) Bold"/>
              </a:rPr>
              <a:t>Prof. Pradeep Kumar </a:t>
            </a:r>
          </a:p>
        </p:txBody>
      </p:sp>
    </p:spTree>
    <p:extLst>
      <p:ext uri="{BB962C8B-B14F-4D97-AF65-F5344CB8AC3E}">
        <p14:creationId xmlns:p14="http://schemas.microsoft.com/office/powerpoint/2010/main" val="165011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5B1B-9043-578F-DB13-DFC9359B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261" y="286603"/>
            <a:ext cx="10058400" cy="1450757"/>
          </a:xfrm>
        </p:spPr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C50D1-EEDC-B9B5-A21B-1BC39729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012" y="2042379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Accuracy:</a:t>
            </a:r>
            <a:r>
              <a:rPr lang="en-US" dirty="0"/>
              <a:t> Achieved approximately </a:t>
            </a:r>
            <a:r>
              <a:rPr lang="en-US" b="1" dirty="0"/>
              <a:t>[Insert Accuracy]%</a:t>
            </a:r>
            <a:r>
              <a:rPr lang="en-US" dirty="0"/>
              <a:t> accuracy on the training dataset, demonstrating strong classification 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Generalization:</a:t>
            </a:r>
            <a:r>
              <a:rPr lang="en-US" dirty="0"/>
              <a:t> Effectively handles unseen emails with reliable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Confidence Scores:</a:t>
            </a:r>
            <a:r>
              <a:rPr lang="en-US" dirty="0"/>
              <a:t> Provides confidence levels for each classification, helping assess prediction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Performance:</a:t>
            </a:r>
            <a:r>
              <a:rPr lang="en-US" dirty="0"/>
              <a:t> Fast processing on structured text data using classical ML methods, ensuring scalability for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Capability:</a:t>
            </a:r>
            <a:r>
              <a:rPr lang="en-US" dirty="0"/>
              <a:t> Successfully integrated with IMAP to classify emails as they arrive, enabling practical use.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0EF2E-CB73-F4CE-26B7-6812550D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A18D-2355-D3C3-A613-DEBA909F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3429-4F3D-1F4D-B3B9-3B9A37F5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4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042F-47D5-439A-E23D-6274CDE0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29" y="237442"/>
            <a:ext cx="10058400" cy="1450757"/>
          </a:xfrm>
        </p:spPr>
        <p:txBody>
          <a:bodyPr/>
          <a:lstStyle/>
          <a:p>
            <a:r>
              <a:rPr lang="en-US" b="1" dirty="0"/>
              <a:t>FUTURE ENHANCEMENTS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FF2D-35F3-C68E-2191-6409D6DC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86" y="2123768"/>
            <a:ext cx="9759499" cy="408945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Incorporate Deep Learning Models:</a:t>
            </a:r>
            <a:br>
              <a:rPr lang="en-US" dirty="0"/>
            </a:br>
            <a:r>
              <a:rPr lang="en-US" dirty="0"/>
              <a:t>Upgrade to advanced NLP models like BERT or LSTM to improve classification accuracy and handle complex language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 a User-Friendly GUI:</a:t>
            </a:r>
            <a:br>
              <a:rPr lang="en-US" dirty="0"/>
            </a:br>
            <a:r>
              <a:rPr lang="en-US" dirty="0"/>
              <a:t>Build an intuitive graphical interface to allow users to easily manage, view, and interact with classified emails.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 Multi-Label Classification:</a:t>
            </a:r>
            <a:br>
              <a:rPr lang="en-US" dirty="0"/>
            </a:br>
            <a:r>
              <a:rPr lang="en-US" dirty="0"/>
              <a:t>Enable the system to assign multiple categories to emails that belong to more than one class (e.g., spam + promotion).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Integrate with Corporate Email Servers:</a:t>
            </a:r>
            <a:br>
              <a:rPr lang="en-US" dirty="0"/>
            </a:br>
            <a:r>
              <a:rPr lang="en-US" dirty="0"/>
              <a:t>Extend support for enterprise-level email platforms to enhance scalability and real-world applicability.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 Security Measures:</a:t>
            </a:r>
            <a:br>
              <a:rPr lang="en-US" dirty="0"/>
            </a:br>
            <a:r>
              <a:rPr lang="en-US" dirty="0"/>
              <a:t>Implement secure authentication methods beyond app passwords, ensuring compliance with modern security standards.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7CF7-B402-D107-3316-7E866D07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16D47-D036-205D-943A-B55E8784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1018-1BCF-3590-6532-DB1D5D80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C829-0657-C79D-A349-351CBBF2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770" y="276770"/>
            <a:ext cx="10058400" cy="1450757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0050B-E651-6754-25F1-BFFE9236A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005" y="2219360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an </a:t>
            </a:r>
            <a:r>
              <a:rPr lang="en-US" b="1" dirty="0"/>
              <a:t>efficient and reliable system</a:t>
            </a:r>
            <a:r>
              <a:rPr lang="en-US" dirty="0"/>
              <a:t> for automatic email classification using tried-and-tested NLP and Machine Learning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Demonstrated practical application of AI to improve daily communication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Showcased the power of combining classical methods (like Naive Bayes) with modern data processing for real-time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lays a strong foundation for </a:t>
            </a:r>
            <a:r>
              <a:rPr lang="en-US" b="1" dirty="0"/>
              <a:t>enterprise-level extensions</a:t>
            </a:r>
            <a:r>
              <a:rPr lang="en-US" dirty="0"/>
              <a:t> and deeper AI integration in the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reflects the timeless value of building robust, maintainable systems grounded in proven methodologies while paving the way for innovation.</a:t>
            </a: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C96641-7AE5-D22A-F342-302E5334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4D305E-A97B-BDA8-4756-13AA7071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63A5A5-8AC5-A21D-5C18-FD105701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6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E19A-24E3-CFAE-9290-2FA0F7D5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245806"/>
            <a:ext cx="10508225" cy="857573"/>
          </a:xfrm>
        </p:spPr>
        <p:txBody>
          <a:bodyPr/>
          <a:lstStyle/>
          <a:p>
            <a:r>
              <a:rPr lang="en-US" dirty="0"/>
              <a:t>CODE -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AAC632-351C-2FED-0F1F-27A73CA15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5" y="1034553"/>
            <a:ext cx="7866204" cy="519909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436398-35A3-FC5D-9C94-651D3C9F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A75B0B-3D56-E3C5-D1B2-FE4089C6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E3D282-828A-E327-4EDC-5FD93561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4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21D83-2555-9C54-8DF3-B6728B6D3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5" y="226035"/>
            <a:ext cx="7946329" cy="5009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BD334-A3EE-E567-60E9-DC189495D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5" y="5225845"/>
            <a:ext cx="7879347" cy="963562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E80ED5F-0BF8-3E80-3E7B-728A7AA4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4D9CF4-2503-CBC6-9D1D-D3173ADB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5D6E2D-7EAC-99D8-D4A5-41FDE98F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17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0A51A-A7E3-C929-257A-3A722825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47" y="127675"/>
            <a:ext cx="10142957" cy="1017849"/>
          </a:xfrm>
        </p:spPr>
        <p:txBody>
          <a:bodyPr/>
          <a:lstStyle/>
          <a:p>
            <a:r>
              <a:rPr lang="en-US" b="1" dirty="0"/>
              <a:t>OUT PUT -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132BFE-1BB1-72E8-8ECB-211B0801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CBB019-BFE8-340D-154B-6486D7F5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3CB1F9-1CD0-31B8-BB29-D7911B05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AD493-F9E1-541A-A6BF-30CF421E1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67" y="1302160"/>
            <a:ext cx="10382865" cy="472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2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E0110-4655-7956-F67F-7B2C72F9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SETS 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996F2-B7A3-1861-5A8F-7CE3F378E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86" y="2087210"/>
            <a:ext cx="7748387" cy="402272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19079D-4849-72A1-6C63-C96C54F8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B2FDC2-7B6B-85D2-859D-94303708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055869-2560-7A4E-EFEA-1BDD37A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8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C1A073-5A93-179C-3FE9-1B5A6D7827A0}"/>
              </a:ext>
            </a:extLst>
          </p:cNvPr>
          <p:cNvSpPr txBox="1"/>
          <p:nvPr/>
        </p:nvSpPr>
        <p:spPr>
          <a:xfrm>
            <a:off x="1641987" y="2251587"/>
            <a:ext cx="84360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i="1" dirty="0">
                <a:solidFill>
                  <a:srgbClr val="C00000"/>
                </a:solidFill>
              </a:rPr>
              <a:t>THANK</a:t>
            </a:r>
          </a:p>
          <a:p>
            <a:pPr algn="ctr"/>
            <a:r>
              <a:rPr lang="en-US" sz="7200" b="1" i="1" dirty="0">
                <a:solidFill>
                  <a:srgbClr val="C00000"/>
                </a:solidFill>
              </a:rPr>
              <a:t>YOU</a:t>
            </a:r>
          </a:p>
          <a:p>
            <a:endParaRPr lang="en-US" sz="7200" b="1" i="1" dirty="0">
              <a:solidFill>
                <a:srgbClr val="C0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F2A97-9EC7-3FCF-9DF3-F383D7FE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80B5-3898-810B-E749-F6D1E9A5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D037E-CBA0-FCD3-ED3C-D1A80192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8B34A-12D0-87D3-7F36-A5E110AF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671" y="861087"/>
            <a:ext cx="9512710" cy="766651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11DE-96C4-A56F-C5AD-F6CC97BAA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602" y="1973553"/>
            <a:ext cx="909484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Email communication</a:t>
            </a:r>
            <a:r>
              <a:rPr lang="en-US" dirty="0"/>
              <a:t> is an integral part of modern personal and professional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rising number of emails, manual sorting becomes time-consuming and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Email classification</a:t>
            </a:r>
            <a:r>
              <a:rPr lang="en-US" dirty="0"/>
              <a:t> helps organize emails into categories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Feedback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Notifications,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project uses </a:t>
            </a:r>
            <a:r>
              <a:rPr lang="en-US" b="1" dirty="0"/>
              <a:t>Natural Language Processing (NLP)</a:t>
            </a:r>
            <a:r>
              <a:rPr lang="en-US" dirty="0"/>
              <a:t> to analyze email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 (ML)</a:t>
            </a:r>
            <a:r>
              <a:rPr lang="en-US" dirty="0"/>
              <a:t> is used to train a model that can automatically classify emails.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email fetching is done using the </a:t>
            </a:r>
            <a:r>
              <a:rPr lang="en-US" b="1" dirty="0"/>
              <a:t>IMAP protocol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provides fast, accurate, and scalable email categorization.</a:t>
            </a:r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27386-C44B-0692-FEDC-9A58326D5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AC7EB-AC25-85AC-B56A-7A0D600C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70C4A-CDE3-9758-47B8-4401CD42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F9E837-F42F-4174-CC67-3621342B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418" y="4068939"/>
            <a:ext cx="2158181" cy="215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3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B963-05D5-4FEC-9E8E-E3C86A7E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018" y="861086"/>
            <a:ext cx="9778181" cy="825645"/>
          </a:xfrm>
        </p:spPr>
        <p:txBody>
          <a:bodyPr/>
          <a:lstStyle/>
          <a:p>
            <a:r>
              <a:rPr lang="en-US" b="1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B03B-2665-CD82-81EE-BA71607D2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452" y="197355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 an intelligent system</a:t>
            </a:r>
            <a:r>
              <a:rPr lang="en-US" dirty="0"/>
              <a:t> to classify incoming emails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Preprocess email content</a:t>
            </a:r>
            <a:r>
              <a:rPr lang="en-US" dirty="0"/>
              <a:t> by combining subject and body for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Natural Language Processing (NLP)</a:t>
            </a:r>
            <a:r>
              <a:rPr lang="en-US" dirty="0"/>
              <a:t> to extract meaningful text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 a Machine Learning model</a:t>
            </a:r>
            <a:r>
              <a:rPr lang="en-US" dirty="0"/>
              <a:t> to accurately categorize emails into predefined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Fetch real-time emails</a:t>
            </a:r>
            <a:r>
              <a:rPr lang="en-US" dirty="0"/>
              <a:t> using the IMAP protocol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and validate the system</a:t>
            </a:r>
            <a:r>
              <a:rPr lang="en-US" dirty="0"/>
              <a:t> on real email data to ensure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Export classification results</a:t>
            </a:r>
            <a:r>
              <a:rPr lang="en-US" dirty="0"/>
              <a:t> into a structured CSV report for record-keeping.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</a:t>
            </a:r>
            <a:r>
              <a:rPr lang="en-US" b="1" dirty="0"/>
              <a:t>scalable solution</a:t>
            </a:r>
            <a:r>
              <a:rPr lang="en-US" dirty="0"/>
              <a:t> that can be extended for enterprise-level email management.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A13C-B0D6-2A2C-D780-D9E6C8A4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86DC-C49D-6211-3CDF-B8AE03C6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E5A0-0118-C1D5-F0E7-DB3647B1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2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3030-DE7F-67D7-DF49-AD04EE14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16" y="934065"/>
            <a:ext cx="9906984" cy="763966"/>
          </a:xfrm>
        </p:spPr>
        <p:txBody>
          <a:bodyPr/>
          <a:lstStyle/>
          <a:p>
            <a:r>
              <a:rPr lang="en-US" b="1" dirty="0"/>
              <a:t>TOOLS &amp; TECHNOLOGIES USED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85AEBE-E088-8226-10F7-80C1BE9DE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8392" y="1939861"/>
            <a:ext cx="502701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model training and TF-IDF vectorization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MultinomialNB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Naive Bayes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TfidfVectorizer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To extract features from text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 words removal – English stop words filtered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Handling: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imapclient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IMAP protocol and fetching emails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pyzmail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parsing and reading email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 report generated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45BEB-72B3-46B0-13E2-02297E06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D4A78-300D-1660-640E-29E3FE132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B293-0028-DA4C-2390-508E5D78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5675-128A-E5C8-F555-C79EEBB0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87" y="759889"/>
            <a:ext cx="9995473" cy="921283"/>
          </a:xfrm>
        </p:spPr>
        <p:txBody>
          <a:bodyPr/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9D6F82-6DF7-4767-3697-8EF9A5C17C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7384" y="2146693"/>
            <a:ext cx="523252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email_classification_dataset_1M.csv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~1 Million emails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Used: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Body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missing entries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subject and body into a single text field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Spam, Queries, Feedback,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CSV, processed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1F006-EB86-7BCF-9A7D-5C75AAFA3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842BE-F425-00E1-9AE2-7CA86336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2E679-6079-C92C-F9B8-9171AAA7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4</a:t>
            </a:fld>
            <a:endParaRPr lang="en-US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CE21EB9-36CD-5189-E476-79D709B75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33" y="2812027"/>
            <a:ext cx="4374779" cy="22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BF9A-6B21-A841-0AD3-6E7B4FEE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602" y="296435"/>
            <a:ext cx="10058400" cy="1450757"/>
          </a:xfrm>
        </p:spPr>
        <p:txBody>
          <a:bodyPr/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3F3F71-02ED-6339-A42E-F38CFD2566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6470" y="2072328"/>
            <a:ext cx="643637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Loading: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Imported dataset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null values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Merged subject and body for text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 Vectorizer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convert text into numerical features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to top 5000 features to reduce complexity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Multinomial Naive Bayes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classifier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model on labeled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Fetching: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Accessed real-time emails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IMAP protocol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imapclient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Parsed email content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pyzmail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&amp; 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Classified emails with a confidence threshold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results to a CSV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B010EC-5B4B-7B1B-44D1-398F6920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5586122-F3AC-8D9C-B4CC-EA67D624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00AE5F-E8C4-0F77-E647-32397723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56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4610-8A93-5DC5-113D-7D8BF5CC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003" y="774638"/>
            <a:ext cx="9936480" cy="891786"/>
          </a:xfrm>
        </p:spPr>
        <p:txBody>
          <a:bodyPr/>
          <a:lstStyle/>
          <a:p>
            <a:r>
              <a:rPr lang="en-US" b="1" dirty="0"/>
              <a:t>ER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D46B7F-D4EA-2DD2-6230-BF33ECFB9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956" y="2219946"/>
            <a:ext cx="6034087" cy="4022725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63C66F-B44C-81F2-1D63-392A38C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73CD0B-C9A4-F6B9-56A2-C75220A9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A7C4BF-0C79-2E8A-465F-85322F8B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4C1-34D9-26B1-DFCA-4554433F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29" y="247274"/>
            <a:ext cx="10058400" cy="1450757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C7D9-E30B-84D0-E92D-75BB0C69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429" y="2268521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Automatically classifies large volumes of emails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Uses NLP and ML for accurate and intelligent categorization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Saves time by reducing manual sorting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Can process real-time emails using IMAP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Exports results for easy tracking and reporting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0633-5255-7D2E-504D-169BB944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79BA-76BB-ACBA-9685-AE50D96E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95C96-F052-7AFB-1D0F-3645005C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D271-5809-4371-FCE7-9D9B31A1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596" y="263527"/>
            <a:ext cx="10058400" cy="1450757"/>
          </a:xfrm>
        </p:spPr>
        <p:txBody>
          <a:bodyPr/>
          <a:lstStyle/>
          <a:p>
            <a:r>
              <a:rPr lang="en-US" sz="4800" b="1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608E-08E5-7D61-41E7-698212B2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087" y="2160366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Accuracy depends on the quality and balance of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May misclassify emails with unclear or minimal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Requires secure handling of email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Needs internet access for real-time email fetching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Performance may degrade with very large datasets without optimization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9B404-5959-2BE4-E7E5-9D2AB0F9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5/27/2025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D857-9322-DF79-992C-5E9B7730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DSU - SOE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BD079-922E-F4ED-90A7-66E984C7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56FA-A818-49F8-B493-24788EE92D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649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904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Times New Roman</vt:lpstr>
      <vt:lpstr>Retrospect</vt:lpstr>
      <vt:lpstr>PowerPoint Presentation</vt:lpstr>
      <vt:lpstr>INTRODUCTION</vt:lpstr>
      <vt:lpstr>OBJECTIVES</vt:lpstr>
      <vt:lpstr>TOOLS &amp; TECHNOLOGIES USED</vt:lpstr>
      <vt:lpstr>DATASET OVERVIEW</vt:lpstr>
      <vt:lpstr>METHODOLOGY</vt:lpstr>
      <vt:lpstr>ER Diagram </vt:lpstr>
      <vt:lpstr>ADVANTAGES</vt:lpstr>
      <vt:lpstr>Limitations</vt:lpstr>
      <vt:lpstr>RESULTS</vt:lpstr>
      <vt:lpstr>FUTURE ENHANCEMENTS</vt:lpstr>
      <vt:lpstr>Conclusion</vt:lpstr>
      <vt:lpstr>CODE - </vt:lpstr>
      <vt:lpstr>PowerPoint Presentation</vt:lpstr>
      <vt:lpstr>OUT PUT -</vt:lpstr>
      <vt:lpstr>DATA SETS 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 HM</dc:creator>
  <cp:lastModifiedBy>Amar HM</cp:lastModifiedBy>
  <cp:revision>2</cp:revision>
  <dcterms:created xsi:type="dcterms:W3CDTF">2025-05-27T15:59:27Z</dcterms:created>
  <dcterms:modified xsi:type="dcterms:W3CDTF">2025-05-28T03:51:02Z</dcterms:modified>
</cp:coreProperties>
</file>