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3"/>
    <p:sldId id="294" r:id="rId4"/>
    <p:sldId id="295" r:id="rId5"/>
    <p:sldId id="296" r:id="rId6"/>
    <p:sldId id="297" r:id="rId7"/>
    <p:sldId id="298" r:id="rId8"/>
    <p:sldId id="299" r:id="rId9"/>
    <p:sldId id="300" r:id="rId10"/>
    <p:sldId id="301" r:id="rId11"/>
    <p:sldId id="302" r:id="rId12"/>
    <p:sldId id="303"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FA2B21-3FCD-4721-B95C-427943F61125}"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FA2B21-3FCD-4721-B95C-427943F61125}"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FA2B21-3FCD-4721-B95C-427943F61125}"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FA2B21-3FCD-4721-B95C-427943F61125}"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F6FA2B21-3FCD-4721-B95C-427943F61125}"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F6FA2B21-3FCD-4721-B95C-427943F61125}"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C646AA-F36E-4540-911D-FFFC0A0EF24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8D12A6-918A-48BD-8CB9-CA713993B0EA}"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78CE86-875F-4587-BCF6-FA054AFC0D5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839"/>
            <a:ext cx="12191980" cy="6858000"/>
          </a:xfrm>
          <a:prstGeom prst="rect">
            <a:avLst/>
          </a:prstGeom>
        </p:spPr>
      </p:pic>
      <p:sp>
        <p:nvSpPr>
          <p:cNvPr id="2" name="Title 1"/>
          <p:cNvSpPr>
            <a:spLocks noGrp="1"/>
          </p:cNvSpPr>
          <p:nvPr>
            <p:ph type="ctrTitle"/>
          </p:nvPr>
        </p:nvSpPr>
        <p:spPr>
          <a:xfrm>
            <a:off x="286153" y="129312"/>
            <a:ext cx="11905306" cy="1570853"/>
          </a:xfrm>
        </p:spPr>
        <p:txBody>
          <a:bodyPr>
            <a:normAutofit/>
          </a:bodyPr>
          <a:lstStyle/>
          <a:p>
            <a:r>
              <a:rPr lang="en-US" sz="4800" b="1" dirty="0">
                <a:solidFill>
                  <a:schemeClr val="tx1"/>
                </a:solidFill>
                <a:latin typeface="Aptos" panose="020B0004020202020204" pitchFamily="34" charset="0"/>
              </a:rPr>
              <a:t>EMPLOYEE DATA ANALYSIS USING EXCEL</a:t>
            </a:r>
            <a:endParaRPr lang="en-US" sz="4800" b="1" dirty="0">
              <a:solidFill>
                <a:schemeClr val="tx1"/>
              </a:solidFill>
              <a:latin typeface="Aptos" panose="020B0004020202020204" pitchFamily="34" charset="0"/>
            </a:endParaRPr>
          </a:p>
        </p:txBody>
      </p:sp>
      <p:sp>
        <p:nvSpPr>
          <p:cNvPr id="3" name="Subtitle 2"/>
          <p:cNvSpPr>
            <a:spLocks noGrp="1"/>
          </p:cNvSpPr>
          <p:nvPr>
            <p:ph type="subTitle" idx="1"/>
          </p:nvPr>
        </p:nvSpPr>
        <p:spPr>
          <a:xfrm>
            <a:off x="5785164" y="1975104"/>
            <a:ext cx="5567882" cy="2907792"/>
          </a:xfrm>
          <a:ln>
            <a:noFill/>
          </a:ln>
        </p:spPr>
        <p:txBody>
          <a:bodyPr>
            <a:normAutofit lnSpcReduction="20000"/>
          </a:bodyPr>
          <a:lstStyle/>
          <a:p>
            <a:pPr algn="l">
              <a:spcAft>
                <a:spcPts val="600"/>
              </a:spcAft>
            </a:pPr>
            <a:r>
              <a:rPr lang="en-US" dirty="0">
                <a:solidFill>
                  <a:srgbClr val="FFC000"/>
                </a:solidFill>
              </a:rPr>
              <a:t>STUDENT NAME</a:t>
            </a:r>
            <a:r>
              <a:rPr lang="en-IN" altLang="en-US" dirty="0">
                <a:solidFill>
                  <a:srgbClr val="FFC000"/>
                </a:solidFill>
              </a:rPr>
              <a:t> :</a:t>
            </a:r>
            <a:r>
              <a:rPr lang="en-US" dirty="0">
                <a:solidFill>
                  <a:schemeClr val="tx1"/>
                </a:solidFill>
              </a:rPr>
              <a:t> </a:t>
            </a:r>
            <a:r>
              <a:rPr lang="en-IN" altLang="en-US" dirty="0">
                <a:solidFill>
                  <a:schemeClr val="tx1"/>
                </a:solidFill>
              </a:rPr>
              <a:t>AMARIADOSS J</a:t>
            </a:r>
            <a:endParaRPr lang="en-US" dirty="0">
              <a:solidFill>
                <a:srgbClr val="FFFF00"/>
              </a:solidFill>
            </a:endParaRPr>
          </a:p>
          <a:p>
            <a:pPr algn="l">
              <a:spcAft>
                <a:spcPts val="600"/>
              </a:spcAft>
            </a:pPr>
            <a:r>
              <a:rPr lang="en-US" dirty="0">
                <a:solidFill>
                  <a:srgbClr val="FFC000"/>
                </a:solidFill>
              </a:rPr>
              <a:t>REGISTER NO  </a:t>
            </a:r>
            <a:r>
              <a:rPr lang="en-IN" altLang="en-US" dirty="0">
                <a:solidFill>
                  <a:srgbClr val="FFC000"/>
                </a:solidFill>
              </a:rPr>
              <a:t>:</a:t>
            </a:r>
            <a:r>
              <a:rPr lang="en-US" dirty="0">
                <a:solidFill>
                  <a:srgbClr val="FF0000"/>
                </a:solidFill>
              </a:rPr>
              <a:t> </a:t>
            </a:r>
            <a:r>
              <a:rPr lang="en-IN" altLang="en-US" dirty="0">
                <a:ln/>
                <a:solidFill>
                  <a:schemeClr val="tx1"/>
                </a:solidFill>
                <a:effectLst>
                  <a:outerShdw blurRad="38100" dist="19050" dir="2700000" algn="tl" rotWithShape="0">
                    <a:schemeClr val="dk1">
                      <a:alpha val="40000"/>
                    </a:schemeClr>
                  </a:outerShdw>
                </a:effectLst>
              </a:rPr>
              <a:t>E22AF004</a:t>
            </a:r>
            <a:endParaRPr lang="en-US" dirty="0">
              <a:solidFill>
                <a:srgbClr val="FFFF00"/>
              </a:solidFill>
            </a:endParaRPr>
          </a:p>
          <a:p>
            <a:pPr algn="l">
              <a:spcAft>
                <a:spcPts val="600"/>
              </a:spcAft>
            </a:pPr>
            <a:r>
              <a:rPr lang="en-US" dirty="0">
                <a:solidFill>
                  <a:srgbClr val="FFFF00"/>
                </a:solidFill>
              </a:rPr>
              <a:t>DEPARTMENT  </a:t>
            </a:r>
            <a:r>
              <a:rPr lang="en-IN" altLang="en-US" dirty="0">
                <a:solidFill>
                  <a:srgbClr val="FFFF00"/>
                </a:solidFill>
              </a:rPr>
              <a:t> : </a:t>
            </a:r>
            <a:r>
              <a:rPr lang="en-IN" altLang="en-US" dirty="0">
                <a:ln/>
                <a:solidFill>
                  <a:schemeClr val="tx1"/>
                </a:solidFill>
                <a:effectLst>
                  <a:outerShdw blurRad="38100" dist="19050" dir="2700000" algn="tl" rotWithShape="0">
                    <a:schemeClr val="dk1">
                      <a:alpha val="40000"/>
                    </a:schemeClr>
                  </a:outerShdw>
                </a:effectLst>
              </a:rPr>
              <a:t>ACCOUNTING</a:t>
            </a:r>
            <a:r>
              <a:rPr lang="en-US" dirty="0">
                <a:ln/>
                <a:solidFill>
                  <a:schemeClr val="tx1"/>
                </a:solidFill>
                <a:effectLst>
                  <a:outerShdw blurRad="38100" dist="19050" dir="2700000" algn="tl" rotWithShape="0">
                    <a:schemeClr val="dk1">
                      <a:alpha val="40000"/>
                    </a:schemeClr>
                  </a:outerShdw>
                </a:effectLst>
              </a:rPr>
              <a:t> </a:t>
            </a:r>
            <a:r>
              <a:rPr lang="en-IN" altLang="en-US" dirty="0">
                <a:ln/>
                <a:solidFill>
                  <a:schemeClr val="tx1"/>
                </a:solidFill>
                <a:effectLst>
                  <a:outerShdw blurRad="38100" dist="19050" dir="2700000" algn="tl" rotWithShape="0">
                    <a:schemeClr val="dk1">
                      <a:alpha val="40000"/>
                    </a:schemeClr>
                  </a:outerShdw>
                </a:effectLst>
              </a:rPr>
              <a:t>&amp; FINANCE</a:t>
            </a:r>
            <a:endParaRPr lang="en-US" dirty="0">
              <a:solidFill>
                <a:srgbClr val="FFFF00"/>
              </a:solidFill>
            </a:endParaRPr>
          </a:p>
          <a:p>
            <a:pPr algn="l">
              <a:spcAft>
                <a:spcPts val="600"/>
              </a:spcAft>
            </a:pPr>
            <a:r>
              <a:rPr lang="en-US" dirty="0">
                <a:solidFill>
                  <a:srgbClr val="FFC000"/>
                </a:solidFill>
              </a:rPr>
              <a:t>COLLEGE</a:t>
            </a:r>
            <a:r>
              <a:rPr lang="en-US" dirty="0">
                <a:solidFill>
                  <a:schemeClr val="tx1"/>
                </a:solidFill>
              </a:rPr>
              <a:t>      </a:t>
            </a:r>
            <a:r>
              <a:rPr lang="en-IN" altLang="en-US" dirty="0">
                <a:solidFill>
                  <a:schemeClr val="tx1"/>
                </a:solidFill>
              </a:rPr>
              <a:t>:PATRICIAN COLLEGE</a:t>
            </a:r>
            <a:r>
              <a:rPr lang="en-US" dirty="0">
                <a:solidFill>
                  <a:srgbClr val="FFFF00"/>
                </a:solidFill>
              </a:rPr>
              <a:t>                                     </a:t>
            </a:r>
            <a:endParaRPr lang="en-IN" dirty="0">
              <a:solidFill>
                <a:srgbClr val="FFFF00"/>
              </a:solidFill>
            </a:endParaRPr>
          </a:p>
          <a:p>
            <a:pPr algn="l">
              <a:spcAft>
                <a:spcPts val="600"/>
              </a:spcAft>
            </a:pPr>
            <a:r>
              <a:rPr lang="en-IN" altLang="en-US" dirty="0">
                <a:solidFill>
                  <a:schemeClr val="tx1"/>
                </a:solidFill>
              </a:rPr>
              <a:t>ARTS AND SCIENCE</a:t>
            </a:r>
            <a:endParaRPr lang="en-IN" alt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31276"/>
            <a:ext cx="10353761" cy="1281065"/>
          </a:xfrm>
        </p:spPr>
        <p:txBody>
          <a:bodyPr>
            <a:normAutofit/>
          </a:bodyPr>
          <a:lstStyle/>
          <a:p>
            <a:pPr algn="l"/>
            <a:r>
              <a:rPr lang="en-US" sz="4400" dirty="0">
                <a:latin typeface="Algerian" panose="04020705040A02060702" pitchFamily="82" charset="0"/>
              </a:rPr>
              <a:t>MODELLING</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1412341"/>
            <a:ext cx="10353762" cy="5314384"/>
          </a:xfrm>
        </p:spPr>
        <p:txBody>
          <a:bodyPr>
            <a:normAutofit/>
          </a:bodyPr>
          <a:lstStyle/>
          <a:p>
            <a:r>
              <a:rPr lang="en-US" sz="4800" dirty="0">
                <a:latin typeface="Aptos" panose="020B0004020202020204" pitchFamily="34" charset="0"/>
              </a:rPr>
              <a:t>Data collection</a:t>
            </a:r>
            <a:endParaRPr lang="en-US" sz="4800" dirty="0">
              <a:latin typeface="Aptos" panose="020B0004020202020204" pitchFamily="34" charset="0"/>
            </a:endParaRPr>
          </a:p>
          <a:p>
            <a:r>
              <a:rPr lang="en-US" sz="4800" dirty="0">
                <a:latin typeface="Aptos" panose="020B0004020202020204" pitchFamily="34" charset="0"/>
              </a:rPr>
              <a:t>Data cleaning- filtering</a:t>
            </a:r>
            <a:endParaRPr lang="en-US" sz="4800" dirty="0">
              <a:latin typeface="Aptos" panose="020B0004020202020204" pitchFamily="34" charset="0"/>
            </a:endParaRPr>
          </a:p>
          <a:p>
            <a:r>
              <a:rPr lang="en-US" sz="4800" dirty="0">
                <a:latin typeface="Aptos" panose="020B0004020202020204" pitchFamily="34" charset="0"/>
              </a:rPr>
              <a:t>Performance level </a:t>
            </a:r>
            <a:endParaRPr lang="en-US" sz="4800" dirty="0">
              <a:latin typeface="Aptos" panose="020B0004020202020204" pitchFamily="34" charset="0"/>
            </a:endParaRPr>
          </a:p>
          <a:p>
            <a:r>
              <a:rPr lang="en-US" sz="4800" dirty="0">
                <a:latin typeface="Aptos" panose="020B0004020202020204" pitchFamily="34" charset="0"/>
              </a:rPr>
              <a:t>Piot table</a:t>
            </a:r>
            <a:endParaRPr lang="en-US" sz="4800" dirty="0">
              <a:latin typeface="Aptos" panose="020B0004020202020204" pitchFamily="34" charset="0"/>
            </a:endParaRPr>
          </a:p>
          <a:p>
            <a:r>
              <a:rPr lang="en-US" sz="4800" dirty="0">
                <a:latin typeface="Aptos" panose="020B0004020202020204" pitchFamily="34" charset="0"/>
              </a:rPr>
              <a:t>Graph</a:t>
            </a:r>
            <a:endParaRPr lang="en-IN"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dirty="0">
                <a:latin typeface="Algerian" panose="04020705040A02060702" pitchFamily="82" charset="0"/>
              </a:rPr>
              <a:t>RESULTS</a:t>
            </a:r>
            <a:endParaRPr lang="en-IN" sz="4400" dirty="0">
              <a:latin typeface="Algerian" panose="04020705040A02060702" pitchFamily="82" charset="0"/>
            </a:endParaRPr>
          </a:p>
        </p:txBody>
      </p:sp>
      <p:pic>
        <p:nvPicPr>
          <p:cNvPr id="9" name="Content Placeholder 8"/>
          <p:cNvPicPr>
            <a:picLocks noGrp="1" noChangeAspect="1"/>
          </p:cNvPicPr>
          <p:nvPr>
            <p:ph idx="1"/>
          </p:nvPr>
        </p:nvPicPr>
        <p:blipFill>
          <a:blip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4444"/>
            <a:ext cx="10353761" cy="1267485"/>
          </a:xfrm>
        </p:spPr>
        <p:txBody>
          <a:bodyPr>
            <a:normAutofit/>
          </a:bodyPr>
          <a:lstStyle/>
          <a:p>
            <a:pPr algn="l"/>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1385181"/>
            <a:ext cx="10353762" cy="5314384"/>
          </a:xfrm>
        </p:spPr>
        <p:txBody>
          <a:bodyPr>
            <a:noAutofit/>
          </a:bodyPr>
          <a:lstStyle/>
          <a:p>
            <a:r>
              <a:rPr lang="en-US" sz="2600" b="1" dirty="0">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lang="en-IN" sz="2600" b="1" dirty="0">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373429" cy="1834836"/>
          </a:xfrm>
        </p:spPr>
        <p:txBody>
          <a:bodyPr>
            <a:normAutofit/>
          </a:bodyPr>
          <a:lstStyle/>
          <a:p>
            <a:r>
              <a:rPr lang="en-US" sz="4400" dirty="0">
                <a:latin typeface="Algerian" panose="04020705040A02060702" pitchFamily="82" charset="0"/>
              </a:rPr>
              <a:t>PROJECT TITLE</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2571184"/>
            <a:ext cx="10353762" cy="3220016"/>
          </a:xfrm>
        </p:spPr>
        <p:txBody>
          <a:bodyPr>
            <a:normAutofit/>
          </a:bodyPr>
          <a:lstStyle/>
          <a:p>
            <a:r>
              <a:rPr lang="en-US" sz="4400" b="1" dirty="0"/>
              <a:t>Employee Performance Analysis Using Excel</a:t>
            </a:r>
            <a:endParaRPr lang="en-IN"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3498"/>
            <a:ext cx="2816233" cy="1140736"/>
          </a:xfrm>
        </p:spPr>
        <p:txBody>
          <a:bodyPr>
            <a:normAutofit/>
          </a:bodyPr>
          <a:lstStyle/>
          <a:p>
            <a:r>
              <a:rPr lang="en-US" sz="4400" dirty="0" err="1">
                <a:latin typeface="Algerian" panose="04020705040A02060702" pitchFamily="82" charset="0"/>
              </a:rPr>
              <a:t>aGENDA</a:t>
            </a:r>
            <a:endParaRPr lang="en-IN" sz="4400" dirty="0">
              <a:latin typeface="Algerian" panose="04020705040A02060702" pitchFamily="82" charset="0"/>
            </a:endParaRPr>
          </a:p>
        </p:txBody>
      </p:sp>
      <p:sp>
        <p:nvSpPr>
          <p:cNvPr id="3" name="Content Placeholder 2"/>
          <p:cNvSpPr>
            <a:spLocks noGrp="1"/>
          </p:cNvSpPr>
          <p:nvPr>
            <p:ph idx="1"/>
          </p:nvPr>
        </p:nvSpPr>
        <p:spPr>
          <a:xfrm>
            <a:off x="2851842" y="1258433"/>
            <a:ext cx="8415714" cy="5269116"/>
          </a:xfrm>
        </p:spPr>
        <p:txBody>
          <a:bodyPr>
            <a:normAutofit lnSpcReduction="10000"/>
          </a:bodyPr>
          <a:lstStyle/>
          <a:p>
            <a:r>
              <a:rPr lang="en-US" sz="3200" b="1" dirty="0">
                <a:latin typeface="Aptos" panose="020B0004020202020204" pitchFamily="34" charset="0"/>
              </a:rPr>
              <a:t>1. Problem Statement</a:t>
            </a:r>
            <a:endParaRPr lang="en-US" sz="3200" b="1" dirty="0">
              <a:latin typeface="Aptos" panose="020B0004020202020204" pitchFamily="34" charset="0"/>
            </a:endParaRPr>
          </a:p>
          <a:p>
            <a:r>
              <a:rPr lang="en-US" sz="3200" b="1" dirty="0">
                <a:latin typeface="Aptos" panose="020B0004020202020204" pitchFamily="34" charset="0"/>
              </a:rPr>
              <a:t>2. Project Overview</a:t>
            </a:r>
            <a:endParaRPr lang="en-US" sz="3200" b="1" dirty="0">
              <a:latin typeface="Aptos" panose="020B0004020202020204" pitchFamily="34" charset="0"/>
            </a:endParaRPr>
          </a:p>
          <a:p>
            <a:r>
              <a:rPr lang="en-US" sz="3200" b="1" dirty="0">
                <a:latin typeface="Aptos" panose="020B0004020202020204" pitchFamily="34" charset="0"/>
              </a:rPr>
              <a:t>3. End Users </a:t>
            </a:r>
            <a:endParaRPr lang="en-US" sz="3200" b="1" dirty="0">
              <a:latin typeface="Aptos" panose="020B0004020202020204" pitchFamily="34" charset="0"/>
            </a:endParaRPr>
          </a:p>
          <a:p>
            <a:r>
              <a:rPr lang="en-US" sz="3200" b="1" dirty="0">
                <a:latin typeface="Aptos" panose="020B0004020202020204" pitchFamily="34" charset="0"/>
              </a:rPr>
              <a:t>4. Our Solution And Proposition</a:t>
            </a:r>
            <a:endParaRPr lang="en-US" sz="3200" b="1" dirty="0">
              <a:latin typeface="Aptos" panose="020B0004020202020204" pitchFamily="34" charset="0"/>
            </a:endParaRPr>
          </a:p>
          <a:p>
            <a:r>
              <a:rPr lang="en-US" sz="3200" b="1" dirty="0">
                <a:latin typeface="Aptos" panose="020B0004020202020204" pitchFamily="34" charset="0"/>
              </a:rPr>
              <a:t>5. Dataset Description</a:t>
            </a:r>
            <a:endParaRPr lang="en-US" sz="3200" b="1" dirty="0">
              <a:latin typeface="Aptos" panose="020B0004020202020204" pitchFamily="34" charset="0"/>
            </a:endParaRPr>
          </a:p>
          <a:p>
            <a:r>
              <a:rPr lang="en-US" sz="3200" b="1" dirty="0">
                <a:latin typeface="Aptos" panose="020B0004020202020204" pitchFamily="34" charset="0"/>
              </a:rPr>
              <a:t>6. Modelling Approach</a:t>
            </a:r>
            <a:endParaRPr lang="en-US" sz="3200" b="1" dirty="0">
              <a:latin typeface="Aptos" panose="020B0004020202020204" pitchFamily="34" charset="0"/>
            </a:endParaRPr>
          </a:p>
          <a:p>
            <a:r>
              <a:rPr lang="en-US" sz="3200" b="1" dirty="0">
                <a:latin typeface="Aptos" panose="020B0004020202020204" pitchFamily="34" charset="0"/>
              </a:rPr>
              <a:t>7. Results And Discussion</a:t>
            </a:r>
            <a:endParaRPr lang="en-US" sz="3200" b="1" dirty="0">
              <a:latin typeface="Aptos" panose="020B0004020202020204" pitchFamily="34" charset="0"/>
            </a:endParaRPr>
          </a:p>
          <a:p>
            <a:r>
              <a:rPr lang="en-US" sz="3200" b="1" dirty="0">
                <a:latin typeface="Aptos" panose="020B0004020202020204" pitchFamily="34" charset="0"/>
              </a:rPr>
              <a:t>8. Conclusion</a:t>
            </a:r>
            <a:endParaRPr lang="en-IN" sz="3200" b="1" dirty="0">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latin typeface="Algerian" panose="04020705040A02060702" pitchFamily="82" charset="0"/>
              </a:rPr>
              <a:t>PROBLEM STATEMENT</a:t>
            </a:r>
            <a:endParaRPr lang="en-IN" sz="48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4800" b="1" dirty="0">
                <a:latin typeface="Aptos" panose="020B0004020202020204" pitchFamily="34" charset="0"/>
              </a:rPr>
              <a:t>Develop an Excel-based solution to analyze employee data, focusing on key metrics such as demographics, tenure, job roles, and performance. </a:t>
            </a:r>
            <a:endParaRPr lang="en-IN" sz="4800" b="1"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4444"/>
            <a:ext cx="10353761" cy="1358019"/>
          </a:xfrm>
        </p:spPr>
        <p:txBody>
          <a:bodyPr>
            <a:normAutofit/>
          </a:bodyPr>
          <a:lstStyle/>
          <a:p>
            <a:pPr algn="l"/>
            <a:r>
              <a:rPr lang="en-US" sz="4400" dirty="0">
                <a:latin typeface="Algerian" panose="04020705040A02060702" pitchFamily="82" charset="0"/>
              </a:rPr>
              <a:t>PROJECT OVERVIEW</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1801641"/>
            <a:ext cx="10964352" cy="4925084"/>
          </a:xfrm>
        </p:spPr>
        <p:txBody>
          <a:bodyPr>
            <a:noAutofit/>
          </a:bodyPr>
          <a:lstStyle/>
          <a:p>
            <a:r>
              <a:rPr lang="en-US" sz="3000" b="1" dirty="0">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lang="en-IN" sz="3000" b="1"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58437"/>
            <a:ext cx="10353761" cy="1398760"/>
          </a:xfrm>
        </p:spPr>
        <p:txBody>
          <a:bodyPr>
            <a:normAutofit/>
          </a:bodyPr>
          <a:lstStyle/>
          <a:p>
            <a:pPr algn="l"/>
            <a:r>
              <a:rPr lang="en-US" sz="4400" dirty="0">
                <a:latin typeface="Algerian" panose="04020705040A02060702" pitchFamily="82" charset="0"/>
              </a:rPr>
              <a:t>WHO ARE THE END USERS</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1692998"/>
            <a:ext cx="10353762" cy="5006566"/>
          </a:xfrm>
        </p:spPr>
        <p:txBody>
          <a:bodyPr>
            <a:normAutofit/>
          </a:bodyPr>
          <a:lstStyle/>
          <a:p>
            <a:r>
              <a:rPr lang="en-US" sz="2200" b="1" dirty="0">
                <a:latin typeface="Aptos" panose="020B0004020202020204" pitchFamily="34" charset="0"/>
              </a:rPr>
              <a:t>1. Human Resources (HR) Professionals*: To monitor workforce metrics, develop retention strategies, and support diversity and inclusion initiatives.</a:t>
            </a:r>
            <a:endParaRPr lang="en-US" sz="2200" b="1" dirty="0">
              <a:latin typeface="Aptos" panose="020B0004020202020204" pitchFamily="34" charset="0"/>
            </a:endParaRPr>
          </a:p>
          <a:p>
            <a:r>
              <a:rPr lang="en-US" sz="2200" b="1" dirty="0">
                <a:latin typeface="Aptos" panose="020B0004020202020204" pitchFamily="34" charset="0"/>
              </a:rPr>
              <a:t>  2. *Managers and Team Leaders*: To assess team performance, identify areas for development, and make informed decisions on promotions, training, and resource allocation.</a:t>
            </a:r>
            <a:endParaRPr lang="en-US" sz="2200" b="1" dirty="0">
              <a:latin typeface="Aptos" panose="020B0004020202020204" pitchFamily="34" charset="0"/>
            </a:endParaRPr>
          </a:p>
          <a:p>
            <a:r>
              <a:rPr lang="en-US" sz="2200" b="1" dirty="0">
                <a:latin typeface="Aptos" panose="020B0004020202020204" pitchFamily="34" charset="0"/>
              </a:rPr>
              <a:t>  3. *Executives and Senior Management*: To gain insights into overall organizational health, track key performance indicators, and align HR strategies with business goals.</a:t>
            </a:r>
            <a:endParaRPr lang="en-US" sz="2200" b="1" dirty="0">
              <a:latin typeface="Aptos" panose="020B0004020202020204" pitchFamily="34" charset="0"/>
            </a:endParaRPr>
          </a:p>
          <a:p>
            <a:r>
              <a:rPr lang="en-US" sz="2200" b="1" dirty="0">
                <a:latin typeface="Aptos" panose="020B0004020202020204" pitchFamily="34" charset="0"/>
              </a:rPr>
              <a:t>4. *Data Analysts*: To further analyze employee data, create reports, and support HR with advanced data insights and trends.</a:t>
            </a:r>
            <a:endParaRPr lang="en-IN" sz="2200" b="1" dirty="0">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46" y="353086"/>
            <a:ext cx="11606541" cy="1421393"/>
          </a:xfrm>
        </p:spPr>
        <p:txBody>
          <a:bodyPr>
            <a:normAutofit/>
          </a:bodyPr>
          <a:lstStyle/>
          <a:p>
            <a:pPr algn="l"/>
            <a:r>
              <a:rPr lang="en-US" sz="4400" dirty="0">
                <a:latin typeface="Algerian" panose="04020705040A02060702" pitchFamily="82" charset="0"/>
              </a:rPr>
              <a:t>OUR SOLUTION AND ITS VALUE PROPOSITION</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2096063"/>
            <a:ext cx="10353762" cy="4485805"/>
          </a:xfrm>
        </p:spPr>
        <p:txBody>
          <a:bodyPr>
            <a:normAutofit/>
          </a:bodyPr>
          <a:lstStyle/>
          <a:p>
            <a:r>
              <a:rPr lang="en-US" sz="4800" dirty="0">
                <a:latin typeface="Aptos" panose="020B0004020202020204" pitchFamily="34" charset="0"/>
              </a:rPr>
              <a:t>Filtering – missing values</a:t>
            </a:r>
            <a:endParaRPr lang="en-US" sz="4800" dirty="0">
              <a:latin typeface="Aptos" panose="020B0004020202020204" pitchFamily="34" charset="0"/>
            </a:endParaRPr>
          </a:p>
          <a:p>
            <a:r>
              <a:rPr lang="en-US" sz="4800" dirty="0">
                <a:latin typeface="Aptos" panose="020B0004020202020204" pitchFamily="34" charset="0"/>
              </a:rPr>
              <a:t>Conditional formatting- blank values</a:t>
            </a:r>
            <a:endParaRPr lang="en-US" sz="4800" dirty="0">
              <a:latin typeface="Aptos" panose="020B0004020202020204" pitchFamily="34" charset="0"/>
            </a:endParaRPr>
          </a:p>
          <a:p>
            <a:r>
              <a:rPr lang="en-US" sz="4800" dirty="0">
                <a:latin typeface="Aptos" panose="020B0004020202020204" pitchFamily="34" charset="0"/>
              </a:rPr>
              <a:t>Pivot table</a:t>
            </a:r>
            <a:endParaRPr lang="en-US" sz="4800" dirty="0">
              <a:latin typeface="Aptos" panose="020B0004020202020204" pitchFamily="34" charset="0"/>
            </a:endParaRPr>
          </a:p>
          <a:p>
            <a:r>
              <a:rPr lang="en-US" sz="4800" dirty="0">
                <a:latin typeface="Aptos" panose="020B0004020202020204" pitchFamily="34" charset="0"/>
              </a:rPr>
              <a:t>Chart </a:t>
            </a:r>
            <a:endParaRPr lang="en-IN" sz="4800" dirty="0">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8642"/>
            <a:ext cx="10353761" cy="1367073"/>
          </a:xfrm>
        </p:spPr>
        <p:txBody>
          <a:bodyPr>
            <a:normAutofit/>
          </a:bodyPr>
          <a:lstStyle/>
          <a:p>
            <a:pPr algn="l"/>
            <a:r>
              <a:rPr lang="en-US" sz="4400" dirty="0">
                <a:latin typeface="Algerian" panose="04020705040A02060702" pitchFamily="82" charset="0"/>
              </a:rPr>
              <a:t>DATASET DESCRIPTION</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1367073"/>
            <a:ext cx="7696051" cy="5382285"/>
          </a:xfrm>
        </p:spPr>
        <p:txBody>
          <a:bodyPr>
            <a:normAutofit fontScale="92500" lnSpcReduction="20000"/>
          </a:bodyPr>
          <a:lstStyle/>
          <a:p>
            <a:r>
              <a:rPr lang="en-US" sz="2400" b="1" dirty="0">
                <a:latin typeface="Aptos" panose="020B0004020202020204" pitchFamily="34" charset="0"/>
              </a:rPr>
              <a:t>Kaggle-employee data set</a:t>
            </a:r>
            <a:endParaRPr lang="en-US" sz="2400" b="1" dirty="0">
              <a:latin typeface="Aptos" panose="020B0004020202020204" pitchFamily="34" charset="0"/>
            </a:endParaRPr>
          </a:p>
          <a:p>
            <a:r>
              <a:rPr lang="en-US" sz="2400" b="1" dirty="0">
                <a:latin typeface="Aptos" panose="020B0004020202020204" pitchFamily="34" charset="0"/>
              </a:rPr>
              <a:t>26 features</a:t>
            </a:r>
            <a:endParaRPr lang="en-US" sz="2400" b="1" dirty="0">
              <a:latin typeface="Aptos" panose="020B0004020202020204" pitchFamily="34" charset="0"/>
            </a:endParaRPr>
          </a:p>
          <a:p>
            <a:r>
              <a:rPr lang="en-US" sz="2400" b="1" dirty="0">
                <a:latin typeface="Aptos" panose="020B0004020202020204" pitchFamily="34" charset="0"/>
              </a:rPr>
              <a:t>9 features</a:t>
            </a:r>
            <a:endParaRPr lang="en-US" sz="2400" b="1" dirty="0">
              <a:latin typeface="Aptos" panose="020B0004020202020204" pitchFamily="34" charset="0"/>
            </a:endParaRPr>
          </a:p>
          <a:p>
            <a:r>
              <a:rPr lang="en-US" sz="2400" b="1" dirty="0">
                <a:latin typeface="Aptos" panose="020B0004020202020204" pitchFamily="34" charset="0"/>
              </a:rPr>
              <a:t>Employee id –numerical</a:t>
            </a:r>
            <a:endParaRPr lang="en-US" sz="2400" b="1" dirty="0">
              <a:latin typeface="Aptos" panose="020B0004020202020204" pitchFamily="34" charset="0"/>
            </a:endParaRPr>
          </a:p>
          <a:p>
            <a:r>
              <a:rPr lang="en-US" sz="2400" b="1" dirty="0">
                <a:latin typeface="Aptos" panose="020B0004020202020204" pitchFamily="34" charset="0"/>
              </a:rPr>
              <a:t>Gender-male, female </a:t>
            </a:r>
            <a:endParaRPr lang="en-US" sz="2400" b="1" dirty="0">
              <a:latin typeface="Aptos" panose="020B0004020202020204" pitchFamily="34" charset="0"/>
            </a:endParaRPr>
          </a:p>
          <a:p>
            <a:r>
              <a:rPr lang="en-US" sz="2400" b="1" dirty="0">
                <a:latin typeface="Aptos" panose="020B0004020202020204" pitchFamily="34" charset="0"/>
              </a:rPr>
              <a:t>Business unit</a:t>
            </a:r>
            <a:endParaRPr lang="en-US" sz="2400" b="1" dirty="0">
              <a:latin typeface="Aptos" panose="020B0004020202020204" pitchFamily="34" charset="0"/>
            </a:endParaRPr>
          </a:p>
          <a:p>
            <a:r>
              <a:rPr lang="en-US" sz="2400" b="1" dirty="0">
                <a:latin typeface="Aptos" panose="020B0004020202020204" pitchFamily="34" charset="0"/>
              </a:rPr>
              <a:t>Employee type</a:t>
            </a:r>
            <a:endParaRPr lang="en-US" sz="2400" b="1" dirty="0">
              <a:latin typeface="Aptos" panose="020B0004020202020204" pitchFamily="34" charset="0"/>
            </a:endParaRPr>
          </a:p>
          <a:p>
            <a:r>
              <a:rPr lang="en-US" sz="2400" b="1" dirty="0">
                <a:latin typeface="Aptos" panose="020B0004020202020204" pitchFamily="34" charset="0"/>
              </a:rPr>
              <a:t>Status</a:t>
            </a:r>
            <a:endParaRPr lang="en-IN" sz="2400" b="1" dirty="0">
              <a:latin typeface="Aptos" panose="020B0004020202020204" pitchFamily="34" charset="0"/>
            </a:endParaRPr>
          </a:p>
          <a:p>
            <a:r>
              <a:rPr lang="en-IN" sz="2400" b="1" dirty="0">
                <a:latin typeface="Aptos" panose="020B0004020202020204" pitchFamily="34" charset="0"/>
              </a:rPr>
              <a:t>Performance</a:t>
            </a:r>
            <a:endParaRPr lang="en-IN" sz="2400" b="1" dirty="0">
              <a:latin typeface="Aptos" panose="020B0004020202020204" pitchFamily="34" charset="0"/>
            </a:endParaRPr>
          </a:p>
          <a:p>
            <a:r>
              <a:rPr lang="en-IN" sz="2400" b="1" dirty="0">
                <a:latin typeface="Aptos" panose="020B0004020202020204" pitchFamily="34" charset="0"/>
              </a:rPr>
              <a:t>Rating –</a:t>
            </a:r>
            <a:r>
              <a:rPr lang="en-IN" sz="2400" b="1" dirty="0" err="1">
                <a:latin typeface="Aptos" panose="020B0004020202020204" pitchFamily="34" charset="0"/>
              </a:rPr>
              <a:t>num</a:t>
            </a:r>
            <a:endParaRPr lang="en-IN" sz="2400" b="1" dirty="0">
              <a:latin typeface="Aptos" panose="020B0004020202020204" pitchFamily="34" charset="0"/>
            </a:endParaRPr>
          </a:p>
          <a:p>
            <a:r>
              <a:rPr lang="en-IN" sz="2400" b="1" dirty="0">
                <a:latin typeface="Aptos" panose="020B0004020202020204" pitchFamily="34" charset="0"/>
              </a:rPr>
              <a:t>level</a:t>
            </a:r>
            <a:endParaRPr lang="en-IN" sz="1000" b="1" dirty="0">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9177"/>
            <a:ext cx="10353761" cy="1258432"/>
          </a:xfrm>
        </p:spPr>
        <p:txBody>
          <a:bodyPr>
            <a:normAutofit/>
          </a:bodyPr>
          <a:lstStyle/>
          <a:p>
            <a:pPr algn="l"/>
            <a:r>
              <a:rPr lang="en-US" sz="4400" dirty="0">
                <a:latin typeface="Algerian" panose="04020705040A02060702" pitchFamily="82" charset="0"/>
              </a:rPr>
              <a:t>THE “WOW” IN OUR SOLUTION</a:t>
            </a:r>
            <a:endParaRPr lang="en-IN" sz="4400" dirty="0">
              <a:latin typeface="Algerian" panose="04020705040A02060702" pitchFamily="82" charset="0"/>
            </a:endParaRPr>
          </a:p>
        </p:txBody>
      </p:sp>
      <p:sp>
        <p:nvSpPr>
          <p:cNvPr id="3" name="Content Placeholder 2"/>
          <p:cNvSpPr>
            <a:spLocks noGrp="1"/>
          </p:cNvSpPr>
          <p:nvPr>
            <p:ph idx="1"/>
          </p:nvPr>
        </p:nvSpPr>
        <p:spPr>
          <a:xfrm>
            <a:off x="913795" y="1629625"/>
            <a:ext cx="10353762" cy="5097100"/>
          </a:xfrm>
        </p:spPr>
        <p:txBody>
          <a:bodyPr>
            <a:noAutofit/>
          </a:bodyPr>
          <a:lstStyle/>
          <a:p>
            <a:r>
              <a:rPr lang="en-US" sz="2300" b="1" dirty="0">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endParaRPr lang="en-US" sz="2300" b="1" dirty="0">
              <a:latin typeface="Aptos" panose="020B0004020202020204" pitchFamily="34" charset="0"/>
            </a:endParaRPr>
          </a:p>
          <a:p>
            <a:r>
              <a:rPr lang="en-US" sz="2300" b="1" dirty="0">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endParaRPr lang="en-US" sz="2300" b="1" dirty="0">
              <a:latin typeface="Aptos" panose="020B0004020202020204" pitchFamily="34" charset="0"/>
            </a:endParaRPr>
          </a:p>
          <a:p>
            <a:r>
              <a:rPr lang="en-US" sz="2300" b="1" dirty="0">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lang="en-IN" sz="2300" b="1" dirty="0">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3414</Words>
  <Application>WPS Presentation</Application>
  <PresentationFormat>Widescreen</PresentationFormat>
  <Paragraphs>79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Aptos</vt:lpstr>
      <vt:lpstr>Segoe Print</vt:lpstr>
      <vt:lpstr>Algerian</vt:lpstr>
      <vt:lpstr>Gabriola</vt:lpstr>
      <vt:lpstr>Rockwell</vt:lpstr>
      <vt:lpstr>Microsoft YaHei</vt:lpstr>
      <vt:lpstr>Arial Unicode MS</vt:lpstr>
      <vt:lpstr>Bookman Old Style</vt:lpstr>
      <vt:lpstr>Calibri</vt:lpstr>
      <vt:lpstr>Damask</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 Computers</dc:creator>
  <cp:lastModifiedBy>Paul Petersen</cp:lastModifiedBy>
  <cp:revision>5</cp:revision>
  <dcterms:created xsi:type="dcterms:W3CDTF">2024-08-29T14:58:00Z</dcterms:created>
  <dcterms:modified xsi:type="dcterms:W3CDTF">2024-09-08T12:45:25Z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98016A2E34C848E281942A2F9D5C9486</vt:lpwstr>
  </property>
  <property fmtid="{D5CDD505-2E9C-101B-9397-08002B2CF9AE}" pid="4" name="KSOProductBuildVer">
    <vt:lpwstr>1033-11.2.0.11225</vt:lpwstr>
  </property>
</Properties>
</file>