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82" r:id="rId2"/>
    <p:sldId id="339" r:id="rId3"/>
    <p:sldId id="288" r:id="rId4"/>
    <p:sldId id="358" r:id="rId5"/>
    <p:sldId id="287" r:id="rId6"/>
    <p:sldId id="342" r:id="rId7"/>
    <p:sldId id="291" r:id="rId8"/>
    <p:sldId id="359" r:id="rId9"/>
    <p:sldId id="361" r:id="rId10"/>
    <p:sldId id="362" r:id="rId11"/>
    <p:sldId id="292" r:id="rId12"/>
    <p:sldId id="299" r:id="rId13"/>
    <p:sldId id="322" r:id="rId14"/>
    <p:sldId id="300" r:id="rId15"/>
    <p:sldId id="368" r:id="rId16"/>
    <p:sldId id="365" r:id="rId17"/>
    <p:sldId id="366" r:id="rId18"/>
    <p:sldId id="304" r:id="rId19"/>
    <p:sldId id="369" r:id="rId20"/>
    <p:sldId id="370" r:id="rId21"/>
    <p:sldId id="371" r:id="rId22"/>
    <p:sldId id="372" r:id="rId23"/>
  </p:sldIdLst>
  <p:sldSz cx="9144000" cy="6858000" type="screen4x3"/>
  <p:notesSz cx="7053263" cy="93091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2DE5BCB-56FB-4723-8FEC-DCCEF97228B3}">
          <p14:sldIdLst>
            <p14:sldId id="282"/>
            <p14:sldId id="339"/>
            <p14:sldId id="288"/>
            <p14:sldId id="358"/>
            <p14:sldId id="287"/>
          </p14:sldIdLst>
        </p14:section>
        <p14:section name="Sección sin título" id="{0A35E841-168E-4F73-8788-F8BB9CABDBBB}">
          <p14:sldIdLst>
            <p14:sldId id="342"/>
            <p14:sldId id="291"/>
            <p14:sldId id="359"/>
            <p14:sldId id="361"/>
            <p14:sldId id="362"/>
            <p14:sldId id="292"/>
            <p14:sldId id="299"/>
            <p14:sldId id="322"/>
            <p14:sldId id="300"/>
            <p14:sldId id="368"/>
            <p14:sldId id="365"/>
            <p14:sldId id="366"/>
            <p14:sldId id="304"/>
            <p14:sldId id="369"/>
            <p14:sldId id="370"/>
            <p14:sldId id="371"/>
            <p14:sldId id="3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 S41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CFD72B56-FD56-4BD5-9F56-44B6E588F159}" type="datetimeFigureOut">
              <a:rPr lang="es-CL" smtClean="0"/>
              <a:t>27-10-2022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5EAE642D-79E0-49ED-82F2-D0DF53675B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2729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B27DF98F-476B-43B5-AE85-E3588C659F05}" type="datetimeFigureOut">
              <a:rPr lang="es-CL" smtClean="0"/>
              <a:t>27-10-2022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02B51215-0982-4BA0-822F-23BB76ED059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7986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51215-0982-4BA0-822F-23BB76ED0590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5329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51215-0982-4BA0-822F-23BB76ED0590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746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8D86-12BB-4A10-B7A9-52674B428F0F}" type="datetime1">
              <a:rPr lang="es-CL" smtClean="0"/>
              <a:t>27-10-2022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5A20-4C59-4D3D-B0EA-F9536738C0A4}" type="slidenum">
              <a:rPr lang="es-CL" smtClean="0"/>
              <a:t>‹Nº›</a:t>
            </a:fld>
            <a:endParaRPr lang="es-CL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9914-7C4F-413A-8504-750E5DD76C76}" type="datetime1">
              <a:rPr lang="es-CL" smtClean="0"/>
              <a:t>27-10-2022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5A20-4C59-4D3D-B0EA-F9536738C0A4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1FCDC-E228-4F30-A6F5-1A24071D246B}" type="datetime1">
              <a:rPr lang="es-CL" smtClean="0"/>
              <a:t>27-10-2022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5A20-4C59-4D3D-B0EA-F9536738C0A4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C70B-9ABD-4E5C-8D38-9218DC2CCC8B}" type="datetime1">
              <a:rPr lang="es-CL" smtClean="0"/>
              <a:t>27-10-2022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5A20-4C59-4D3D-B0EA-F9536738C0A4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8611-43BE-42B1-A035-95B61C194C66}" type="datetime1">
              <a:rPr lang="es-CL" smtClean="0"/>
              <a:t>27-10-2022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5A20-4C59-4D3D-B0EA-F9536738C0A4}" type="slidenum">
              <a:rPr lang="es-CL" smtClean="0"/>
              <a:t>‹Nº›</a:t>
            </a:fld>
            <a:endParaRPr lang="es-CL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55A4-AEAA-4AF1-9FCD-4F3FCFB641FC}" type="datetime1">
              <a:rPr lang="es-CL" smtClean="0"/>
              <a:t>27-10-2022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5A20-4C59-4D3D-B0EA-F9536738C0A4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E7E3-DF10-4563-B39E-15F87C021804}" type="datetime1">
              <a:rPr lang="es-CL" smtClean="0"/>
              <a:t>27-10-2022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5A20-4C59-4D3D-B0EA-F9536738C0A4}" type="slidenum">
              <a:rPr lang="es-CL" smtClean="0"/>
              <a:t>‹Nº›</a:t>
            </a:fld>
            <a:endParaRPr lang="es-CL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BFAB-0F17-438C-B0AF-37736CD7A2B6}" type="datetime1">
              <a:rPr lang="es-CL" smtClean="0"/>
              <a:t>27-10-2022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5A20-4C59-4D3D-B0EA-F9536738C0A4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568E-F312-4D26-A493-A896584F5794}" type="datetime1">
              <a:rPr lang="es-CL" smtClean="0"/>
              <a:t>27-10-2022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5A20-4C59-4D3D-B0EA-F9536738C0A4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C5B6-4074-447F-94AA-6198C0BD905D}" type="datetime1">
              <a:rPr lang="es-CL" smtClean="0"/>
              <a:t>27-10-2022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5A20-4C59-4D3D-B0EA-F9536738C0A4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AD18-FD2B-4C08-BA53-998D4CC525BE}" type="datetime1">
              <a:rPr lang="es-CL" smtClean="0"/>
              <a:t>27-10-2022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5A20-4C59-4D3D-B0EA-F9536738C0A4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712C0B4-7BD2-41AC-8A58-1BA8630E71CA}" type="datetime1">
              <a:rPr lang="es-CL" smtClean="0"/>
              <a:t>27-10-2022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E155A20-4C59-4D3D-B0EA-F9536738C0A4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s-ES" sz="4000" b="1" dirty="0" smtClean="0"/>
              <a:t>CÓMO ELABORAR UN PROYECTO </a:t>
            </a:r>
            <a:endParaRPr lang="es-CL" sz="4000" b="1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27584" y="4797152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s-ES" sz="1400" dirty="0" smtClean="0">
                <a:solidFill>
                  <a:schemeClr val="tx1"/>
                </a:solidFill>
              </a:rPr>
              <a:t>DIPLOMADO EMPRENDIMIENTO Y LIDERAZGO</a:t>
            </a:r>
          </a:p>
          <a:p>
            <a:pPr algn="r"/>
            <a:r>
              <a:rPr lang="es-ES" sz="1400" dirty="0" smtClean="0">
                <a:solidFill>
                  <a:schemeClr val="tx1"/>
                </a:solidFill>
              </a:rPr>
              <a:t>Antonio </a:t>
            </a:r>
            <a:r>
              <a:rPr lang="es-ES" sz="1400" dirty="0">
                <a:solidFill>
                  <a:schemeClr val="tx1"/>
                </a:solidFill>
              </a:rPr>
              <a:t>Ruiz Sumaret</a:t>
            </a:r>
          </a:p>
          <a:p>
            <a:pPr algn="r"/>
            <a:r>
              <a:rPr lang="es-ES" sz="1400" dirty="0">
                <a:solidFill>
                  <a:schemeClr val="tx1"/>
                </a:solidFill>
              </a:rPr>
              <a:t>Ingeniero Comercial/ UBB </a:t>
            </a:r>
          </a:p>
          <a:p>
            <a:pPr algn="r"/>
            <a:r>
              <a:rPr lang="es-ES" sz="1400" dirty="0">
                <a:solidFill>
                  <a:schemeClr val="tx1"/>
                </a:solidFill>
              </a:rPr>
              <a:t>Magister en Política y Gobierno/ UDEC</a:t>
            </a:r>
          </a:p>
          <a:p>
            <a:pPr algn="r"/>
            <a:endParaRPr lang="es-CL" sz="1400" dirty="0" smtClean="0">
              <a:solidFill>
                <a:schemeClr val="tx1"/>
              </a:solidFill>
            </a:endParaRP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CF9D-397F-4183-BF03-6E17684B2887}" type="datetime1">
              <a:rPr lang="es-CL" smtClean="0"/>
              <a:t>27-10-2022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5A20-4C59-4D3D-B0EA-F9536738C0A4}" type="slidenum">
              <a:rPr lang="es-CL" smtClean="0"/>
              <a:t>1</a:t>
            </a:fld>
            <a:endParaRPr lang="es-CL"/>
          </a:p>
        </p:txBody>
      </p:sp>
      <p:pic>
        <p:nvPicPr>
          <p:cNvPr id="8" name="Imagen 7"/>
          <p:cNvPicPr/>
          <p:nvPr/>
        </p:nvPicPr>
        <p:blipFill>
          <a:blip r:embed="rId3" cstate="print">
            <a:clrChange>
              <a:clrFrom>
                <a:srgbClr val="ECE9D8"/>
              </a:clrFrom>
              <a:clrTo>
                <a:srgbClr val="ECE9D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7" y="1108180"/>
            <a:ext cx="1618456" cy="7366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310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C70B-9ABD-4E5C-8D38-9218DC2CCC8B}" type="datetime1">
              <a:rPr lang="es-CL" smtClean="0"/>
              <a:t>27-10-2022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5A20-4C59-4D3D-B0EA-F9536738C0A4}" type="slidenum">
              <a:rPr lang="es-CL" smtClean="0"/>
              <a:t>10</a:t>
            </a:fld>
            <a:endParaRPr lang="es-CL"/>
          </a:p>
        </p:txBody>
      </p:sp>
      <p:sp>
        <p:nvSpPr>
          <p:cNvPr id="7" name="CuadroTexto 6"/>
          <p:cNvSpPr txBox="1"/>
          <p:nvPr/>
        </p:nvSpPr>
        <p:spPr>
          <a:xfrm>
            <a:off x="0" y="2852936"/>
            <a:ext cx="9144000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                                        Estructura más usada </a:t>
            </a:r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val="285897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ímbolo De Visto Bueno - Banco de fotos e imágenes de stock - i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4" t="5933" r="15118" b="9407"/>
          <a:stretch/>
        </p:blipFill>
        <p:spPr bwMode="auto">
          <a:xfrm>
            <a:off x="6372200" y="2132856"/>
            <a:ext cx="259228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568E-F312-4D26-A493-A896584F5794}" type="datetime1">
              <a:rPr lang="es-CL" smtClean="0"/>
              <a:t>27-10-2022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5A20-4C59-4D3D-B0EA-F9536738C0A4}" type="slidenum">
              <a:rPr lang="es-CL" smtClean="0"/>
              <a:t>11</a:t>
            </a:fld>
            <a:endParaRPr lang="es-CL"/>
          </a:p>
        </p:txBody>
      </p:sp>
      <p:pic>
        <p:nvPicPr>
          <p:cNvPr id="6" name="Imagen 5"/>
          <p:cNvPicPr/>
          <p:nvPr/>
        </p:nvPicPr>
        <p:blipFill>
          <a:blip r:embed="rId3" cstate="print">
            <a:clrChange>
              <a:clrFrom>
                <a:srgbClr val="ECE9D8"/>
              </a:clrFrom>
              <a:clrTo>
                <a:srgbClr val="ECE9D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051" y="692696"/>
            <a:ext cx="1145604" cy="46436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/>
          <p:cNvSpPr txBox="1"/>
          <p:nvPr/>
        </p:nvSpPr>
        <p:spPr>
          <a:xfrm>
            <a:off x="457200" y="548680"/>
            <a:ext cx="718293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s-CL" sz="2200" dirty="0"/>
              <a:t>1. Nombre o título de un proyecto.</a:t>
            </a:r>
          </a:p>
          <a:p>
            <a:pPr>
              <a:lnSpc>
                <a:spcPct val="300000"/>
              </a:lnSpc>
            </a:pPr>
            <a:r>
              <a:rPr lang="es-CL" sz="2200" dirty="0" smtClean="0"/>
              <a:t>2. </a:t>
            </a:r>
            <a:r>
              <a:rPr lang="es-CL" sz="2200" dirty="0"/>
              <a:t>Resumen del  proyecto.</a:t>
            </a:r>
          </a:p>
          <a:p>
            <a:pPr>
              <a:lnSpc>
                <a:spcPct val="300000"/>
              </a:lnSpc>
            </a:pPr>
            <a:r>
              <a:rPr lang="es-CL" sz="2200" dirty="0" smtClean="0"/>
              <a:t>3. Problemas </a:t>
            </a:r>
            <a:r>
              <a:rPr lang="es-CL" sz="2200" dirty="0"/>
              <a:t>a resolver</a:t>
            </a:r>
            <a:r>
              <a:rPr lang="es-CL" sz="2200" dirty="0" smtClean="0"/>
              <a:t>.</a:t>
            </a:r>
          </a:p>
          <a:p>
            <a:pPr>
              <a:lnSpc>
                <a:spcPct val="300000"/>
              </a:lnSpc>
            </a:pPr>
            <a:r>
              <a:rPr lang="es-ES" sz="22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Objetivos</a:t>
            </a:r>
          </a:p>
          <a:p>
            <a:pPr>
              <a:lnSpc>
                <a:spcPct val="300000"/>
              </a:lnSpc>
            </a:pPr>
            <a:r>
              <a:rPr lang="es-ES" sz="22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es-ES" sz="2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Localización.</a:t>
            </a:r>
          </a:p>
          <a:p>
            <a:pPr>
              <a:lnSpc>
                <a:spcPct val="300000"/>
              </a:lnSpc>
            </a:pPr>
            <a:endParaRPr lang="es-ES" sz="22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86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568E-F312-4D26-A493-A896584F5794}" type="datetime1">
              <a:rPr lang="es-CL" smtClean="0"/>
              <a:t>27-10-2022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5A20-4C59-4D3D-B0EA-F9536738C0A4}" type="slidenum">
              <a:rPr lang="es-CL" smtClean="0"/>
              <a:t>12</a:t>
            </a:fld>
            <a:endParaRPr lang="es-CL"/>
          </a:p>
        </p:txBody>
      </p:sp>
      <p:pic>
        <p:nvPicPr>
          <p:cNvPr id="6" name="Imagen 5"/>
          <p:cNvPicPr/>
          <p:nvPr/>
        </p:nvPicPr>
        <p:blipFill>
          <a:blip r:embed="rId2" cstate="print">
            <a:clrChange>
              <a:clrFrom>
                <a:srgbClr val="ECE9D8"/>
              </a:clrFrom>
              <a:clrTo>
                <a:srgbClr val="ECE9D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051" y="692696"/>
            <a:ext cx="1145604" cy="46436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ángulo 7"/>
          <p:cNvSpPr/>
          <p:nvPr/>
        </p:nvSpPr>
        <p:spPr>
          <a:xfrm>
            <a:off x="823690" y="724872"/>
            <a:ext cx="6716216" cy="6704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S" sz="22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6.Grupo objetivo:  </a:t>
            </a:r>
            <a:r>
              <a:rPr lang="es-ES" sz="2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directos e indirectos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s-ES" sz="2200" b="1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S" sz="22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s-ES" sz="2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Actividades, tareas y metodología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s-CL" sz="2200" b="1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CL" sz="22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 </a:t>
            </a:r>
            <a:r>
              <a:rPr lang="es-CL" sz="2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Carta Gantt / </a:t>
            </a:r>
            <a:r>
              <a:rPr lang="es-CL" sz="22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Cronograma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s-ES" sz="2200" b="1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S" sz="22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es-ES" sz="2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Indicadores de </a:t>
            </a:r>
            <a:r>
              <a:rPr lang="es-ES" sz="22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resultado/meta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s-ES" sz="2200" b="1" dirty="0" smtClean="0"/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S" sz="2200" b="1" dirty="0" smtClean="0"/>
              <a:t>10.Presupuesto</a:t>
            </a:r>
            <a:endParaRPr lang="es-ES" sz="2200" b="1" dirty="0"/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s-CL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s-CL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Símbolo De Visto Bueno - Banco de fotos e imágenes de stock - i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4" t="5933" r="15118" b="9407"/>
          <a:stretch/>
        </p:blipFill>
        <p:spPr bwMode="auto">
          <a:xfrm>
            <a:off x="5796136" y="1916832"/>
            <a:ext cx="259228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42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568E-F312-4D26-A493-A896584F5794}" type="datetime1">
              <a:rPr lang="es-CL" smtClean="0"/>
              <a:t>27-10-2022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5A20-4C59-4D3D-B0EA-F9536738C0A4}" type="slidenum">
              <a:rPr lang="es-CL" smtClean="0"/>
              <a:t>13</a:t>
            </a:fld>
            <a:endParaRPr lang="es-CL"/>
          </a:p>
        </p:txBody>
      </p:sp>
      <p:sp>
        <p:nvSpPr>
          <p:cNvPr id="7" name="CuadroTexto 6"/>
          <p:cNvSpPr txBox="1"/>
          <p:nvPr/>
        </p:nvSpPr>
        <p:spPr>
          <a:xfrm>
            <a:off x="-18328" y="3356992"/>
            <a:ext cx="9144000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solidFill>
                  <a:schemeClr val="bg1"/>
                </a:solidFill>
              </a:rPr>
              <a:t>                               </a:t>
            </a:r>
            <a:r>
              <a:rPr lang="es-ES" sz="2800" b="1" dirty="0" smtClean="0"/>
              <a:t>1. Nombre </a:t>
            </a:r>
            <a:r>
              <a:rPr lang="es-ES" sz="2800" b="1" dirty="0"/>
              <a:t>o </a:t>
            </a:r>
            <a:r>
              <a:rPr lang="es-ES" sz="2800" b="1" dirty="0" smtClean="0"/>
              <a:t>Titulo </a:t>
            </a:r>
            <a:r>
              <a:rPr lang="es-ES" sz="2800" b="1" dirty="0"/>
              <a:t>del </a:t>
            </a:r>
            <a:r>
              <a:rPr lang="es-ES" sz="2800" b="1" dirty="0" smtClean="0"/>
              <a:t>Proyecto</a:t>
            </a:r>
            <a:r>
              <a:rPr lang="es-ES" sz="2800" b="1" dirty="0" smtClean="0">
                <a:solidFill>
                  <a:schemeClr val="bg1"/>
                </a:solidFill>
              </a:rPr>
              <a:t> </a:t>
            </a:r>
            <a:endParaRPr lang="es-CL" sz="28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image.jimcdn.com/app/cms/image/transf/dimension=434x1024:format=jpg/path/s1c1f85c1c0a4509e/image/i41d5a2c2c63f11dc/version/1510155653/ima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0" t="5458" r="21034" b="33575"/>
          <a:stretch/>
        </p:blipFill>
        <p:spPr bwMode="auto">
          <a:xfrm>
            <a:off x="7174632" y="764704"/>
            <a:ext cx="1512168" cy="155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21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10 Herramientas útiles para la curación de contenidos de tu pla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100000" l="100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440" t="-1" r="27425" b="-6463"/>
          <a:stretch/>
        </p:blipFill>
        <p:spPr bwMode="auto">
          <a:xfrm>
            <a:off x="5025205" y="1962078"/>
            <a:ext cx="3096344" cy="334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568E-F312-4D26-A493-A896584F5794}" type="datetime1">
              <a:rPr lang="es-CL" smtClean="0"/>
              <a:t>27-10-2022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5A20-4C59-4D3D-B0EA-F9536738C0A4}" type="slidenum">
              <a:rPr lang="es-CL" smtClean="0"/>
              <a:t>14</a:t>
            </a:fld>
            <a:endParaRPr lang="es-CL"/>
          </a:p>
        </p:txBody>
      </p:sp>
      <p:sp>
        <p:nvSpPr>
          <p:cNvPr id="5" name="Rectángulo 4"/>
          <p:cNvSpPr/>
          <p:nvPr/>
        </p:nvSpPr>
        <p:spPr>
          <a:xfrm>
            <a:off x="323528" y="2542669"/>
            <a:ext cx="5472608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000" dirty="0" smtClean="0"/>
          </a:p>
          <a:p>
            <a:pPr algn="ctr"/>
            <a:r>
              <a:rPr lang="es-ES" sz="3200" dirty="0" smtClean="0">
                <a:solidFill>
                  <a:srgbClr val="002060"/>
                </a:solidFill>
              </a:rPr>
              <a:t>Debe   </a:t>
            </a:r>
            <a:r>
              <a:rPr lang="es-ES" sz="3200" dirty="0">
                <a:solidFill>
                  <a:srgbClr val="002060"/>
                </a:solidFill>
              </a:rPr>
              <a:t>representar la esencia de tu iniciativa y de  tu organización</a:t>
            </a:r>
            <a:r>
              <a:rPr lang="es-ES" sz="3200" dirty="0" smtClean="0">
                <a:solidFill>
                  <a:srgbClr val="002060"/>
                </a:solidFill>
              </a:rPr>
              <a:t>.</a:t>
            </a:r>
            <a:r>
              <a:rPr lang="es-ES" sz="2000" dirty="0" smtClean="0"/>
              <a:t>  </a:t>
            </a:r>
          </a:p>
          <a:p>
            <a:r>
              <a:rPr lang="es-ES" sz="2000" dirty="0" smtClean="0"/>
              <a:t> </a:t>
            </a:r>
            <a:endParaRPr lang="es-CL" sz="2000" dirty="0"/>
          </a:p>
        </p:txBody>
      </p:sp>
      <p:sp>
        <p:nvSpPr>
          <p:cNvPr id="6" name="Rectángulo 5"/>
          <p:cNvSpPr/>
          <p:nvPr/>
        </p:nvSpPr>
        <p:spPr>
          <a:xfrm>
            <a:off x="909594" y="3501008"/>
            <a:ext cx="7406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L" dirty="0"/>
          </a:p>
        </p:txBody>
      </p:sp>
      <p:pic>
        <p:nvPicPr>
          <p:cNvPr id="9" name="Imagen 8"/>
          <p:cNvPicPr/>
          <p:nvPr/>
        </p:nvPicPr>
        <p:blipFill>
          <a:blip r:embed="rId4" cstate="print">
            <a:clrChange>
              <a:clrFrom>
                <a:srgbClr val="ECE9D8"/>
              </a:clrFrom>
              <a:clrTo>
                <a:srgbClr val="ECE9D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051" y="692696"/>
            <a:ext cx="1145604" cy="464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929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568E-F312-4D26-A493-A896584F5794}" type="datetime1">
              <a:rPr lang="es-CL" smtClean="0"/>
              <a:t>27-10-2022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5A20-4C59-4D3D-B0EA-F9536738C0A4}" type="slidenum">
              <a:rPr lang="es-CL" smtClean="0"/>
              <a:t>15</a:t>
            </a:fld>
            <a:endParaRPr lang="es-CL"/>
          </a:p>
        </p:txBody>
      </p:sp>
      <p:sp>
        <p:nvSpPr>
          <p:cNvPr id="6" name="CuadroTexto 5"/>
          <p:cNvSpPr txBox="1"/>
          <p:nvPr/>
        </p:nvSpPr>
        <p:spPr>
          <a:xfrm>
            <a:off x="457200" y="1268760"/>
            <a:ext cx="793122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200" b="1" dirty="0" smtClean="0"/>
              <a:t>El titulo del proyecto debería dar respuesta a 3 preguntas: </a:t>
            </a:r>
          </a:p>
          <a:p>
            <a:pPr algn="just"/>
            <a:endParaRPr lang="es-ES" sz="2200" dirty="0" smtClean="0"/>
          </a:p>
          <a:p>
            <a:pPr algn="just"/>
            <a:endParaRPr lang="es-ES" sz="2200" dirty="0"/>
          </a:p>
          <a:p>
            <a:pPr algn="just"/>
            <a:r>
              <a:rPr lang="es-ES" sz="2200" dirty="0" smtClean="0"/>
              <a:t>1</a:t>
            </a:r>
            <a:r>
              <a:rPr lang="es-ES" sz="2200" b="1" dirty="0" smtClean="0"/>
              <a:t>)¿Qué se va a hacer? </a:t>
            </a:r>
          </a:p>
          <a:p>
            <a:pPr algn="just"/>
            <a:endParaRPr lang="es-ES" sz="2200" b="1" dirty="0"/>
          </a:p>
          <a:p>
            <a:pPr algn="just"/>
            <a:endParaRPr lang="es-ES" sz="2200" dirty="0" smtClean="0"/>
          </a:p>
          <a:p>
            <a:pPr algn="just"/>
            <a:r>
              <a:rPr lang="es-ES" sz="2200" dirty="0" smtClean="0"/>
              <a:t>2</a:t>
            </a:r>
            <a:r>
              <a:rPr lang="es-ES" sz="2200" b="1" dirty="0" smtClean="0"/>
              <a:t>)¿ A quién va dirigido el proyecto</a:t>
            </a:r>
          </a:p>
          <a:p>
            <a:pPr algn="just"/>
            <a:endParaRPr lang="es-ES" sz="2200" dirty="0" smtClean="0"/>
          </a:p>
          <a:p>
            <a:pPr algn="just"/>
            <a:endParaRPr lang="es-ES" sz="2200" dirty="0" smtClean="0"/>
          </a:p>
          <a:p>
            <a:pPr algn="just"/>
            <a:r>
              <a:rPr lang="es-ES" sz="2200" dirty="0" smtClean="0"/>
              <a:t>3</a:t>
            </a:r>
            <a:r>
              <a:rPr lang="es-ES" sz="2200" b="1" dirty="0" smtClean="0"/>
              <a:t>)¿Dónde  se desarrollará  el proyecto? </a:t>
            </a:r>
            <a:endParaRPr lang="es-CL" sz="2000" dirty="0"/>
          </a:p>
        </p:txBody>
      </p:sp>
      <p:pic>
        <p:nvPicPr>
          <p:cNvPr id="7" name="Imagen 6"/>
          <p:cNvPicPr/>
          <p:nvPr/>
        </p:nvPicPr>
        <p:blipFill>
          <a:blip r:embed="rId2" cstate="print">
            <a:clrChange>
              <a:clrFrom>
                <a:srgbClr val="ECE9D8"/>
              </a:clrFrom>
              <a:clrTo>
                <a:srgbClr val="ECE9D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051" y="692696"/>
            <a:ext cx="1145604" cy="464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Símbolo De Visto Bueno - Banco de fotos e imágenes de stock - i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4" t="5933" r="15118" b="9407"/>
          <a:stretch/>
        </p:blipFill>
        <p:spPr bwMode="auto">
          <a:xfrm>
            <a:off x="6372200" y="2132856"/>
            <a:ext cx="259228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72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568E-F312-4D26-A493-A896584F5794}" type="datetime1">
              <a:rPr lang="es-CL" smtClean="0"/>
              <a:t>27-10-2022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5A20-4C59-4D3D-B0EA-F9536738C0A4}" type="slidenum">
              <a:rPr lang="es-CL" smtClean="0"/>
              <a:t>16</a:t>
            </a:fld>
            <a:endParaRPr lang="es-CL"/>
          </a:p>
        </p:txBody>
      </p:sp>
      <p:pic>
        <p:nvPicPr>
          <p:cNvPr id="5" name="Picture 2" descr="Los Ejempl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20888"/>
            <a:ext cx="5670625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/>
          <p:nvPr/>
        </p:nvPicPr>
        <p:blipFill>
          <a:blip r:embed="rId3" cstate="print">
            <a:clrChange>
              <a:clrFrom>
                <a:srgbClr val="ECE9D8"/>
              </a:clrFrom>
              <a:clrTo>
                <a:srgbClr val="ECE9D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051" y="692696"/>
            <a:ext cx="1145604" cy="464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508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568E-F312-4D26-A493-A896584F5794}" type="datetime1">
              <a:rPr lang="es-CL" smtClean="0"/>
              <a:t>27-10-2022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5A20-4C59-4D3D-B0EA-F9536738C0A4}" type="slidenum">
              <a:rPr lang="es-CL" smtClean="0"/>
              <a:t>17</a:t>
            </a:fld>
            <a:endParaRPr lang="es-CL"/>
          </a:p>
        </p:txBody>
      </p:sp>
      <p:sp>
        <p:nvSpPr>
          <p:cNvPr id="5" name="Rectángulo 4"/>
          <p:cNvSpPr/>
          <p:nvPr/>
        </p:nvSpPr>
        <p:spPr>
          <a:xfrm>
            <a:off x="448108" y="1052736"/>
            <a:ext cx="80032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>
                <a:ea typeface="Times New Roman" panose="02020603050405020304" pitchFamily="18" charset="0"/>
              </a:rPr>
              <a:t>1)Mejoramiento del Servicio de aseo urbano en la Comunidad de </a:t>
            </a:r>
            <a:r>
              <a:rPr lang="es-ES" sz="2400" dirty="0" smtClean="0">
                <a:ea typeface="Times New Roman" panose="02020603050405020304" pitchFamily="18" charset="0"/>
              </a:rPr>
              <a:t>Chillán Viejo, </a:t>
            </a:r>
            <a:r>
              <a:rPr lang="es-ES" sz="2400" dirty="0">
                <a:ea typeface="Times New Roman" panose="02020603050405020304" pitchFamily="18" charset="0"/>
              </a:rPr>
              <a:t>Región </a:t>
            </a:r>
            <a:r>
              <a:rPr lang="es-ES" sz="2400" dirty="0" smtClean="0">
                <a:ea typeface="Times New Roman" panose="02020603050405020304" pitchFamily="18" charset="0"/>
              </a:rPr>
              <a:t>de  Ñuble </a:t>
            </a:r>
            <a:endParaRPr lang="es-CL" sz="2400" dirty="0">
              <a:ea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82578" y="2660726"/>
            <a:ext cx="8003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400" dirty="0" smtClean="0">
                <a:ea typeface="Times New Roman" panose="02020603050405020304" pitchFamily="18" charset="0"/>
              </a:rPr>
              <a:t>2) </a:t>
            </a:r>
            <a:r>
              <a:rPr lang="es-CL" sz="2400" dirty="0">
                <a:ea typeface="Times New Roman" panose="02020603050405020304" pitchFamily="18" charset="0"/>
              </a:rPr>
              <a:t>Pobladores(as) empoderados(as) abordan el Consumo de Alcohol y Drogas en la </a:t>
            </a:r>
            <a:r>
              <a:rPr lang="es-CL" sz="2400" dirty="0" smtClean="0">
                <a:ea typeface="Times New Roman" panose="02020603050405020304" pitchFamily="18" charset="0"/>
              </a:rPr>
              <a:t>Población Vicente Pérez de Chillán.</a:t>
            </a:r>
            <a:endParaRPr lang="es-CL" sz="2400" dirty="0">
              <a:ea typeface="Times New Roman" panose="020206030504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48108" y="4437112"/>
            <a:ext cx="82386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 smtClean="0">
                <a:ea typeface="Calibri" panose="020F0502020204030204" pitchFamily="34" charset="0"/>
                <a:cs typeface="Arial" panose="020B0604020202020204" pitchFamily="34" charset="0"/>
              </a:rPr>
              <a:t>3) </a:t>
            </a:r>
            <a:r>
              <a:rPr lang="es-ES" sz="2400" dirty="0" smtClean="0">
                <a:ea typeface="Calibri" panose="020F0502020204030204" pitchFamily="34" charset="0"/>
                <a:cs typeface="Arial" panose="020B0604020202020204" pitchFamily="34" charset="0"/>
              </a:rPr>
              <a:t>Impulsa </a:t>
            </a:r>
            <a:r>
              <a:rPr lang="es-ES" sz="2400" dirty="0" err="1" smtClean="0">
                <a:ea typeface="Calibri" panose="020F0502020204030204" pitchFamily="34" charset="0"/>
                <a:cs typeface="Arial" panose="020B0604020202020204" pitchFamily="34" charset="0"/>
              </a:rPr>
              <a:t>Itata</a:t>
            </a:r>
            <a:r>
              <a:rPr lang="es-ES" sz="2400" dirty="0" smtClean="0">
                <a:ea typeface="Calibri" panose="020F0502020204030204" pitchFamily="34" charset="0"/>
                <a:cs typeface="Arial" panose="020B0604020202020204" pitchFamily="34" charset="0"/>
              </a:rPr>
              <a:t>  : </a:t>
            </a:r>
            <a:r>
              <a:rPr lang="es-ES" sz="2400" dirty="0">
                <a:ea typeface="Calibri" panose="020F0502020204030204" pitchFamily="34" charset="0"/>
                <a:cs typeface="Arial" panose="020B0604020202020204" pitchFamily="34" charset="0"/>
              </a:rPr>
              <a:t>“Aportando a las competencias de emprendimiento en tiempos del   </a:t>
            </a:r>
            <a:r>
              <a:rPr lang="es-ES" sz="2400" dirty="0">
                <a:highlight>
                  <a:srgbClr val="FFFFFF"/>
                </a:highlight>
                <a:ea typeface="Calibri" panose="020F0502020204030204" pitchFamily="34" charset="0"/>
                <a:cs typeface="Arial" panose="020B0604020202020204" pitchFamily="34" charset="0"/>
              </a:rPr>
              <a:t>CoV-2 </a:t>
            </a:r>
            <a:r>
              <a:rPr lang="es-ES" sz="2400" dirty="0">
                <a:ea typeface="Calibri" panose="020F0502020204030204" pitchFamily="34" charset="0"/>
                <a:cs typeface="Arial" panose="020B0604020202020204" pitchFamily="34" charset="0"/>
              </a:rPr>
              <a:t>en los(as)  </a:t>
            </a:r>
            <a:r>
              <a:rPr lang="es-ES" sz="2400" dirty="0" err="1">
                <a:ea typeface="Calibri" panose="020F0502020204030204" pitchFamily="34" charset="0"/>
                <a:cs typeface="Arial" panose="020B0604020202020204" pitchFamily="34" charset="0"/>
              </a:rPr>
              <a:t>microemprendores</a:t>
            </a:r>
            <a:r>
              <a:rPr lang="es-ES" sz="2400" dirty="0">
                <a:ea typeface="Calibri" panose="020F0502020204030204" pitchFamily="34" charset="0"/>
                <a:cs typeface="Arial" panose="020B0604020202020204" pitchFamily="34" charset="0"/>
              </a:rPr>
              <a:t>(as) </a:t>
            </a:r>
            <a:r>
              <a:rPr lang="es-ES" sz="2400" dirty="0" smtClean="0">
                <a:ea typeface="Calibri" panose="020F0502020204030204" pitchFamily="34" charset="0"/>
                <a:cs typeface="Arial" panose="020B0604020202020204" pitchFamily="34" charset="0"/>
              </a:rPr>
              <a:t>de </a:t>
            </a:r>
            <a:r>
              <a:rPr lang="es-ES" sz="2400" dirty="0" err="1" smtClean="0">
                <a:ea typeface="Calibri" panose="020F0502020204030204" pitchFamily="34" charset="0"/>
                <a:cs typeface="Arial" panose="020B0604020202020204" pitchFamily="34" charset="0"/>
              </a:rPr>
              <a:t>Cobquecura</a:t>
            </a:r>
            <a:endParaRPr lang="es-ES" sz="24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/>
          <p:nvPr/>
        </p:nvPicPr>
        <p:blipFill>
          <a:blip r:embed="rId2" cstate="print">
            <a:clrChange>
              <a:clrFrom>
                <a:srgbClr val="ECE9D8"/>
              </a:clrFrom>
              <a:clrTo>
                <a:srgbClr val="ECE9D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051" y="692696"/>
            <a:ext cx="1145604" cy="464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333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568E-F312-4D26-A493-A896584F5794}" type="datetime1">
              <a:rPr lang="es-CL" smtClean="0"/>
              <a:t>27-10-2022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5A20-4C59-4D3D-B0EA-F9536738C0A4}" type="slidenum">
              <a:rPr lang="es-CL" smtClean="0"/>
              <a:t>18</a:t>
            </a:fld>
            <a:endParaRPr lang="es-CL"/>
          </a:p>
        </p:txBody>
      </p:sp>
      <p:sp>
        <p:nvSpPr>
          <p:cNvPr id="10" name="Rectángulo 9"/>
          <p:cNvSpPr/>
          <p:nvPr/>
        </p:nvSpPr>
        <p:spPr>
          <a:xfrm>
            <a:off x="0" y="2924944"/>
            <a:ext cx="9144000" cy="8204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E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          </a:t>
            </a:r>
            <a:r>
              <a:rPr lang="es-ES" sz="2800" b="1" dirty="0" smtClean="0">
                <a:latin typeface="Arial" panose="020B0604020202020204" pitchFamily="34" charset="0"/>
              </a:rPr>
              <a:t>2. Resumen  </a:t>
            </a:r>
            <a:r>
              <a:rPr lang="es-ES" sz="2800" b="1" dirty="0">
                <a:latin typeface="Arial" panose="020B0604020202020204" pitchFamily="34" charset="0"/>
              </a:rPr>
              <a:t>del </a:t>
            </a:r>
            <a:r>
              <a:rPr lang="es-ES" sz="2800" b="1" dirty="0" smtClean="0">
                <a:latin typeface="Arial" panose="020B0604020202020204" pitchFamily="34" charset="0"/>
              </a:rPr>
              <a:t>proyecto</a:t>
            </a:r>
            <a:endParaRPr lang="es-ES" sz="2800" b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1" name="AutoShape 2" descr="▷ Cómo hacer una descripción de producto para tu Tienda Online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12" name="Imagen 11"/>
          <p:cNvPicPr/>
          <p:nvPr/>
        </p:nvPicPr>
        <p:blipFill>
          <a:blip r:embed="rId2" cstate="print">
            <a:clrChange>
              <a:clrFrom>
                <a:srgbClr val="ECE9D8"/>
              </a:clrFrom>
              <a:clrTo>
                <a:srgbClr val="ECE9D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051" y="692696"/>
            <a:ext cx="1145604" cy="464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454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568E-F312-4D26-A493-A896584F5794}" type="datetime1">
              <a:rPr lang="es-CL" smtClean="0"/>
              <a:t>27-10-2022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5A20-4C59-4D3D-B0EA-F9536738C0A4}" type="slidenum">
              <a:rPr lang="es-CL" smtClean="0"/>
              <a:t>19</a:t>
            </a:fld>
            <a:endParaRPr lang="es-CL"/>
          </a:p>
        </p:txBody>
      </p:sp>
      <p:sp>
        <p:nvSpPr>
          <p:cNvPr id="5" name="Rectángulo 4"/>
          <p:cNvSpPr/>
          <p:nvPr/>
        </p:nvSpPr>
        <p:spPr>
          <a:xfrm>
            <a:off x="457200" y="2636912"/>
            <a:ext cx="5670376" cy="1305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s-ES" sz="2800" dirty="0">
                <a:latin typeface="Arial" panose="020B0604020202020204" pitchFamily="34" charset="0"/>
              </a:rPr>
              <a:t>Es bueno considerar estos tópico  al redactar:</a:t>
            </a:r>
          </a:p>
        </p:txBody>
      </p:sp>
      <p:pic>
        <p:nvPicPr>
          <p:cNvPr id="2052" name="Picture 4" descr="PROYECCIONES - Comunicaciones y Eventos: Puntos a considerar al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8443" y1="39427" x2="28443" y2="39427"/>
                        <a14:foregroundMark x1="11976" y1="7913" x2="11976" y2="7913"/>
                        <a14:foregroundMark x1="90719" y1="33288" x2="90719" y2="33288"/>
                        <a14:foregroundMark x1="85629" y1="46385" x2="85629" y2="46385"/>
                        <a14:foregroundMark x1="78892" y1="48295" x2="78892" y2="48295"/>
                        <a14:foregroundMark x1="94910" y1="36562" x2="94910" y2="36562"/>
                        <a14:foregroundMark x1="89671" y1="41746" x2="89671" y2="41746"/>
                        <a14:foregroundMark x1="79940" y1="45975" x2="79940" y2="45975"/>
                        <a14:foregroundMark x1="74251" y1="53479" x2="74251" y2="53479"/>
                        <a14:foregroundMark x1="69162" y1="58663" x2="69162" y2="58663"/>
                        <a14:foregroundMark x1="83084" y1="50205" x2="83084" y2="50205"/>
                        <a14:foregroundMark x1="82485" y1="40791" x2="82485" y2="40791"/>
                        <a14:foregroundMark x1="95359" y1="32333" x2="95359" y2="32333"/>
                        <a14:foregroundMark x1="95359" y1="26739" x2="95359" y2="26739"/>
                        <a14:foregroundMark x1="96856" y1="24829" x2="96856" y2="24829"/>
                        <a14:foregroundMark x1="91766" y1="34243" x2="91766" y2="34243"/>
                        <a14:foregroundMark x1="89222" y1="48295" x2="89222" y2="48295"/>
                        <a14:foregroundMark x1="79341" y1="49250" x2="79341" y2="49250"/>
                        <a14:foregroundMark x1="76796" y1="54434" x2="76796" y2="54434"/>
                        <a14:foregroundMark x1="75749" y1="46930" x2="75749" y2="46930"/>
                        <a14:foregroundMark x1="81437" y1="42156" x2="81437" y2="42156"/>
                        <a14:foregroundMark x1="96407" y1="39836" x2="96407" y2="39836"/>
                        <a14:foregroundMark x1="82485" y1="40382" x2="82485" y2="40382"/>
                        <a14:foregroundMark x1="85629" y1="41746" x2="85629" y2="41746"/>
                        <a14:foregroundMark x1="89671" y1="45020" x2="89671" y2="45020"/>
                        <a14:foregroundMark x1="71707" y1="53479" x2="71707" y2="53479"/>
                        <a14:foregroundMark x1="78892" y1="52524" x2="78892" y2="525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916832"/>
            <a:ext cx="2651773" cy="290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/>
          <p:nvPr/>
        </p:nvPicPr>
        <p:blipFill>
          <a:blip r:embed="rId4" cstate="print">
            <a:clrChange>
              <a:clrFrom>
                <a:srgbClr val="ECE9D8"/>
              </a:clrFrom>
              <a:clrTo>
                <a:srgbClr val="ECE9D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051" y="692696"/>
            <a:ext cx="1145604" cy="464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388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bjetivo smart - Postedi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r="30000"/>
          <a:stretch/>
        </p:blipFill>
        <p:spPr bwMode="auto">
          <a:xfrm>
            <a:off x="6643700" y="2276872"/>
            <a:ext cx="180020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568E-F312-4D26-A493-A896584F5794}" type="datetime1">
              <a:rPr lang="es-CL" smtClean="0"/>
              <a:t>27-10-2022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5A20-4C59-4D3D-B0EA-F9536738C0A4}" type="slidenum">
              <a:rPr lang="es-CL" smtClean="0"/>
              <a:t>2</a:t>
            </a:fld>
            <a:endParaRPr lang="es-CL"/>
          </a:p>
        </p:txBody>
      </p:sp>
      <p:sp>
        <p:nvSpPr>
          <p:cNvPr id="5" name="CuadroTexto 4"/>
          <p:cNvSpPr txBox="1"/>
          <p:nvPr/>
        </p:nvSpPr>
        <p:spPr>
          <a:xfrm>
            <a:off x="630275" y="1947317"/>
            <a:ext cx="69847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/>
              <a:t>Objetivo: </a:t>
            </a:r>
          </a:p>
          <a:p>
            <a:endParaRPr lang="es-ES" sz="2400" dirty="0"/>
          </a:p>
          <a:p>
            <a:r>
              <a:rPr lang="es-ES" sz="2400" b="1" dirty="0" smtClean="0"/>
              <a:t>1)</a:t>
            </a:r>
            <a:r>
              <a:rPr lang="es-ES" sz="2400" dirty="0" smtClean="0"/>
              <a:t>Comprender la importancia de un proyecto como parte de los proceso de negociación. </a:t>
            </a:r>
          </a:p>
          <a:p>
            <a:endParaRPr lang="es-ES" sz="2400" dirty="0" smtClean="0"/>
          </a:p>
          <a:p>
            <a:r>
              <a:rPr lang="es-ES" sz="2400" b="1" dirty="0" smtClean="0"/>
              <a:t>2)</a:t>
            </a:r>
            <a:r>
              <a:rPr lang="es-ES" sz="2400" dirty="0" smtClean="0"/>
              <a:t>Reconocer la estructura básica de un proyecto sin fin de lucro.</a:t>
            </a:r>
          </a:p>
          <a:p>
            <a:endParaRPr lang="es-ES" sz="2400" dirty="0"/>
          </a:p>
          <a:p>
            <a:r>
              <a:rPr lang="es-ES" sz="2400" b="1" dirty="0" smtClean="0"/>
              <a:t>3)</a:t>
            </a:r>
            <a:r>
              <a:rPr lang="es-ES" sz="2400" dirty="0" smtClean="0"/>
              <a:t>Formular un proyecto concursable</a:t>
            </a:r>
            <a:r>
              <a:rPr lang="es-ES" sz="2000" dirty="0" smtClean="0"/>
              <a:t>.  </a:t>
            </a:r>
            <a:endParaRPr lang="es-CL" sz="2000" dirty="0"/>
          </a:p>
        </p:txBody>
      </p:sp>
      <p:pic>
        <p:nvPicPr>
          <p:cNvPr id="6" name="Imagen 5"/>
          <p:cNvPicPr/>
          <p:nvPr/>
        </p:nvPicPr>
        <p:blipFill>
          <a:blip r:embed="rId3" cstate="print">
            <a:clrChange>
              <a:clrFrom>
                <a:srgbClr val="ECE9D8"/>
              </a:clrFrom>
              <a:clrTo>
                <a:srgbClr val="ECE9D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051" y="692696"/>
            <a:ext cx="1145604" cy="464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043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Símbolo De Visto Bueno - Banco de fotos e imágenes de stock - i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4" t="5933" r="15118" b="9407"/>
          <a:stretch/>
        </p:blipFill>
        <p:spPr bwMode="auto">
          <a:xfrm>
            <a:off x="6372200" y="2132856"/>
            <a:ext cx="259228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568E-F312-4D26-A493-A896584F5794}" type="datetime1">
              <a:rPr lang="es-CL" smtClean="0"/>
              <a:t>27-10-2022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5A20-4C59-4D3D-B0EA-F9536738C0A4}" type="slidenum">
              <a:rPr lang="es-CL" smtClean="0"/>
              <a:t>20</a:t>
            </a:fld>
            <a:endParaRPr lang="es-CL"/>
          </a:p>
        </p:txBody>
      </p:sp>
      <p:sp>
        <p:nvSpPr>
          <p:cNvPr id="5" name="Rectángulo 4"/>
          <p:cNvSpPr/>
          <p:nvPr/>
        </p:nvSpPr>
        <p:spPr>
          <a:xfrm>
            <a:off x="457200" y="948690"/>
            <a:ext cx="82181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400" b="1" dirty="0"/>
              <a:t>1) </a:t>
            </a:r>
            <a:r>
              <a:rPr lang="es-ES" sz="2400" dirty="0"/>
              <a:t>Presentar al grupo objetivo y su ubicación territorial.</a:t>
            </a:r>
          </a:p>
          <a:p>
            <a:pPr>
              <a:lnSpc>
                <a:spcPct val="150000"/>
              </a:lnSpc>
            </a:pPr>
            <a:endParaRPr lang="es-ES" sz="2400" dirty="0"/>
          </a:p>
          <a:p>
            <a:pPr>
              <a:lnSpc>
                <a:spcPct val="150000"/>
              </a:lnSpc>
            </a:pPr>
            <a:r>
              <a:rPr lang="es-ES" sz="2400" b="1" dirty="0"/>
              <a:t>2) </a:t>
            </a:r>
            <a:r>
              <a:rPr lang="es-ES" sz="2400" dirty="0"/>
              <a:t>Se puede mencionar la metodología participativa que se utilizó con el trabajo con la comunidad para detectar el problema y/ o la necesidad. </a:t>
            </a:r>
          </a:p>
          <a:p>
            <a:pPr>
              <a:lnSpc>
                <a:spcPct val="150000"/>
              </a:lnSpc>
            </a:pPr>
            <a:endParaRPr lang="es-ES" sz="2400" dirty="0"/>
          </a:p>
          <a:p>
            <a:pPr>
              <a:lnSpc>
                <a:spcPct val="150000"/>
              </a:lnSpc>
            </a:pPr>
            <a:r>
              <a:rPr lang="es-ES" sz="2400" b="1" dirty="0" smtClean="0"/>
              <a:t>3) </a:t>
            </a:r>
            <a:r>
              <a:rPr lang="es-ES" sz="2400" dirty="0" smtClean="0"/>
              <a:t>Instrumentos utilizados ; encuestas, </a:t>
            </a:r>
            <a:r>
              <a:rPr lang="es-ES" sz="2400" dirty="0" err="1" smtClean="0"/>
              <a:t>focus</a:t>
            </a:r>
            <a:r>
              <a:rPr lang="es-ES" sz="2400" dirty="0" smtClean="0"/>
              <a:t> </a:t>
            </a:r>
            <a:r>
              <a:rPr lang="es-ES" sz="2400" dirty="0" err="1" smtClean="0"/>
              <a:t>group</a:t>
            </a:r>
            <a:r>
              <a:rPr lang="es-ES" sz="2400" dirty="0" smtClean="0"/>
              <a:t> , mesas redondas.</a:t>
            </a:r>
          </a:p>
          <a:p>
            <a:pPr>
              <a:lnSpc>
                <a:spcPct val="150000"/>
              </a:lnSpc>
            </a:pPr>
            <a:endParaRPr lang="es-ES" sz="2400" dirty="0" smtClean="0"/>
          </a:p>
          <a:p>
            <a:pPr>
              <a:lnSpc>
                <a:spcPct val="150000"/>
              </a:lnSpc>
            </a:pPr>
            <a:r>
              <a:rPr lang="es-ES" sz="2400" b="1" dirty="0" smtClean="0"/>
              <a:t>4) </a:t>
            </a:r>
            <a:r>
              <a:rPr lang="es-ES" sz="2400" dirty="0" smtClean="0"/>
              <a:t>Mencionar el Problema principal  detectado.     </a:t>
            </a:r>
          </a:p>
          <a:p>
            <a:r>
              <a:rPr lang="es-ES" dirty="0" smtClean="0"/>
              <a:t> </a:t>
            </a:r>
            <a:endParaRPr lang="es-CL" dirty="0"/>
          </a:p>
        </p:txBody>
      </p:sp>
      <p:pic>
        <p:nvPicPr>
          <p:cNvPr id="6" name="Imagen 5"/>
          <p:cNvPicPr/>
          <p:nvPr/>
        </p:nvPicPr>
        <p:blipFill>
          <a:blip r:embed="rId3" cstate="print">
            <a:clrChange>
              <a:clrFrom>
                <a:srgbClr val="ECE9D8"/>
              </a:clrFrom>
              <a:clrTo>
                <a:srgbClr val="ECE9D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051" y="692696"/>
            <a:ext cx="1145604" cy="464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082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568E-F312-4D26-A493-A896584F5794}" type="datetime1">
              <a:rPr lang="es-CL" smtClean="0"/>
              <a:t>27-10-2022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5A20-4C59-4D3D-B0EA-F9536738C0A4}" type="slidenum">
              <a:rPr lang="es-CL" smtClean="0"/>
              <a:t>21</a:t>
            </a:fld>
            <a:endParaRPr lang="es-CL"/>
          </a:p>
        </p:txBody>
      </p:sp>
      <p:sp>
        <p:nvSpPr>
          <p:cNvPr id="5" name="Rectángulo 4"/>
          <p:cNvSpPr/>
          <p:nvPr/>
        </p:nvSpPr>
        <p:spPr>
          <a:xfrm>
            <a:off x="1043608" y="1628800"/>
            <a:ext cx="6400800" cy="3624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s-ES" sz="2400" b="1" dirty="0"/>
              <a:t>5) </a:t>
            </a:r>
            <a:r>
              <a:rPr lang="es-ES" sz="2400" dirty="0"/>
              <a:t>Objetivo general del proyecto</a:t>
            </a:r>
          </a:p>
          <a:p>
            <a:pPr>
              <a:lnSpc>
                <a:spcPct val="250000"/>
              </a:lnSpc>
            </a:pPr>
            <a:r>
              <a:rPr lang="es-ES" sz="2400" b="1" dirty="0"/>
              <a:t>6) </a:t>
            </a:r>
            <a:r>
              <a:rPr lang="es-ES" sz="2400" dirty="0"/>
              <a:t>Principales actividades a realizar </a:t>
            </a:r>
          </a:p>
          <a:p>
            <a:pPr>
              <a:lnSpc>
                <a:spcPct val="250000"/>
              </a:lnSpc>
            </a:pPr>
            <a:r>
              <a:rPr lang="es-ES" sz="2400" b="1" dirty="0"/>
              <a:t>7) </a:t>
            </a:r>
            <a:r>
              <a:rPr lang="es-ES" sz="2400" dirty="0"/>
              <a:t>Metodología de intervención </a:t>
            </a:r>
          </a:p>
          <a:p>
            <a:pPr>
              <a:lnSpc>
                <a:spcPct val="250000"/>
              </a:lnSpc>
            </a:pPr>
            <a:r>
              <a:rPr lang="es-ES" sz="2400" b="1" dirty="0"/>
              <a:t>8)  </a:t>
            </a:r>
            <a:r>
              <a:rPr lang="es-ES" sz="2400" dirty="0"/>
              <a:t>Presupuesto total</a:t>
            </a:r>
          </a:p>
        </p:txBody>
      </p:sp>
      <p:pic>
        <p:nvPicPr>
          <p:cNvPr id="6" name="Imagen 5"/>
          <p:cNvPicPr/>
          <p:nvPr/>
        </p:nvPicPr>
        <p:blipFill>
          <a:blip r:embed="rId2" cstate="print">
            <a:clrChange>
              <a:clrFrom>
                <a:srgbClr val="ECE9D8"/>
              </a:clrFrom>
              <a:clrTo>
                <a:srgbClr val="ECE9D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051" y="692696"/>
            <a:ext cx="1145604" cy="464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 descr="Símbolo De Visto Bueno - Banco de fotos e imágenes de stock - i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4" t="5933" r="15118" b="9407"/>
          <a:stretch/>
        </p:blipFill>
        <p:spPr bwMode="auto">
          <a:xfrm>
            <a:off x="6372200" y="2132856"/>
            <a:ext cx="259228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47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568E-F312-4D26-A493-A896584F5794}" type="datetime1">
              <a:rPr lang="es-CL" smtClean="0"/>
              <a:t>27-10-2022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5A20-4C59-4D3D-B0EA-F9536738C0A4}" type="slidenum">
              <a:rPr lang="es-CL" smtClean="0"/>
              <a:t>22</a:t>
            </a:fld>
            <a:endParaRPr lang="es-CL"/>
          </a:p>
        </p:txBody>
      </p:sp>
      <p:pic>
        <p:nvPicPr>
          <p:cNvPr id="5" name="Picture 2" descr="Los Ejempl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24944"/>
            <a:ext cx="2940324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4211960" y="3212976"/>
            <a:ext cx="4699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EJEMPLO EN APUNTE</a:t>
            </a:r>
            <a:endParaRPr lang="es-CL" sz="2400" b="1" dirty="0"/>
          </a:p>
        </p:txBody>
      </p:sp>
    </p:spTree>
    <p:extLst>
      <p:ext uri="{BB962C8B-B14F-4D97-AF65-F5344CB8AC3E}">
        <p14:creationId xmlns:p14="http://schemas.microsoft.com/office/powerpoint/2010/main" val="265517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540568" y="3284984"/>
            <a:ext cx="5266928" cy="631081"/>
          </a:xfrm>
        </p:spPr>
        <p:txBody>
          <a:bodyPr/>
          <a:lstStyle/>
          <a:p>
            <a:pPr algn="r"/>
            <a:r>
              <a:rPr lang="es-ES" sz="2800" b="1" dirty="0" smtClean="0"/>
              <a:t>La  CREACIÓN DE  </a:t>
            </a:r>
            <a:r>
              <a:rPr lang="es-ES" sz="2800" b="1" dirty="0"/>
              <a:t>un proyecto</a:t>
            </a:r>
            <a:endParaRPr lang="es-CL" sz="2800" b="1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8D86-12BB-4A10-B7A9-52674B428F0F}" type="datetime1">
              <a:rPr lang="es-CL" smtClean="0"/>
              <a:t>27-10-2022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5A20-4C59-4D3D-B0EA-F9536738C0A4}" type="slidenum">
              <a:rPr lang="es-CL" smtClean="0"/>
              <a:t>3</a:t>
            </a:fld>
            <a:endParaRPr lang="es-CL"/>
          </a:p>
        </p:txBody>
      </p:sp>
      <p:pic>
        <p:nvPicPr>
          <p:cNvPr id="7" name="Imagen 6"/>
          <p:cNvPicPr/>
          <p:nvPr/>
        </p:nvPicPr>
        <p:blipFill>
          <a:blip r:embed="rId2" cstate="print">
            <a:clrChange>
              <a:clrFrom>
                <a:srgbClr val="ECE9D8"/>
              </a:clrFrom>
              <a:clrTo>
                <a:srgbClr val="ECE9D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76672"/>
            <a:ext cx="1145604" cy="464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Qué es más importante en un proyecto de co-creación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76872"/>
            <a:ext cx="3532709" cy="235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30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vocatoria: Subvenciones a proyectos de inversión de pequeñas y ...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19" b="99194" l="0" r="98750">
                        <a14:foregroundMark x1="45313" y1="55645" x2="45313" y2="55645"/>
                        <a14:foregroundMark x1="35104" y1="72581" x2="35104" y2="72581"/>
                        <a14:foregroundMark x1="76875" y1="41667" x2="76875" y2="41667"/>
                        <a14:foregroundMark x1="72813" y1="66129" x2="72813" y2="66129"/>
                        <a14:foregroundMark x1="75104" y1="63441" x2="75104" y2="63441"/>
                        <a14:foregroundMark x1="71042" y1="88441" x2="71042" y2="88441"/>
                        <a14:foregroundMark x1="48646" y1="74462" x2="48646" y2="74462"/>
                        <a14:foregroundMark x1="72292" y1="26613" x2="72292" y2="266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166" y="2455440"/>
            <a:ext cx="5364088" cy="207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C70B-9ABD-4E5C-8D38-9218DC2CCC8B}" type="datetime1">
              <a:rPr lang="es-CL" smtClean="0"/>
              <a:t>27-10-2022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5A20-4C59-4D3D-B0EA-F9536738C0A4}" type="slidenum">
              <a:rPr lang="es-CL" smtClean="0"/>
              <a:t>4</a:t>
            </a:fld>
            <a:endParaRPr lang="es-CL"/>
          </a:p>
        </p:txBody>
      </p:sp>
      <p:sp>
        <p:nvSpPr>
          <p:cNvPr id="7" name="CuadroTexto 6"/>
          <p:cNvSpPr txBox="1"/>
          <p:nvPr/>
        </p:nvSpPr>
        <p:spPr>
          <a:xfrm>
            <a:off x="434978" y="2956124"/>
            <a:ext cx="41764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200" dirty="0" smtClean="0"/>
              <a:t>Recordemos  </a:t>
            </a:r>
          </a:p>
          <a:p>
            <a:pPr algn="r"/>
            <a:r>
              <a:rPr lang="es-ES" sz="3200" dirty="0" smtClean="0"/>
              <a:t>¿qué es un proyecto?   </a:t>
            </a:r>
            <a:endParaRPr lang="es-CL" sz="3200" dirty="0"/>
          </a:p>
        </p:txBody>
      </p:sp>
      <p:pic>
        <p:nvPicPr>
          <p:cNvPr id="9" name="Imagen 8"/>
          <p:cNvPicPr/>
          <p:nvPr/>
        </p:nvPicPr>
        <p:blipFill>
          <a:blip r:embed="rId4" cstate="print">
            <a:clrChange>
              <a:clrFrom>
                <a:srgbClr val="ECE9D8"/>
              </a:clrFrom>
              <a:clrTo>
                <a:srgbClr val="ECE9D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051" y="692696"/>
            <a:ext cx="1145604" cy="464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619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568E-F312-4D26-A493-A896584F5794}" type="datetime1">
              <a:rPr lang="es-CL" smtClean="0"/>
              <a:t>27-10-2022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5A20-4C59-4D3D-B0EA-F9536738C0A4}" type="slidenum">
              <a:rPr lang="es-CL" smtClean="0"/>
              <a:t>5</a:t>
            </a:fld>
            <a:endParaRPr lang="es-CL"/>
          </a:p>
        </p:txBody>
      </p:sp>
      <p:pic>
        <p:nvPicPr>
          <p:cNvPr id="6" name="Imagen 5"/>
          <p:cNvPicPr/>
          <p:nvPr/>
        </p:nvPicPr>
        <p:blipFill>
          <a:blip r:embed="rId2" cstate="print">
            <a:clrChange>
              <a:clrFrom>
                <a:srgbClr val="ECE9D8"/>
              </a:clrFrom>
              <a:clrTo>
                <a:srgbClr val="ECE9D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108" y="507611"/>
            <a:ext cx="1145604" cy="464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Los Objetivos son importantes? ¿Por qué? &gt; Jorge Crosetti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773" b="91699" l="18164" r="89746">
                        <a14:foregroundMark x1="33789" y1="27246" x2="33789" y2="27246"/>
                        <a14:foregroundMark x1="51270" y1="24121" x2="51270" y2="24121"/>
                        <a14:foregroundMark x1="70020" y1="27051" x2="70020" y2="27051"/>
                        <a14:foregroundMark x1="80371" y1="45117" x2="80371" y2="45117"/>
                        <a14:foregroundMark x1="73926" y1="63379" x2="73926" y2="63379"/>
                        <a14:foregroundMark x1="51074" y1="79980" x2="51074" y2="79980"/>
                        <a14:foregroundMark x1="24805" y1="64355" x2="24805" y2="64355"/>
                        <a14:foregroundMark x1="22168" y1="45117" x2="22168" y2="451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842" t="9295" r="6733" b="5066"/>
          <a:stretch/>
        </p:blipFill>
        <p:spPr bwMode="auto">
          <a:xfrm>
            <a:off x="2823005" y="1772816"/>
            <a:ext cx="3359813" cy="344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27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568E-F312-4D26-A493-A896584F5794}" type="datetime1">
              <a:rPr lang="es-CL" smtClean="0"/>
              <a:t>27-10-2022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5A20-4C59-4D3D-B0EA-F9536738C0A4}" type="slidenum">
              <a:rPr lang="es-CL" smtClean="0"/>
              <a:t>6</a:t>
            </a:fld>
            <a:endParaRPr lang="es-CL"/>
          </a:p>
        </p:txBody>
      </p:sp>
      <p:sp>
        <p:nvSpPr>
          <p:cNvPr id="6" name="CuadroTexto 5"/>
          <p:cNvSpPr txBox="1"/>
          <p:nvPr/>
        </p:nvSpPr>
        <p:spPr>
          <a:xfrm>
            <a:off x="755576" y="548680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resumen , las preguntas básicas que debemos hacernos:</a:t>
            </a:r>
            <a:endParaRPr lang="es-CL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27310" t="36219" r="25095" b="12594"/>
          <a:stretch/>
        </p:blipFill>
        <p:spPr>
          <a:xfrm>
            <a:off x="457200" y="1147712"/>
            <a:ext cx="8536508" cy="516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1232" y="2924944"/>
            <a:ext cx="5184575" cy="940296"/>
          </a:xfrm>
        </p:spPr>
        <p:txBody>
          <a:bodyPr/>
          <a:lstStyle/>
          <a:p>
            <a:pPr algn="r"/>
            <a:r>
              <a:rPr lang="es-CL" sz="2800" b="1" dirty="0" smtClean="0"/>
              <a:t>ESTRUCTURA  BASICA </a:t>
            </a:r>
            <a:r>
              <a:rPr lang="es-CL" sz="2800" b="1" dirty="0"/>
              <a:t>de </a:t>
            </a:r>
            <a:r>
              <a:rPr lang="es-CL" sz="2800" b="1" dirty="0" smtClean="0"/>
              <a:t>un proyecto</a:t>
            </a:r>
            <a:endParaRPr lang="es-CL" sz="2800" b="1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8D86-12BB-4A10-B7A9-52674B428F0F}" type="datetime1">
              <a:rPr lang="es-CL" smtClean="0"/>
              <a:t>27-10-2022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5A20-4C59-4D3D-B0EA-F9536738C0A4}" type="slidenum">
              <a:rPr lang="es-CL" smtClean="0"/>
              <a:t>7</a:t>
            </a:fld>
            <a:endParaRPr lang="es-CL"/>
          </a:p>
        </p:txBody>
      </p:sp>
      <p:pic>
        <p:nvPicPr>
          <p:cNvPr id="7" name="Imagen 6"/>
          <p:cNvPicPr/>
          <p:nvPr/>
        </p:nvPicPr>
        <p:blipFill>
          <a:blip r:embed="rId2" cstate="print">
            <a:clrChange>
              <a:clrFrom>
                <a:srgbClr val="ECE9D8"/>
              </a:clrFrom>
              <a:clrTo>
                <a:srgbClr val="ECE9D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051" y="692696"/>
            <a:ext cx="1145604" cy="464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Por qué un contenido para página web es vital para tu negoc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691" y="2132856"/>
            <a:ext cx="3225958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0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C70B-9ABD-4E5C-8D38-9218DC2CCC8B}" type="datetime1">
              <a:rPr lang="es-CL" smtClean="0"/>
              <a:t>27-10-2022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5A20-4C59-4D3D-B0EA-F9536738C0A4}" type="slidenum">
              <a:rPr lang="es-CL" smtClean="0"/>
              <a:t>8</a:t>
            </a:fld>
            <a:endParaRPr lang="es-CL"/>
          </a:p>
        </p:txBody>
      </p:sp>
      <p:sp>
        <p:nvSpPr>
          <p:cNvPr id="7" name="CuadroTexto 6"/>
          <p:cNvSpPr txBox="1"/>
          <p:nvPr/>
        </p:nvSpPr>
        <p:spPr>
          <a:xfrm>
            <a:off x="940257" y="2204864"/>
            <a:ext cx="72008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dirty="0"/>
              <a:t>La estructura puede variar dependiendo el tipo de </a:t>
            </a:r>
            <a:r>
              <a:rPr lang="es-ES" sz="2500" dirty="0" smtClean="0"/>
              <a:t>financiamiento.</a:t>
            </a:r>
          </a:p>
          <a:p>
            <a:pPr algn="ctr"/>
            <a:endParaRPr lang="es-ES" sz="2500" dirty="0"/>
          </a:p>
          <a:p>
            <a:pPr algn="ctr"/>
            <a:r>
              <a:rPr lang="es-ES" sz="2500" dirty="0"/>
              <a:t>En caso que </a:t>
            </a:r>
            <a:r>
              <a:rPr lang="es-ES" sz="2500" dirty="0" smtClean="0"/>
              <a:t> </a:t>
            </a:r>
            <a:r>
              <a:rPr lang="es-ES" sz="2500" dirty="0"/>
              <a:t>sea vía fondos concursables , este tendrá que regirse por las   bases del concurso o las bases administrativas</a:t>
            </a:r>
          </a:p>
          <a:p>
            <a:endParaRPr lang="es-CL" sz="2400" dirty="0"/>
          </a:p>
        </p:txBody>
      </p:sp>
      <p:pic>
        <p:nvPicPr>
          <p:cNvPr id="8" name="Imagen 7"/>
          <p:cNvPicPr/>
          <p:nvPr/>
        </p:nvPicPr>
        <p:blipFill>
          <a:blip r:embed="rId2" cstate="print">
            <a:clrChange>
              <a:clrFrom>
                <a:srgbClr val="ECE9D8"/>
              </a:clrFrom>
              <a:clrTo>
                <a:srgbClr val="ECE9D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051" y="692696"/>
            <a:ext cx="1145604" cy="464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521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C70B-9ABD-4E5C-8D38-9218DC2CCC8B}" type="datetime1">
              <a:rPr lang="es-CL" smtClean="0"/>
              <a:t>27-10-2022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5A20-4C59-4D3D-B0EA-F9536738C0A4}" type="slidenum">
              <a:rPr lang="es-CL" smtClean="0"/>
              <a:t>9</a:t>
            </a:fld>
            <a:endParaRPr lang="es-CL"/>
          </a:p>
        </p:txBody>
      </p:sp>
      <p:sp>
        <p:nvSpPr>
          <p:cNvPr id="7" name="Rectángulo 6"/>
          <p:cNvSpPr/>
          <p:nvPr/>
        </p:nvSpPr>
        <p:spPr>
          <a:xfrm>
            <a:off x="457200" y="1124744"/>
            <a:ext cx="8229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400" dirty="0"/>
              <a:t>Corresponde a la primera   etapa de la evaluación y se denomina evaluación ex ante o cumplimiento de base.     </a:t>
            </a:r>
          </a:p>
          <a:p>
            <a:pPr>
              <a:lnSpc>
                <a:spcPct val="150000"/>
              </a:lnSpc>
            </a:pPr>
            <a:endParaRPr lang="es-ES" sz="2400" dirty="0" smtClean="0"/>
          </a:p>
          <a:p>
            <a:pPr>
              <a:lnSpc>
                <a:spcPct val="150000"/>
              </a:lnSpc>
            </a:pPr>
            <a:r>
              <a:rPr lang="es-ES" sz="2400" dirty="0" smtClean="0"/>
              <a:t>En </a:t>
            </a:r>
            <a:r>
              <a:rPr lang="es-ES" sz="2400" dirty="0"/>
              <a:t>nuestro caso hemos diseñado las bases del concurso denominado : </a:t>
            </a:r>
          </a:p>
          <a:p>
            <a:pPr algn="ctr">
              <a:lnSpc>
                <a:spcPct val="150000"/>
              </a:lnSpc>
            </a:pPr>
            <a:r>
              <a:rPr lang="es-ES" sz="2400" b="1" dirty="0">
                <a:solidFill>
                  <a:srgbClr val="002060"/>
                </a:solidFill>
              </a:rPr>
              <a:t>PROYECTOS SOCIALES </a:t>
            </a:r>
            <a:endParaRPr lang="es-CL" sz="2400" dirty="0">
              <a:solidFill>
                <a:srgbClr val="00206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ES" sz="2400" b="1" dirty="0" smtClean="0">
                <a:solidFill>
                  <a:srgbClr val="002060"/>
                </a:solidFill>
              </a:rPr>
              <a:t>DIPLOMADO </a:t>
            </a:r>
            <a:r>
              <a:rPr lang="es-ES" sz="2400" b="1" dirty="0">
                <a:solidFill>
                  <a:srgbClr val="002060"/>
                </a:solidFill>
              </a:rPr>
              <a:t>EMPRENDIMIENTO Y LIDERAZGO</a:t>
            </a:r>
            <a:endParaRPr lang="es-CL" sz="2400" dirty="0">
              <a:solidFill>
                <a:srgbClr val="002060"/>
              </a:solidFill>
            </a:endParaRPr>
          </a:p>
          <a:p>
            <a:r>
              <a:rPr lang="es-ES" dirty="0">
                <a:solidFill>
                  <a:srgbClr val="002060"/>
                </a:solidFill>
              </a:rPr>
              <a:t>  </a:t>
            </a:r>
          </a:p>
        </p:txBody>
      </p:sp>
      <p:pic>
        <p:nvPicPr>
          <p:cNvPr id="8" name="Imagen 7"/>
          <p:cNvPicPr/>
          <p:nvPr/>
        </p:nvPicPr>
        <p:blipFill>
          <a:blip r:embed="rId2" cstate="print">
            <a:clrChange>
              <a:clrFrom>
                <a:srgbClr val="ECE9D8"/>
              </a:clrFrom>
              <a:clrTo>
                <a:srgbClr val="ECE9D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051" y="692696"/>
            <a:ext cx="1145604" cy="464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307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4760</TotalTime>
  <Words>466</Words>
  <Application>Microsoft Office PowerPoint</Application>
  <PresentationFormat>Presentación en pantalla (4:3)</PresentationFormat>
  <Paragraphs>119</Paragraphs>
  <Slides>22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Times New Roman</vt:lpstr>
      <vt:lpstr>Claridad</vt:lpstr>
      <vt:lpstr>CÓMO ELABORAR UN PROYECTO </vt:lpstr>
      <vt:lpstr>Presentación de PowerPoint</vt:lpstr>
      <vt:lpstr>La  CREACIÓN DE  un proyecto</vt:lpstr>
      <vt:lpstr>Presentación de PowerPoint</vt:lpstr>
      <vt:lpstr>Presentación de PowerPoint</vt:lpstr>
      <vt:lpstr>Presentación de PowerPoint</vt:lpstr>
      <vt:lpstr>ESTRUCTURA  BASICA de un proyecto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Proyecto:</dc:title>
  <dc:creator>PC1</dc:creator>
  <cp:lastModifiedBy>Lenovo S41</cp:lastModifiedBy>
  <cp:revision>144</cp:revision>
  <cp:lastPrinted>2019-09-13T21:16:33Z</cp:lastPrinted>
  <dcterms:created xsi:type="dcterms:W3CDTF">2019-09-12T13:27:04Z</dcterms:created>
  <dcterms:modified xsi:type="dcterms:W3CDTF">2022-10-27T14:17:41Z</dcterms:modified>
</cp:coreProperties>
</file>