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260" r:id="rId4"/>
    <p:sldId id="261" r:id="rId5"/>
    <p:sldId id="262" r:id="rId6"/>
    <p:sldId id="263" r:id="rId7"/>
    <p:sldId id="274" r:id="rId8"/>
    <p:sldId id="271" r:id="rId9"/>
    <p:sldId id="275" r:id="rId10"/>
    <p:sldId id="269" r:id="rId11"/>
    <p:sldId id="265" r:id="rId12"/>
    <p:sldId id="267" r:id="rId13"/>
    <p:sldId id="266" r:id="rId14"/>
    <p:sldId id="272" r:id="rId15"/>
    <p:sldId id="268" r:id="rId16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9CDDA1-08DA-4DAD-9A0A-147817E7F3D3}" v="355" dt="2022-10-04T22:05:52.237"/>
    <p1510:client id="{5C7215EE-1D5A-4C98-AC3C-905D93C6B2DA}" v="383" dt="2022-10-04T12:31:12.230"/>
    <p1510:client id="{6AB4FE7B-4C43-4279-A444-E81B07AE5A37}" v="6" dt="2022-10-04T11:37:25.003"/>
    <p1510:client id="{7315DE55-97B7-4F56-8E28-147F663FE6F0}" v="7" dt="2022-10-04T11:33:40.944"/>
    <p1510:client id="{888F177B-F5FB-44AF-A18E-EA33E907BB0C}" v="1965" dt="2022-10-04T10:50:28.394"/>
    <p1510:client id="{D36CA936-291A-4250-9F20-0C937B313E36}" v="421" dt="2022-10-03T21:17:03.003"/>
    <p1510:client id="{F5D00546-A7C0-44BF-B129-C7F67651AD10}" v="28" dt="2022-10-03T21:27:32.1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93" d="100"/>
          <a:sy n="93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17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F651A1-E643-495B-926C-1EADB54AC95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45A503-F5A9-4906-8588-E699B316194D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Introducción</a:t>
          </a:r>
          <a:endParaRPr lang="en-US"/>
        </a:p>
      </dgm:t>
    </dgm:pt>
    <dgm:pt modelId="{2A8158BA-BB6E-4158-A375-D64E559FC86A}" type="parTrans" cxnId="{31EEE552-ADA3-4DFD-8D36-6B9FFA2A597D}">
      <dgm:prSet/>
      <dgm:spPr/>
      <dgm:t>
        <a:bodyPr/>
        <a:lstStyle/>
        <a:p>
          <a:endParaRPr lang="en-US"/>
        </a:p>
      </dgm:t>
    </dgm:pt>
    <dgm:pt modelId="{819CC14D-6596-4857-8D63-44D08AC7D679}" type="sibTrans" cxnId="{31EEE552-ADA3-4DFD-8D36-6B9FFA2A597D}">
      <dgm:prSet/>
      <dgm:spPr/>
      <dgm:t>
        <a:bodyPr/>
        <a:lstStyle/>
        <a:p>
          <a:endParaRPr lang="en-US"/>
        </a:p>
      </dgm:t>
    </dgm:pt>
    <dgm:pt modelId="{2EE88751-D287-46C6-8EC2-8203BAF12A41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State of Art</a:t>
          </a:r>
          <a:endParaRPr lang="en-US"/>
        </a:p>
      </dgm:t>
    </dgm:pt>
    <dgm:pt modelId="{0DB36D21-D036-403B-B60C-713F0A6F2695}" type="parTrans" cxnId="{C0AC01CC-CBC2-4814-BE29-6805E1F7789A}">
      <dgm:prSet/>
      <dgm:spPr/>
      <dgm:t>
        <a:bodyPr/>
        <a:lstStyle/>
        <a:p>
          <a:endParaRPr lang="en-US"/>
        </a:p>
      </dgm:t>
    </dgm:pt>
    <dgm:pt modelId="{1F90E64F-11B5-499D-A071-C52E38BF4400}" type="sibTrans" cxnId="{C0AC01CC-CBC2-4814-BE29-6805E1F7789A}">
      <dgm:prSet/>
      <dgm:spPr/>
      <dgm:t>
        <a:bodyPr/>
        <a:lstStyle/>
        <a:p>
          <a:endParaRPr lang="en-US"/>
        </a:p>
      </dgm:t>
    </dgm:pt>
    <dgm:pt modelId="{48ED2589-66A0-4CA3-A32A-6E92F2C7E4EB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Metodología</a:t>
          </a:r>
          <a:endParaRPr lang="en-US"/>
        </a:p>
      </dgm:t>
    </dgm:pt>
    <dgm:pt modelId="{C9F39584-3B1D-4B74-A891-CD7E83C12A62}" type="parTrans" cxnId="{FA33D4C1-F300-4CBE-8066-1ACB737A2C8B}">
      <dgm:prSet/>
      <dgm:spPr/>
      <dgm:t>
        <a:bodyPr/>
        <a:lstStyle/>
        <a:p>
          <a:endParaRPr lang="en-US"/>
        </a:p>
      </dgm:t>
    </dgm:pt>
    <dgm:pt modelId="{73555AB2-6915-4FF0-B171-E0CF1E8D35CA}" type="sibTrans" cxnId="{FA33D4C1-F300-4CBE-8066-1ACB737A2C8B}">
      <dgm:prSet/>
      <dgm:spPr/>
      <dgm:t>
        <a:bodyPr/>
        <a:lstStyle/>
        <a:p>
          <a:endParaRPr lang="en-US"/>
        </a:p>
      </dgm:t>
    </dgm:pt>
    <dgm:pt modelId="{FB889B19-7824-4F04-BE3F-BC5BEECCDDEB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Resultados</a:t>
          </a:r>
          <a:endParaRPr lang="en-US"/>
        </a:p>
      </dgm:t>
    </dgm:pt>
    <dgm:pt modelId="{59796BE9-2C18-4A65-882F-4AA8A43581EB}" type="parTrans" cxnId="{E788E112-7535-480C-AB25-07467ABE024B}">
      <dgm:prSet/>
      <dgm:spPr/>
      <dgm:t>
        <a:bodyPr/>
        <a:lstStyle/>
        <a:p>
          <a:endParaRPr lang="en-US"/>
        </a:p>
      </dgm:t>
    </dgm:pt>
    <dgm:pt modelId="{A07B38B0-2C61-43F2-9819-B278173AAFF5}" type="sibTrans" cxnId="{E788E112-7535-480C-AB25-07467ABE024B}">
      <dgm:prSet/>
      <dgm:spPr/>
      <dgm:t>
        <a:bodyPr/>
        <a:lstStyle/>
        <a:p>
          <a:endParaRPr lang="en-US"/>
        </a:p>
      </dgm:t>
    </dgm:pt>
    <dgm:pt modelId="{D71059B2-4935-4198-90D4-BB9FE10F438D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Discursión de resultados</a:t>
          </a:r>
          <a:endParaRPr lang="en-US"/>
        </a:p>
      </dgm:t>
    </dgm:pt>
    <dgm:pt modelId="{359BD7F8-671D-4B3D-9CED-45901EAD4E23}" type="parTrans" cxnId="{44452D1A-BF0F-4765-B796-6CE6370E6D0B}">
      <dgm:prSet/>
      <dgm:spPr/>
      <dgm:t>
        <a:bodyPr/>
        <a:lstStyle/>
        <a:p>
          <a:endParaRPr lang="en-US"/>
        </a:p>
      </dgm:t>
    </dgm:pt>
    <dgm:pt modelId="{08C63E23-D9B7-42B2-8C05-EF515E2496DB}" type="sibTrans" cxnId="{44452D1A-BF0F-4765-B796-6CE6370E6D0B}">
      <dgm:prSet/>
      <dgm:spPr/>
      <dgm:t>
        <a:bodyPr/>
        <a:lstStyle/>
        <a:p>
          <a:endParaRPr lang="en-US"/>
        </a:p>
      </dgm:t>
    </dgm:pt>
    <dgm:pt modelId="{B4DCE3E5-1768-4556-8556-71EF87AAA979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Conclusiones</a:t>
          </a:r>
          <a:endParaRPr lang="en-US"/>
        </a:p>
      </dgm:t>
    </dgm:pt>
    <dgm:pt modelId="{5DC759E3-EA99-4160-B28C-C304DBC81573}" type="parTrans" cxnId="{E4329903-10B4-418F-80A4-8B988DAB23A8}">
      <dgm:prSet/>
      <dgm:spPr/>
      <dgm:t>
        <a:bodyPr/>
        <a:lstStyle/>
        <a:p>
          <a:endParaRPr lang="en-US"/>
        </a:p>
      </dgm:t>
    </dgm:pt>
    <dgm:pt modelId="{D20B1FE3-FDC6-422D-8F8F-A13E40E6236C}" type="sibTrans" cxnId="{E4329903-10B4-418F-80A4-8B988DAB23A8}">
      <dgm:prSet/>
      <dgm:spPr/>
      <dgm:t>
        <a:bodyPr/>
        <a:lstStyle/>
        <a:p>
          <a:endParaRPr lang="en-US"/>
        </a:p>
      </dgm:t>
    </dgm:pt>
    <dgm:pt modelId="{1765370D-55EA-48D4-B3E8-21D0A69B6070}" type="pres">
      <dgm:prSet presAssocID="{67F651A1-E643-495B-926C-1EADB54AC951}" presName="root" presStyleCnt="0">
        <dgm:presLayoutVars>
          <dgm:dir/>
          <dgm:resizeHandles val="exact"/>
        </dgm:presLayoutVars>
      </dgm:prSet>
      <dgm:spPr/>
    </dgm:pt>
    <dgm:pt modelId="{C1D904F6-A91A-4037-820D-32D76759F4BC}" type="pres">
      <dgm:prSet presAssocID="{7F45A503-F5A9-4906-8588-E699B316194D}" presName="compNode" presStyleCnt="0"/>
      <dgm:spPr/>
    </dgm:pt>
    <dgm:pt modelId="{592465F8-F336-4A70-873B-0715EC9A421D}" type="pres">
      <dgm:prSet presAssocID="{7F45A503-F5A9-4906-8588-E699B316194D}" presName="bgRect" presStyleLbl="bgShp" presStyleIdx="0" presStyleCnt="6"/>
      <dgm:spPr/>
    </dgm:pt>
    <dgm:pt modelId="{E7FA78F6-D9C2-43FC-A748-6C0190C18FF4}" type="pres">
      <dgm:prSet presAssocID="{7F45A503-F5A9-4906-8588-E699B316194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Source"/>
        </a:ext>
      </dgm:extLst>
    </dgm:pt>
    <dgm:pt modelId="{D9182589-8EB7-4787-AF3C-29E85BB2141A}" type="pres">
      <dgm:prSet presAssocID="{7F45A503-F5A9-4906-8588-E699B316194D}" presName="spaceRect" presStyleCnt="0"/>
      <dgm:spPr/>
    </dgm:pt>
    <dgm:pt modelId="{3CA3DF9E-AC6A-4E67-9630-2F9CFD097BCC}" type="pres">
      <dgm:prSet presAssocID="{7F45A503-F5A9-4906-8588-E699B316194D}" presName="parTx" presStyleLbl="revTx" presStyleIdx="0" presStyleCnt="6">
        <dgm:presLayoutVars>
          <dgm:chMax val="0"/>
          <dgm:chPref val="0"/>
        </dgm:presLayoutVars>
      </dgm:prSet>
      <dgm:spPr/>
    </dgm:pt>
    <dgm:pt modelId="{DD2CC507-6B4B-43E8-9A7C-548F2C1C1B87}" type="pres">
      <dgm:prSet presAssocID="{819CC14D-6596-4857-8D63-44D08AC7D679}" presName="sibTrans" presStyleCnt="0"/>
      <dgm:spPr/>
    </dgm:pt>
    <dgm:pt modelId="{D4833010-1BFF-49C0-B7A7-795F047316B9}" type="pres">
      <dgm:prSet presAssocID="{2EE88751-D287-46C6-8EC2-8203BAF12A41}" presName="compNode" presStyleCnt="0"/>
      <dgm:spPr/>
    </dgm:pt>
    <dgm:pt modelId="{292763D8-AA30-4D22-995C-BDBFD21461E8}" type="pres">
      <dgm:prSet presAssocID="{2EE88751-D287-46C6-8EC2-8203BAF12A41}" presName="bgRect" presStyleLbl="bgShp" presStyleIdx="1" presStyleCnt="6"/>
      <dgm:spPr/>
    </dgm:pt>
    <dgm:pt modelId="{C09F6A01-9EE0-40E4-BF37-30FE08CDBD76}" type="pres">
      <dgm:prSet presAssocID="{2EE88751-D287-46C6-8EC2-8203BAF12A4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torno de bandera"/>
        </a:ext>
      </dgm:extLst>
    </dgm:pt>
    <dgm:pt modelId="{2952187B-35A5-4B7F-A57C-BE3DE0E2B8C3}" type="pres">
      <dgm:prSet presAssocID="{2EE88751-D287-46C6-8EC2-8203BAF12A41}" presName="spaceRect" presStyleCnt="0"/>
      <dgm:spPr/>
    </dgm:pt>
    <dgm:pt modelId="{64D8186C-8CF1-4D66-A0F8-AE45F1BB0068}" type="pres">
      <dgm:prSet presAssocID="{2EE88751-D287-46C6-8EC2-8203BAF12A41}" presName="parTx" presStyleLbl="revTx" presStyleIdx="1" presStyleCnt="6">
        <dgm:presLayoutVars>
          <dgm:chMax val="0"/>
          <dgm:chPref val="0"/>
        </dgm:presLayoutVars>
      </dgm:prSet>
      <dgm:spPr/>
    </dgm:pt>
    <dgm:pt modelId="{122876B3-7615-41A4-89F4-29A9AF664ECD}" type="pres">
      <dgm:prSet presAssocID="{1F90E64F-11B5-499D-A071-C52E38BF4400}" presName="sibTrans" presStyleCnt="0"/>
      <dgm:spPr/>
    </dgm:pt>
    <dgm:pt modelId="{1523D794-A892-4933-B341-0E299189DA7E}" type="pres">
      <dgm:prSet presAssocID="{48ED2589-66A0-4CA3-A32A-6E92F2C7E4EB}" presName="compNode" presStyleCnt="0"/>
      <dgm:spPr/>
    </dgm:pt>
    <dgm:pt modelId="{D87C4FD7-30FA-4EE0-9B60-2684F9B27D39}" type="pres">
      <dgm:prSet presAssocID="{48ED2589-66A0-4CA3-A32A-6E92F2C7E4EB}" presName="bgRect" presStyleLbl="bgShp" presStyleIdx="2" presStyleCnt="6"/>
      <dgm:spPr/>
    </dgm:pt>
    <dgm:pt modelId="{6C60CA16-1F40-44CA-A681-7A3FE5C32278}" type="pres">
      <dgm:prSet presAssocID="{48ED2589-66A0-4CA3-A32A-6E92F2C7E4E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scripción abierta"/>
        </a:ext>
      </dgm:extLst>
    </dgm:pt>
    <dgm:pt modelId="{F6A07B4A-3AF6-41AE-8EBD-0258BFCC0CED}" type="pres">
      <dgm:prSet presAssocID="{48ED2589-66A0-4CA3-A32A-6E92F2C7E4EB}" presName="spaceRect" presStyleCnt="0"/>
      <dgm:spPr/>
    </dgm:pt>
    <dgm:pt modelId="{535753D9-7C55-430E-A278-B21927DC298A}" type="pres">
      <dgm:prSet presAssocID="{48ED2589-66A0-4CA3-A32A-6E92F2C7E4EB}" presName="parTx" presStyleLbl="revTx" presStyleIdx="2" presStyleCnt="6">
        <dgm:presLayoutVars>
          <dgm:chMax val="0"/>
          <dgm:chPref val="0"/>
        </dgm:presLayoutVars>
      </dgm:prSet>
      <dgm:spPr/>
    </dgm:pt>
    <dgm:pt modelId="{35488516-9AD2-4DFB-92F9-D466C17B02B5}" type="pres">
      <dgm:prSet presAssocID="{73555AB2-6915-4FF0-B171-E0CF1E8D35CA}" presName="sibTrans" presStyleCnt="0"/>
      <dgm:spPr/>
    </dgm:pt>
    <dgm:pt modelId="{E0C7C2FD-1C86-4CC4-8B75-7D7549745715}" type="pres">
      <dgm:prSet presAssocID="{FB889B19-7824-4F04-BE3F-BC5BEECCDDEB}" presName="compNode" presStyleCnt="0"/>
      <dgm:spPr/>
    </dgm:pt>
    <dgm:pt modelId="{8001E226-99F6-4A8E-A102-583BD9499097}" type="pres">
      <dgm:prSet presAssocID="{FB889B19-7824-4F04-BE3F-BC5BEECCDDEB}" presName="bgRect" presStyleLbl="bgShp" presStyleIdx="3" presStyleCnt="6"/>
      <dgm:spPr/>
    </dgm:pt>
    <dgm:pt modelId="{49BAA069-77A1-454F-A426-65E41A9AC1B5}" type="pres">
      <dgm:prSet presAssocID="{FB889B19-7824-4F04-BE3F-BC5BEECCDDE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uestionario"/>
        </a:ext>
      </dgm:extLst>
    </dgm:pt>
    <dgm:pt modelId="{BEA7AC3F-1870-4177-97C9-E8D2DF6B833E}" type="pres">
      <dgm:prSet presAssocID="{FB889B19-7824-4F04-BE3F-BC5BEECCDDEB}" presName="spaceRect" presStyleCnt="0"/>
      <dgm:spPr/>
    </dgm:pt>
    <dgm:pt modelId="{0A8428BE-0400-4337-96C1-24337126E0F0}" type="pres">
      <dgm:prSet presAssocID="{FB889B19-7824-4F04-BE3F-BC5BEECCDDEB}" presName="parTx" presStyleLbl="revTx" presStyleIdx="3" presStyleCnt="6">
        <dgm:presLayoutVars>
          <dgm:chMax val="0"/>
          <dgm:chPref val="0"/>
        </dgm:presLayoutVars>
      </dgm:prSet>
      <dgm:spPr/>
    </dgm:pt>
    <dgm:pt modelId="{948FF3E8-AA99-4D8F-B594-EBF60CB6FB26}" type="pres">
      <dgm:prSet presAssocID="{A07B38B0-2C61-43F2-9819-B278173AAFF5}" presName="sibTrans" presStyleCnt="0"/>
      <dgm:spPr/>
    </dgm:pt>
    <dgm:pt modelId="{BF8254BD-2E9A-43BC-8BF1-AAC782FD28BA}" type="pres">
      <dgm:prSet presAssocID="{D71059B2-4935-4198-90D4-BB9FE10F438D}" presName="compNode" presStyleCnt="0"/>
      <dgm:spPr/>
    </dgm:pt>
    <dgm:pt modelId="{02463079-A5CD-4800-A97E-4A49155F6C9D}" type="pres">
      <dgm:prSet presAssocID="{D71059B2-4935-4198-90D4-BB9FE10F438D}" presName="bgRect" presStyleLbl="bgShp" presStyleIdx="4" presStyleCnt="6"/>
      <dgm:spPr/>
    </dgm:pt>
    <dgm:pt modelId="{0917F7CA-56FE-422B-B154-D6047B862221}" type="pres">
      <dgm:prSet presAssocID="{D71059B2-4935-4198-90D4-BB9FE10F438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uella digital"/>
        </a:ext>
      </dgm:extLst>
    </dgm:pt>
    <dgm:pt modelId="{28D44D75-0AEE-43AC-8D78-90698285110D}" type="pres">
      <dgm:prSet presAssocID="{D71059B2-4935-4198-90D4-BB9FE10F438D}" presName="spaceRect" presStyleCnt="0"/>
      <dgm:spPr/>
    </dgm:pt>
    <dgm:pt modelId="{07DC07A0-6239-4C5E-A11F-9DF3995C27A0}" type="pres">
      <dgm:prSet presAssocID="{D71059B2-4935-4198-90D4-BB9FE10F438D}" presName="parTx" presStyleLbl="revTx" presStyleIdx="4" presStyleCnt="6">
        <dgm:presLayoutVars>
          <dgm:chMax val="0"/>
          <dgm:chPref val="0"/>
        </dgm:presLayoutVars>
      </dgm:prSet>
      <dgm:spPr/>
    </dgm:pt>
    <dgm:pt modelId="{C15807E9-504E-47EE-9B64-6EA32530EE61}" type="pres">
      <dgm:prSet presAssocID="{08C63E23-D9B7-42B2-8C05-EF515E2496DB}" presName="sibTrans" presStyleCnt="0"/>
      <dgm:spPr/>
    </dgm:pt>
    <dgm:pt modelId="{2FC83362-88AF-4E9E-A872-2607A846ED66}" type="pres">
      <dgm:prSet presAssocID="{B4DCE3E5-1768-4556-8556-71EF87AAA979}" presName="compNode" presStyleCnt="0"/>
      <dgm:spPr/>
    </dgm:pt>
    <dgm:pt modelId="{9A890079-121A-4384-B1C4-ECEAE6ADB9FD}" type="pres">
      <dgm:prSet presAssocID="{B4DCE3E5-1768-4556-8556-71EF87AAA979}" presName="bgRect" presStyleLbl="bgShp" presStyleIdx="5" presStyleCnt="6"/>
      <dgm:spPr/>
    </dgm:pt>
    <dgm:pt modelId="{F9E16751-DCA7-46C5-A67B-B6DA3783C281}" type="pres">
      <dgm:prSet presAssocID="{B4DCE3E5-1768-4556-8556-71EF87AAA97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lecomunicaciones"/>
        </a:ext>
      </dgm:extLst>
    </dgm:pt>
    <dgm:pt modelId="{F30C1954-4DF1-4330-916E-68595C599D7C}" type="pres">
      <dgm:prSet presAssocID="{B4DCE3E5-1768-4556-8556-71EF87AAA979}" presName="spaceRect" presStyleCnt="0"/>
      <dgm:spPr/>
    </dgm:pt>
    <dgm:pt modelId="{9DD8B9CD-FE8B-49AC-A777-184425D06AE9}" type="pres">
      <dgm:prSet presAssocID="{B4DCE3E5-1768-4556-8556-71EF87AAA979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E4329903-10B4-418F-80A4-8B988DAB23A8}" srcId="{67F651A1-E643-495B-926C-1EADB54AC951}" destId="{B4DCE3E5-1768-4556-8556-71EF87AAA979}" srcOrd="5" destOrd="0" parTransId="{5DC759E3-EA99-4160-B28C-C304DBC81573}" sibTransId="{D20B1FE3-FDC6-422D-8F8F-A13E40E6236C}"/>
    <dgm:cxn modelId="{9E8E6D05-88E2-4B53-B8B0-DCA8981BFD74}" type="presOf" srcId="{FB889B19-7824-4F04-BE3F-BC5BEECCDDEB}" destId="{0A8428BE-0400-4337-96C1-24337126E0F0}" srcOrd="0" destOrd="0" presId="urn:microsoft.com/office/officeart/2018/2/layout/IconVerticalSolidList"/>
    <dgm:cxn modelId="{22D8710E-4F92-450F-9A4C-481E0F3DDFE2}" type="presOf" srcId="{48ED2589-66A0-4CA3-A32A-6E92F2C7E4EB}" destId="{535753D9-7C55-430E-A278-B21927DC298A}" srcOrd="0" destOrd="0" presId="urn:microsoft.com/office/officeart/2018/2/layout/IconVerticalSolidList"/>
    <dgm:cxn modelId="{E788E112-7535-480C-AB25-07467ABE024B}" srcId="{67F651A1-E643-495B-926C-1EADB54AC951}" destId="{FB889B19-7824-4F04-BE3F-BC5BEECCDDEB}" srcOrd="3" destOrd="0" parTransId="{59796BE9-2C18-4A65-882F-4AA8A43581EB}" sibTransId="{A07B38B0-2C61-43F2-9819-B278173AAFF5}"/>
    <dgm:cxn modelId="{44452D1A-BF0F-4765-B796-6CE6370E6D0B}" srcId="{67F651A1-E643-495B-926C-1EADB54AC951}" destId="{D71059B2-4935-4198-90D4-BB9FE10F438D}" srcOrd="4" destOrd="0" parTransId="{359BD7F8-671D-4B3D-9CED-45901EAD4E23}" sibTransId="{08C63E23-D9B7-42B2-8C05-EF515E2496DB}"/>
    <dgm:cxn modelId="{31EEE552-ADA3-4DFD-8D36-6B9FFA2A597D}" srcId="{67F651A1-E643-495B-926C-1EADB54AC951}" destId="{7F45A503-F5A9-4906-8588-E699B316194D}" srcOrd="0" destOrd="0" parTransId="{2A8158BA-BB6E-4158-A375-D64E559FC86A}" sibTransId="{819CC14D-6596-4857-8D63-44D08AC7D679}"/>
    <dgm:cxn modelId="{DE79F0A5-1719-45AD-B8D6-CE683D11F6E4}" type="presOf" srcId="{D71059B2-4935-4198-90D4-BB9FE10F438D}" destId="{07DC07A0-6239-4C5E-A11F-9DF3995C27A0}" srcOrd="0" destOrd="0" presId="urn:microsoft.com/office/officeart/2018/2/layout/IconVerticalSolidList"/>
    <dgm:cxn modelId="{25E799B7-348D-4298-A6FB-13E3F9D2E67C}" type="presOf" srcId="{7F45A503-F5A9-4906-8588-E699B316194D}" destId="{3CA3DF9E-AC6A-4E67-9630-2F9CFD097BCC}" srcOrd="0" destOrd="0" presId="urn:microsoft.com/office/officeart/2018/2/layout/IconVerticalSolidList"/>
    <dgm:cxn modelId="{D21BB6C0-B0E9-4D7F-B957-6390CA3BA17C}" type="presOf" srcId="{2EE88751-D287-46C6-8EC2-8203BAF12A41}" destId="{64D8186C-8CF1-4D66-A0F8-AE45F1BB0068}" srcOrd="0" destOrd="0" presId="urn:microsoft.com/office/officeart/2018/2/layout/IconVerticalSolidList"/>
    <dgm:cxn modelId="{FA33D4C1-F300-4CBE-8066-1ACB737A2C8B}" srcId="{67F651A1-E643-495B-926C-1EADB54AC951}" destId="{48ED2589-66A0-4CA3-A32A-6E92F2C7E4EB}" srcOrd="2" destOrd="0" parTransId="{C9F39584-3B1D-4B74-A891-CD7E83C12A62}" sibTransId="{73555AB2-6915-4FF0-B171-E0CF1E8D35CA}"/>
    <dgm:cxn modelId="{414A10C2-1057-4168-9953-0A825175A173}" type="presOf" srcId="{67F651A1-E643-495B-926C-1EADB54AC951}" destId="{1765370D-55EA-48D4-B3E8-21D0A69B6070}" srcOrd="0" destOrd="0" presId="urn:microsoft.com/office/officeart/2018/2/layout/IconVerticalSolidList"/>
    <dgm:cxn modelId="{C0AC01CC-CBC2-4814-BE29-6805E1F7789A}" srcId="{67F651A1-E643-495B-926C-1EADB54AC951}" destId="{2EE88751-D287-46C6-8EC2-8203BAF12A41}" srcOrd="1" destOrd="0" parTransId="{0DB36D21-D036-403B-B60C-713F0A6F2695}" sibTransId="{1F90E64F-11B5-499D-A071-C52E38BF4400}"/>
    <dgm:cxn modelId="{B14F51D5-E5CC-405A-A5DA-A17C23467A73}" type="presOf" srcId="{B4DCE3E5-1768-4556-8556-71EF87AAA979}" destId="{9DD8B9CD-FE8B-49AC-A777-184425D06AE9}" srcOrd="0" destOrd="0" presId="urn:microsoft.com/office/officeart/2018/2/layout/IconVerticalSolidList"/>
    <dgm:cxn modelId="{7FADA41F-1976-49CE-86D0-CCB72E0DC342}" type="presParOf" srcId="{1765370D-55EA-48D4-B3E8-21D0A69B6070}" destId="{C1D904F6-A91A-4037-820D-32D76759F4BC}" srcOrd="0" destOrd="0" presId="urn:microsoft.com/office/officeart/2018/2/layout/IconVerticalSolidList"/>
    <dgm:cxn modelId="{BE66D434-EF1F-4050-8ACB-88B408F0DBD2}" type="presParOf" srcId="{C1D904F6-A91A-4037-820D-32D76759F4BC}" destId="{592465F8-F336-4A70-873B-0715EC9A421D}" srcOrd="0" destOrd="0" presId="urn:microsoft.com/office/officeart/2018/2/layout/IconVerticalSolidList"/>
    <dgm:cxn modelId="{9599590E-685A-4849-B530-B5CBEC9D561D}" type="presParOf" srcId="{C1D904F6-A91A-4037-820D-32D76759F4BC}" destId="{E7FA78F6-D9C2-43FC-A748-6C0190C18FF4}" srcOrd="1" destOrd="0" presId="urn:microsoft.com/office/officeart/2018/2/layout/IconVerticalSolidList"/>
    <dgm:cxn modelId="{10B29AE0-2CA2-4C8A-9E6D-7FD5A0DAB45F}" type="presParOf" srcId="{C1D904F6-A91A-4037-820D-32D76759F4BC}" destId="{D9182589-8EB7-4787-AF3C-29E85BB2141A}" srcOrd="2" destOrd="0" presId="urn:microsoft.com/office/officeart/2018/2/layout/IconVerticalSolidList"/>
    <dgm:cxn modelId="{49014D0E-2081-412A-BE47-E9318B895256}" type="presParOf" srcId="{C1D904F6-A91A-4037-820D-32D76759F4BC}" destId="{3CA3DF9E-AC6A-4E67-9630-2F9CFD097BCC}" srcOrd="3" destOrd="0" presId="urn:microsoft.com/office/officeart/2018/2/layout/IconVerticalSolidList"/>
    <dgm:cxn modelId="{72E534A1-3B0A-4E04-9FA8-144712B3586F}" type="presParOf" srcId="{1765370D-55EA-48D4-B3E8-21D0A69B6070}" destId="{DD2CC507-6B4B-43E8-9A7C-548F2C1C1B87}" srcOrd="1" destOrd="0" presId="urn:microsoft.com/office/officeart/2018/2/layout/IconVerticalSolidList"/>
    <dgm:cxn modelId="{1B63839E-615B-474B-B78E-23B6AD431214}" type="presParOf" srcId="{1765370D-55EA-48D4-B3E8-21D0A69B6070}" destId="{D4833010-1BFF-49C0-B7A7-795F047316B9}" srcOrd="2" destOrd="0" presId="urn:microsoft.com/office/officeart/2018/2/layout/IconVerticalSolidList"/>
    <dgm:cxn modelId="{46C35667-A0D5-4232-8344-371FFDD1E3E7}" type="presParOf" srcId="{D4833010-1BFF-49C0-B7A7-795F047316B9}" destId="{292763D8-AA30-4D22-995C-BDBFD21461E8}" srcOrd="0" destOrd="0" presId="urn:microsoft.com/office/officeart/2018/2/layout/IconVerticalSolidList"/>
    <dgm:cxn modelId="{A5C0DB37-39B4-45DB-B172-8EFCE6094702}" type="presParOf" srcId="{D4833010-1BFF-49C0-B7A7-795F047316B9}" destId="{C09F6A01-9EE0-40E4-BF37-30FE08CDBD76}" srcOrd="1" destOrd="0" presId="urn:microsoft.com/office/officeart/2018/2/layout/IconVerticalSolidList"/>
    <dgm:cxn modelId="{51E98911-E1B3-4CFA-9DA1-AE6788460BB9}" type="presParOf" srcId="{D4833010-1BFF-49C0-B7A7-795F047316B9}" destId="{2952187B-35A5-4B7F-A57C-BE3DE0E2B8C3}" srcOrd="2" destOrd="0" presId="urn:microsoft.com/office/officeart/2018/2/layout/IconVerticalSolidList"/>
    <dgm:cxn modelId="{4D9FDB9B-AB91-4C85-A96A-4FB75854F70F}" type="presParOf" srcId="{D4833010-1BFF-49C0-B7A7-795F047316B9}" destId="{64D8186C-8CF1-4D66-A0F8-AE45F1BB0068}" srcOrd="3" destOrd="0" presId="urn:microsoft.com/office/officeart/2018/2/layout/IconVerticalSolidList"/>
    <dgm:cxn modelId="{DA6EB3E7-5127-40C1-BA0E-A5189EE0E0CC}" type="presParOf" srcId="{1765370D-55EA-48D4-B3E8-21D0A69B6070}" destId="{122876B3-7615-41A4-89F4-29A9AF664ECD}" srcOrd="3" destOrd="0" presId="urn:microsoft.com/office/officeart/2018/2/layout/IconVerticalSolidList"/>
    <dgm:cxn modelId="{A1D508EB-80D2-4718-A1E7-ABE178766CDC}" type="presParOf" srcId="{1765370D-55EA-48D4-B3E8-21D0A69B6070}" destId="{1523D794-A892-4933-B341-0E299189DA7E}" srcOrd="4" destOrd="0" presId="urn:microsoft.com/office/officeart/2018/2/layout/IconVerticalSolidList"/>
    <dgm:cxn modelId="{BB0C1B85-67F9-4B49-8881-4A0C8CBCCC3E}" type="presParOf" srcId="{1523D794-A892-4933-B341-0E299189DA7E}" destId="{D87C4FD7-30FA-4EE0-9B60-2684F9B27D39}" srcOrd="0" destOrd="0" presId="urn:microsoft.com/office/officeart/2018/2/layout/IconVerticalSolidList"/>
    <dgm:cxn modelId="{129F3068-37BB-4465-AF28-C2851D096A46}" type="presParOf" srcId="{1523D794-A892-4933-B341-0E299189DA7E}" destId="{6C60CA16-1F40-44CA-A681-7A3FE5C32278}" srcOrd="1" destOrd="0" presId="urn:microsoft.com/office/officeart/2018/2/layout/IconVerticalSolidList"/>
    <dgm:cxn modelId="{54053688-19AD-4F2B-AD58-3F13BB1723B1}" type="presParOf" srcId="{1523D794-A892-4933-B341-0E299189DA7E}" destId="{F6A07B4A-3AF6-41AE-8EBD-0258BFCC0CED}" srcOrd="2" destOrd="0" presId="urn:microsoft.com/office/officeart/2018/2/layout/IconVerticalSolidList"/>
    <dgm:cxn modelId="{0F9422AF-6F04-4403-90F1-1C8D4752B45E}" type="presParOf" srcId="{1523D794-A892-4933-B341-0E299189DA7E}" destId="{535753D9-7C55-430E-A278-B21927DC298A}" srcOrd="3" destOrd="0" presId="urn:microsoft.com/office/officeart/2018/2/layout/IconVerticalSolidList"/>
    <dgm:cxn modelId="{6D917292-1B14-457C-B495-8401B21C6909}" type="presParOf" srcId="{1765370D-55EA-48D4-B3E8-21D0A69B6070}" destId="{35488516-9AD2-4DFB-92F9-D466C17B02B5}" srcOrd="5" destOrd="0" presId="urn:microsoft.com/office/officeart/2018/2/layout/IconVerticalSolidList"/>
    <dgm:cxn modelId="{C993C7BB-31E0-4509-AE29-E20B23F7B0C7}" type="presParOf" srcId="{1765370D-55EA-48D4-B3E8-21D0A69B6070}" destId="{E0C7C2FD-1C86-4CC4-8B75-7D7549745715}" srcOrd="6" destOrd="0" presId="urn:microsoft.com/office/officeart/2018/2/layout/IconVerticalSolidList"/>
    <dgm:cxn modelId="{220BE3AF-76A9-45FD-B0A0-89EF60B4D876}" type="presParOf" srcId="{E0C7C2FD-1C86-4CC4-8B75-7D7549745715}" destId="{8001E226-99F6-4A8E-A102-583BD9499097}" srcOrd="0" destOrd="0" presId="urn:microsoft.com/office/officeart/2018/2/layout/IconVerticalSolidList"/>
    <dgm:cxn modelId="{B2D4047B-6383-4129-BC2E-2AFC9099AACC}" type="presParOf" srcId="{E0C7C2FD-1C86-4CC4-8B75-7D7549745715}" destId="{49BAA069-77A1-454F-A426-65E41A9AC1B5}" srcOrd="1" destOrd="0" presId="urn:microsoft.com/office/officeart/2018/2/layout/IconVerticalSolidList"/>
    <dgm:cxn modelId="{996A29E5-FF51-4265-A082-AF90EE0F4ED5}" type="presParOf" srcId="{E0C7C2FD-1C86-4CC4-8B75-7D7549745715}" destId="{BEA7AC3F-1870-4177-97C9-E8D2DF6B833E}" srcOrd="2" destOrd="0" presId="urn:microsoft.com/office/officeart/2018/2/layout/IconVerticalSolidList"/>
    <dgm:cxn modelId="{345268E9-1366-4D9B-BE28-888324385653}" type="presParOf" srcId="{E0C7C2FD-1C86-4CC4-8B75-7D7549745715}" destId="{0A8428BE-0400-4337-96C1-24337126E0F0}" srcOrd="3" destOrd="0" presId="urn:microsoft.com/office/officeart/2018/2/layout/IconVerticalSolidList"/>
    <dgm:cxn modelId="{9AD062EC-DA51-4FD4-83C8-31A6F894E5D8}" type="presParOf" srcId="{1765370D-55EA-48D4-B3E8-21D0A69B6070}" destId="{948FF3E8-AA99-4D8F-B594-EBF60CB6FB26}" srcOrd="7" destOrd="0" presId="urn:microsoft.com/office/officeart/2018/2/layout/IconVerticalSolidList"/>
    <dgm:cxn modelId="{3067AAE6-593C-4269-9DF3-0F6302A691E2}" type="presParOf" srcId="{1765370D-55EA-48D4-B3E8-21D0A69B6070}" destId="{BF8254BD-2E9A-43BC-8BF1-AAC782FD28BA}" srcOrd="8" destOrd="0" presId="urn:microsoft.com/office/officeart/2018/2/layout/IconVerticalSolidList"/>
    <dgm:cxn modelId="{2D8CF59E-4760-4DB5-9797-1F93D4C2321B}" type="presParOf" srcId="{BF8254BD-2E9A-43BC-8BF1-AAC782FD28BA}" destId="{02463079-A5CD-4800-A97E-4A49155F6C9D}" srcOrd="0" destOrd="0" presId="urn:microsoft.com/office/officeart/2018/2/layout/IconVerticalSolidList"/>
    <dgm:cxn modelId="{1CD87DB2-FA1F-40BE-8D13-C5289EE218FB}" type="presParOf" srcId="{BF8254BD-2E9A-43BC-8BF1-AAC782FD28BA}" destId="{0917F7CA-56FE-422B-B154-D6047B862221}" srcOrd="1" destOrd="0" presId="urn:microsoft.com/office/officeart/2018/2/layout/IconVerticalSolidList"/>
    <dgm:cxn modelId="{7962D733-5651-452B-8A1B-A1DAC1E16E17}" type="presParOf" srcId="{BF8254BD-2E9A-43BC-8BF1-AAC782FD28BA}" destId="{28D44D75-0AEE-43AC-8D78-90698285110D}" srcOrd="2" destOrd="0" presId="urn:microsoft.com/office/officeart/2018/2/layout/IconVerticalSolidList"/>
    <dgm:cxn modelId="{65738017-33CB-4196-A5FF-CB9E57ABBCCA}" type="presParOf" srcId="{BF8254BD-2E9A-43BC-8BF1-AAC782FD28BA}" destId="{07DC07A0-6239-4C5E-A11F-9DF3995C27A0}" srcOrd="3" destOrd="0" presId="urn:microsoft.com/office/officeart/2018/2/layout/IconVerticalSolidList"/>
    <dgm:cxn modelId="{B6B9502A-EF06-46BB-B552-C910BE288143}" type="presParOf" srcId="{1765370D-55EA-48D4-B3E8-21D0A69B6070}" destId="{C15807E9-504E-47EE-9B64-6EA32530EE61}" srcOrd="9" destOrd="0" presId="urn:microsoft.com/office/officeart/2018/2/layout/IconVerticalSolidList"/>
    <dgm:cxn modelId="{AF78E51A-5C51-4350-B813-8694C318A7E7}" type="presParOf" srcId="{1765370D-55EA-48D4-B3E8-21D0A69B6070}" destId="{2FC83362-88AF-4E9E-A872-2607A846ED66}" srcOrd="10" destOrd="0" presId="urn:microsoft.com/office/officeart/2018/2/layout/IconVerticalSolidList"/>
    <dgm:cxn modelId="{E7AAA5D3-D59A-4132-9A88-2B2391937827}" type="presParOf" srcId="{2FC83362-88AF-4E9E-A872-2607A846ED66}" destId="{9A890079-121A-4384-B1C4-ECEAE6ADB9FD}" srcOrd="0" destOrd="0" presId="urn:microsoft.com/office/officeart/2018/2/layout/IconVerticalSolidList"/>
    <dgm:cxn modelId="{988147BE-ED20-4097-9561-40B07DA6D4AF}" type="presParOf" srcId="{2FC83362-88AF-4E9E-A872-2607A846ED66}" destId="{F9E16751-DCA7-46C5-A67B-B6DA3783C281}" srcOrd="1" destOrd="0" presId="urn:microsoft.com/office/officeart/2018/2/layout/IconVerticalSolidList"/>
    <dgm:cxn modelId="{4A32659B-D9F2-4BC1-8CF9-FEB194171CCA}" type="presParOf" srcId="{2FC83362-88AF-4E9E-A872-2607A846ED66}" destId="{F30C1954-4DF1-4330-916E-68595C599D7C}" srcOrd="2" destOrd="0" presId="urn:microsoft.com/office/officeart/2018/2/layout/IconVerticalSolidList"/>
    <dgm:cxn modelId="{106D052E-A807-4CE2-B87F-92A1E0E6672E}" type="presParOf" srcId="{2FC83362-88AF-4E9E-A872-2607A846ED66}" destId="{9DD8B9CD-FE8B-49AC-A777-184425D06AE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368B5F-B2CE-4C6A-AF7F-B43CBBE9793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DDBFD3C-09C0-4B45-B17A-66010235250C}">
      <dgm:prSet/>
      <dgm:spPr/>
      <dgm:t>
        <a:bodyPr/>
        <a:lstStyle/>
        <a:p>
          <a:r>
            <a:rPr lang="es-ES"/>
            <a:t>El sector de la construcción representa  el 6.2% del PIB y emplea a más de 1,4 millones de personas </a:t>
          </a:r>
          <a:endParaRPr lang="en-US"/>
        </a:p>
      </dgm:t>
    </dgm:pt>
    <dgm:pt modelId="{D73B6AC9-A80E-48DB-80B9-B40B5C20B7A7}" type="parTrans" cxnId="{2CBC2150-EE74-49C2-BCAC-EEA5F055D4EB}">
      <dgm:prSet/>
      <dgm:spPr/>
      <dgm:t>
        <a:bodyPr/>
        <a:lstStyle/>
        <a:p>
          <a:endParaRPr lang="en-US"/>
        </a:p>
      </dgm:t>
    </dgm:pt>
    <dgm:pt modelId="{99507EE1-0462-4239-8EAB-C8411EE41E8D}" type="sibTrans" cxnId="{2CBC2150-EE74-49C2-BCAC-EEA5F055D4EB}">
      <dgm:prSet/>
      <dgm:spPr/>
      <dgm:t>
        <a:bodyPr/>
        <a:lstStyle/>
        <a:p>
          <a:endParaRPr lang="en-US"/>
        </a:p>
      </dgm:t>
    </dgm:pt>
    <dgm:pt modelId="{3E9682AD-81B3-4CF6-9DF2-39E5C01F80B3}">
      <dgm:prSet/>
      <dgm:spPr/>
      <dgm:t>
        <a:bodyPr/>
        <a:lstStyle/>
        <a:p>
          <a:r>
            <a:rPr lang="es-ES"/>
            <a:t>A 03/22 había 167.100 personas trabajando en el Sector Servicios de actividades inmobiliarias. </a:t>
          </a:r>
          <a:endParaRPr lang="en-US"/>
        </a:p>
      </dgm:t>
    </dgm:pt>
    <dgm:pt modelId="{1121B3EA-869E-4688-9D8D-F941BDE62037}" type="parTrans" cxnId="{448BE0C6-5A7A-43DD-83BF-577077356A25}">
      <dgm:prSet/>
      <dgm:spPr/>
      <dgm:t>
        <a:bodyPr/>
        <a:lstStyle/>
        <a:p>
          <a:endParaRPr lang="en-US"/>
        </a:p>
      </dgm:t>
    </dgm:pt>
    <dgm:pt modelId="{BE87FCE4-9881-448F-B6D4-B5607D7C0DCC}" type="sibTrans" cxnId="{448BE0C6-5A7A-43DD-83BF-577077356A25}">
      <dgm:prSet/>
      <dgm:spPr/>
      <dgm:t>
        <a:bodyPr/>
        <a:lstStyle/>
        <a:p>
          <a:endParaRPr lang="en-US"/>
        </a:p>
      </dgm:t>
    </dgm:pt>
    <dgm:pt modelId="{4E22106F-20B4-43D3-B398-B58D5C58B695}">
      <dgm:prSet/>
      <dgm:spPr/>
      <dgm:t>
        <a:bodyPr/>
        <a:lstStyle/>
        <a:p>
          <a:r>
            <a:rPr lang="es-ES"/>
            <a:t>En 2021, se realizaron  678.000 operaciones de compra venta de inmuebles ante notario, según (BdE) </a:t>
          </a:r>
          <a:endParaRPr lang="en-US"/>
        </a:p>
      </dgm:t>
    </dgm:pt>
    <dgm:pt modelId="{72014457-435D-44D4-A8E4-B90C648816D7}" type="parTrans" cxnId="{C1B166A3-4838-4A01-8ABF-1CF930317295}">
      <dgm:prSet/>
      <dgm:spPr/>
      <dgm:t>
        <a:bodyPr/>
        <a:lstStyle/>
        <a:p>
          <a:endParaRPr lang="en-US"/>
        </a:p>
      </dgm:t>
    </dgm:pt>
    <dgm:pt modelId="{C13BE75F-3A40-4BA1-B543-DBE95F81C943}" type="sibTrans" cxnId="{C1B166A3-4838-4A01-8ABF-1CF930317295}">
      <dgm:prSet/>
      <dgm:spPr/>
      <dgm:t>
        <a:bodyPr/>
        <a:lstStyle/>
        <a:p>
          <a:endParaRPr lang="en-US"/>
        </a:p>
      </dgm:t>
    </dgm:pt>
    <dgm:pt modelId="{D3AAF45B-9442-4FEF-8085-00B2E591F3A3}">
      <dgm:prSet/>
      <dgm:spPr/>
      <dgm:t>
        <a:bodyPr/>
        <a:lstStyle/>
        <a:p>
          <a:r>
            <a:rPr lang="es-ES"/>
            <a:t>El esfuerzo que realizan las familias para la adquisición de una vivienda son 7 años en promedio.</a:t>
          </a:r>
          <a:endParaRPr lang="en-US"/>
        </a:p>
      </dgm:t>
    </dgm:pt>
    <dgm:pt modelId="{249A14BB-4F91-46C3-8D33-1058BD1F85D9}" type="parTrans" cxnId="{2B4B34DF-ABEE-41AD-94C1-ED149D8D57CF}">
      <dgm:prSet/>
      <dgm:spPr/>
      <dgm:t>
        <a:bodyPr/>
        <a:lstStyle/>
        <a:p>
          <a:endParaRPr lang="en-US"/>
        </a:p>
      </dgm:t>
    </dgm:pt>
    <dgm:pt modelId="{96F8E92B-8A30-4BA7-8D89-94B795302B35}" type="sibTrans" cxnId="{2B4B34DF-ABEE-41AD-94C1-ED149D8D57CF}">
      <dgm:prSet/>
      <dgm:spPr/>
      <dgm:t>
        <a:bodyPr/>
        <a:lstStyle/>
        <a:p>
          <a:endParaRPr lang="en-US"/>
        </a:p>
      </dgm:t>
    </dgm:pt>
    <dgm:pt modelId="{8F418B09-1855-47AE-8FD6-CE8AF825FF4E}">
      <dgm:prSet/>
      <dgm:spPr/>
      <dgm:t>
        <a:bodyPr/>
        <a:lstStyle/>
        <a:p>
          <a:r>
            <a:rPr lang="es-ES"/>
            <a:t>Los activos inmobiliarios son los que producen un</a:t>
          </a:r>
          <a:r>
            <a:rPr lang="es-ES" b="1"/>
            <a:t> retorno de la inversión más estable y consistente en el tiempo</a:t>
          </a:r>
          <a:r>
            <a:rPr lang="es-ES"/>
            <a:t>, con una media del 4 por ciento anual en el periodo 2016-2021 y que bate la rentabilidad acumulada del resto de activos financieros.</a:t>
          </a:r>
          <a:endParaRPr lang="en-US"/>
        </a:p>
      </dgm:t>
    </dgm:pt>
    <dgm:pt modelId="{739144D2-8439-47F4-9235-E49809207459}" type="parTrans" cxnId="{846B08BD-6BC8-47EB-9359-28E60B6CF36F}">
      <dgm:prSet/>
      <dgm:spPr/>
      <dgm:t>
        <a:bodyPr/>
        <a:lstStyle/>
        <a:p>
          <a:endParaRPr lang="en-US"/>
        </a:p>
      </dgm:t>
    </dgm:pt>
    <dgm:pt modelId="{1AED9367-5EDC-4349-90A9-C635ECE3595E}" type="sibTrans" cxnId="{846B08BD-6BC8-47EB-9359-28E60B6CF36F}">
      <dgm:prSet/>
      <dgm:spPr/>
      <dgm:t>
        <a:bodyPr/>
        <a:lstStyle/>
        <a:p>
          <a:endParaRPr lang="en-US"/>
        </a:p>
      </dgm:t>
    </dgm:pt>
    <dgm:pt modelId="{E459EA28-832C-429B-B7A9-6D5E12148DA6}" type="pres">
      <dgm:prSet presAssocID="{37368B5F-B2CE-4C6A-AF7F-B43CBBE97933}" presName="linear" presStyleCnt="0">
        <dgm:presLayoutVars>
          <dgm:animLvl val="lvl"/>
          <dgm:resizeHandles val="exact"/>
        </dgm:presLayoutVars>
      </dgm:prSet>
      <dgm:spPr/>
    </dgm:pt>
    <dgm:pt modelId="{B898D028-099A-41CD-A00C-5FE9A63769E0}" type="pres">
      <dgm:prSet presAssocID="{7DDBFD3C-09C0-4B45-B17A-66010235250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2DAC909-0DA4-45B6-B7F6-BAB018DE97B7}" type="pres">
      <dgm:prSet presAssocID="{99507EE1-0462-4239-8EAB-C8411EE41E8D}" presName="spacer" presStyleCnt="0"/>
      <dgm:spPr/>
    </dgm:pt>
    <dgm:pt modelId="{345019EB-014A-42CD-8FFA-FA0893E8A383}" type="pres">
      <dgm:prSet presAssocID="{3E9682AD-81B3-4CF6-9DF2-39E5C01F80B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DF03809-3A38-4639-B457-4B8F645F6AC4}" type="pres">
      <dgm:prSet presAssocID="{BE87FCE4-9881-448F-B6D4-B5607D7C0DCC}" presName="spacer" presStyleCnt="0"/>
      <dgm:spPr/>
    </dgm:pt>
    <dgm:pt modelId="{2C577F4B-8735-4CBB-985F-A7679D4A4A30}" type="pres">
      <dgm:prSet presAssocID="{4E22106F-20B4-43D3-B398-B58D5C58B69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CE9EEC0-456B-4BB4-B681-C78C25743CCD}" type="pres">
      <dgm:prSet presAssocID="{C13BE75F-3A40-4BA1-B543-DBE95F81C943}" presName="spacer" presStyleCnt="0"/>
      <dgm:spPr/>
    </dgm:pt>
    <dgm:pt modelId="{5A6E3521-56D0-46A1-B121-B117247076EE}" type="pres">
      <dgm:prSet presAssocID="{D3AAF45B-9442-4FEF-8085-00B2E591F3A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9A7784F-6B25-482F-AA3A-B75FC333B720}" type="pres">
      <dgm:prSet presAssocID="{96F8E92B-8A30-4BA7-8D89-94B795302B35}" presName="spacer" presStyleCnt="0"/>
      <dgm:spPr/>
    </dgm:pt>
    <dgm:pt modelId="{22DDA227-CB7D-4571-8157-370FE1620E1C}" type="pres">
      <dgm:prSet presAssocID="{8F418B09-1855-47AE-8FD6-CE8AF825FF4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57C3E6E-BA82-4961-B7FD-858804F8AF9A}" type="presOf" srcId="{37368B5F-B2CE-4C6A-AF7F-B43CBBE97933}" destId="{E459EA28-832C-429B-B7A9-6D5E12148DA6}" srcOrd="0" destOrd="0" presId="urn:microsoft.com/office/officeart/2005/8/layout/vList2"/>
    <dgm:cxn modelId="{2CBC2150-EE74-49C2-BCAC-EEA5F055D4EB}" srcId="{37368B5F-B2CE-4C6A-AF7F-B43CBBE97933}" destId="{7DDBFD3C-09C0-4B45-B17A-66010235250C}" srcOrd="0" destOrd="0" parTransId="{D73B6AC9-A80E-48DB-80B9-B40B5C20B7A7}" sibTransId="{99507EE1-0462-4239-8EAB-C8411EE41E8D}"/>
    <dgm:cxn modelId="{9B8CAC74-F3C6-4013-B00E-8930144DD9EB}" type="presOf" srcId="{D3AAF45B-9442-4FEF-8085-00B2E591F3A3}" destId="{5A6E3521-56D0-46A1-B121-B117247076EE}" srcOrd="0" destOrd="0" presId="urn:microsoft.com/office/officeart/2005/8/layout/vList2"/>
    <dgm:cxn modelId="{2E6E917D-BE02-40F9-A3E2-87A75F66AA41}" type="presOf" srcId="{8F418B09-1855-47AE-8FD6-CE8AF825FF4E}" destId="{22DDA227-CB7D-4571-8157-370FE1620E1C}" srcOrd="0" destOrd="0" presId="urn:microsoft.com/office/officeart/2005/8/layout/vList2"/>
    <dgm:cxn modelId="{61A2AA8B-1EBA-44E5-BD33-5A5596E5F0A8}" type="presOf" srcId="{4E22106F-20B4-43D3-B398-B58D5C58B695}" destId="{2C577F4B-8735-4CBB-985F-A7679D4A4A30}" srcOrd="0" destOrd="0" presId="urn:microsoft.com/office/officeart/2005/8/layout/vList2"/>
    <dgm:cxn modelId="{C1B166A3-4838-4A01-8ABF-1CF930317295}" srcId="{37368B5F-B2CE-4C6A-AF7F-B43CBBE97933}" destId="{4E22106F-20B4-43D3-B398-B58D5C58B695}" srcOrd="2" destOrd="0" parTransId="{72014457-435D-44D4-A8E4-B90C648816D7}" sibTransId="{C13BE75F-3A40-4BA1-B543-DBE95F81C943}"/>
    <dgm:cxn modelId="{846B08BD-6BC8-47EB-9359-28E60B6CF36F}" srcId="{37368B5F-B2CE-4C6A-AF7F-B43CBBE97933}" destId="{8F418B09-1855-47AE-8FD6-CE8AF825FF4E}" srcOrd="4" destOrd="0" parTransId="{739144D2-8439-47F4-9235-E49809207459}" sibTransId="{1AED9367-5EDC-4349-90A9-C635ECE3595E}"/>
    <dgm:cxn modelId="{448BE0C6-5A7A-43DD-83BF-577077356A25}" srcId="{37368B5F-B2CE-4C6A-AF7F-B43CBBE97933}" destId="{3E9682AD-81B3-4CF6-9DF2-39E5C01F80B3}" srcOrd="1" destOrd="0" parTransId="{1121B3EA-869E-4688-9D8D-F941BDE62037}" sibTransId="{BE87FCE4-9881-448F-B6D4-B5607D7C0DCC}"/>
    <dgm:cxn modelId="{2B4B34DF-ABEE-41AD-94C1-ED149D8D57CF}" srcId="{37368B5F-B2CE-4C6A-AF7F-B43CBBE97933}" destId="{D3AAF45B-9442-4FEF-8085-00B2E591F3A3}" srcOrd="3" destOrd="0" parTransId="{249A14BB-4F91-46C3-8D33-1058BD1F85D9}" sibTransId="{96F8E92B-8A30-4BA7-8D89-94B795302B35}"/>
    <dgm:cxn modelId="{C0A4E1DF-B514-4E2B-82C4-95ADC6B7D136}" type="presOf" srcId="{3E9682AD-81B3-4CF6-9DF2-39E5C01F80B3}" destId="{345019EB-014A-42CD-8FFA-FA0893E8A383}" srcOrd="0" destOrd="0" presId="urn:microsoft.com/office/officeart/2005/8/layout/vList2"/>
    <dgm:cxn modelId="{292C75E3-FE16-4B4E-B78F-2C39F096D3B6}" type="presOf" srcId="{7DDBFD3C-09C0-4B45-B17A-66010235250C}" destId="{B898D028-099A-41CD-A00C-5FE9A63769E0}" srcOrd="0" destOrd="0" presId="urn:microsoft.com/office/officeart/2005/8/layout/vList2"/>
    <dgm:cxn modelId="{C83B1AC1-A1FD-44A0-81E9-4C97F9D4CBA0}" type="presParOf" srcId="{E459EA28-832C-429B-B7A9-6D5E12148DA6}" destId="{B898D028-099A-41CD-A00C-5FE9A63769E0}" srcOrd="0" destOrd="0" presId="urn:microsoft.com/office/officeart/2005/8/layout/vList2"/>
    <dgm:cxn modelId="{9C1DE217-A38A-466E-85EE-C77726DF5063}" type="presParOf" srcId="{E459EA28-832C-429B-B7A9-6D5E12148DA6}" destId="{52DAC909-0DA4-45B6-B7F6-BAB018DE97B7}" srcOrd="1" destOrd="0" presId="urn:microsoft.com/office/officeart/2005/8/layout/vList2"/>
    <dgm:cxn modelId="{AC7639A6-96F2-40F1-BA48-986A43B8330C}" type="presParOf" srcId="{E459EA28-832C-429B-B7A9-6D5E12148DA6}" destId="{345019EB-014A-42CD-8FFA-FA0893E8A383}" srcOrd="2" destOrd="0" presId="urn:microsoft.com/office/officeart/2005/8/layout/vList2"/>
    <dgm:cxn modelId="{5C731F55-0DBD-4B43-89BE-C8DB4C32AAA1}" type="presParOf" srcId="{E459EA28-832C-429B-B7A9-6D5E12148DA6}" destId="{6DF03809-3A38-4639-B457-4B8F645F6AC4}" srcOrd="3" destOrd="0" presId="urn:microsoft.com/office/officeart/2005/8/layout/vList2"/>
    <dgm:cxn modelId="{EA489BB9-603B-4465-B819-52687CA7955C}" type="presParOf" srcId="{E459EA28-832C-429B-B7A9-6D5E12148DA6}" destId="{2C577F4B-8735-4CBB-985F-A7679D4A4A30}" srcOrd="4" destOrd="0" presId="urn:microsoft.com/office/officeart/2005/8/layout/vList2"/>
    <dgm:cxn modelId="{F66896A8-5B34-498E-B91D-5CEA3BDD488F}" type="presParOf" srcId="{E459EA28-832C-429B-B7A9-6D5E12148DA6}" destId="{5CE9EEC0-456B-4BB4-B681-C78C25743CCD}" srcOrd="5" destOrd="0" presId="urn:microsoft.com/office/officeart/2005/8/layout/vList2"/>
    <dgm:cxn modelId="{08D3932C-0857-48F2-B00D-4BBF7477F55E}" type="presParOf" srcId="{E459EA28-832C-429B-B7A9-6D5E12148DA6}" destId="{5A6E3521-56D0-46A1-B121-B117247076EE}" srcOrd="6" destOrd="0" presId="urn:microsoft.com/office/officeart/2005/8/layout/vList2"/>
    <dgm:cxn modelId="{255ADB28-F9E1-44C5-B1F5-25641AC1BEE7}" type="presParOf" srcId="{E459EA28-832C-429B-B7A9-6D5E12148DA6}" destId="{F9A7784F-6B25-482F-AA3A-B75FC333B720}" srcOrd="7" destOrd="0" presId="urn:microsoft.com/office/officeart/2005/8/layout/vList2"/>
    <dgm:cxn modelId="{638871C4-7EF7-46E4-B044-DE5580BFA885}" type="presParOf" srcId="{E459EA28-832C-429B-B7A9-6D5E12148DA6}" destId="{22DDA227-CB7D-4571-8157-370FE1620E1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90D153-497E-4FA4-AF0B-BB75A991B187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A49FB7C-E121-4E93-89BE-C68F75AE87C5}">
      <dgm:prSet/>
      <dgm:spPr/>
      <dgm:t>
        <a:bodyPr/>
        <a:lstStyle/>
        <a:p>
          <a:r>
            <a:rPr lang="es-ES" b="1"/>
            <a:t>Motivación </a:t>
          </a:r>
          <a:endParaRPr lang="en-US"/>
        </a:p>
      </dgm:t>
    </dgm:pt>
    <dgm:pt modelId="{1F4DF039-41B9-4438-90C2-414B28D70EF2}" type="parTrans" cxnId="{3CCD901D-7E49-4FBA-8089-088CD3E8746D}">
      <dgm:prSet/>
      <dgm:spPr/>
      <dgm:t>
        <a:bodyPr/>
        <a:lstStyle/>
        <a:p>
          <a:endParaRPr lang="en-US"/>
        </a:p>
      </dgm:t>
    </dgm:pt>
    <dgm:pt modelId="{23A7BF98-24E4-4143-8E4D-CC5E0E2AEB07}" type="sibTrans" cxnId="{3CCD901D-7E49-4FBA-8089-088CD3E8746D}">
      <dgm:prSet/>
      <dgm:spPr/>
      <dgm:t>
        <a:bodyPr/>
        <a:lstStyle/>
        <a:p>
          <a:endParaRPr lang="en-US"/>
        </a:p>
      </dgm:t>
    </dgm:pt>
    <dgm:pt modelId="{EE9C6690-2687-4554-B5A3-2EB524EBD558}">
      <dgm:prSet/>
      <dgm:spPr/>
      <dgm:t>
        <a:bodyPr/>
        <a:lstStyle/>
        <a:p>
          <a:r>
            <a:rPr lang="es-ES"/>
            <a:t>Evaluar la viabilidad de un modelo de negocio relacionado con el mercado inmobiliario y para definir el Mínimo Producto Viable (MPV) era necesario realizar un análisis previo de la oferta de inmuebles recopilados y mostrados por plataformas inmobiliarias diversas.</a:t>
          </a:r>
          <a:endParaRPr lang="en-US"/>
        </a:p>
      </dgm:t>
    </dgm:pt>
    <dgm:pt modelId="{B1ADBCAA-56B2-429A-BCF2-D08D1A64389E}" type="parTrans" cxnId="{303488C8-C0FB-4886-82FD-198276CFBB4D}">
      <dgm:prSet/>
      <dgm:spPr/>
      <dgm:t>
        <a:bodyPr/>
        <a:lstStyle/>
        <a:p>
          <a:endParaRPr lang="en-US"/>
        </a:p>
      </dgm:t>
    </dgm:pt>
    <dgm:pt modelId="{C2758179-59DA-4F3B-BE58-F35113BF20FC}" type="sibTrans" cxnId="{303488C8-C0FB-4886-82FD-198276CFBB4D}">
      <dgm:prSet/>
      <dgm:spPr/>
      <dgm:t>
        <a:bodyPr/>
        <a:lstStyle/>
        <a:p>
          <a:endParaRPr lang="en-US"/>
        </a:p>
      </dgm:t>
    </dgm:pt>
    <dgm:pt modelId="{E8A87E44-C581-4BBB-A649-2316B617A1B0}">
      <dgm:prSet/>
      <dgm:spPr/>
      <dgm:t>
        <a:bodyPr/>
        <a:lstStyle/>
        <a:p>
          <a:r>
            <a:rPr lang="es-ES" b="1"/>
            <a:t>Objetivos </a:t>
          </a:r>
          <a:endParaRPr lang="en-US"/>
        </a:p>
      </dgm:t>
    </dgm:pt>
    <dgm:pt modelId="{CA4119EA-A413-4B9A-A9A8-0E1CAD309525}" type="parTrans" cxnId="{E8BF1102-0CE1-4A93-82AF-46F58107D846}">
      <dgm:prSet/>
      <dgm:spPr/>
      <dgm:t>
        <a:bodyPr/>
        <a:lstStyle/>
        <a:p>
          <a:endParaRPr lang="en-US"/>
        </a:p>
      </dgm:t>
    </dgm:pt>
    <dgm:pt modelId="{67918D5C-8406-4AA0-A60F-A948BDE8105D}" type="sibTrans" cxnId="{E8BF1102-0CE1-4A93-82AF-46F58107D846}">
      <dgm:prSet/>
      <dgm:spPr/>
      <dgm:t>
        <a:bodyPr/>
        <a:lstStyle/>
        <a:p>
          <a:endParaRPr lang="en-US"/>
        </a:p>
      </dgm:t>
    </dgm:pt>
    <dgm:pt modelId="{5B652735-6760-4292-8ECD-683963C5062E}">
      <dgm:prSet/>
      <dgm:spPr/>
      <dgm:t>
        <a:bodyPr/>
        <a:lstStyle/>
        <a:p>
          <a:r>
            <a:rPr lang="es-ES"/>
            <a:t>Entrenar y optimizar dos modelos de aprendizaje supervisado, que sean capaces de predecir el precio medio de los inmuebles en función de las variables explicativas contenidas en el DataFrame.</a:t>
          </a:r>
          <a:endParaRPr lang="en-US"/>
        </a:p>
      </dgm:t>
    </dgm:pt>
    <dgm:pt modelId="{99308C04-FEE0-4EFB-B1A0-5C79EA782119}" type="parTrans" cxnId="{1298191A-EA4E-413B-BC67-F6C4C131C2C8}">
      <dgm:prSet/>
      <dgm:spPr/>
      <dgm:t>
        <a:bodyPr/>
        <a:lstStyle/>
        <a:p>
          <a:endParaRPr lang="en-US"/>
        </a:p>
      </dgm:t>
    </dgm:pt>
    <dgm:pt modelId="{FCD07D24-B547-4079-8F3C-4B67B2D77964}" type="sibTrans" cxnId="{1298191A-EA4E-413B-BC67-F6C4C131C2C8}">
      <dgm:prSet/>
      <dgm:spPr/>
      <dgm:t>
        <a:bodyPr/>
        <a:lstStyle/>
        <a:p>
          <a:endParaRPr lang="en-US"/>
        </a:p>
      </dgm:t>
    </dgm:pt>
    <dgm:pt modelId="{2B1B05FF-4F2C-43E5-8BD9-67DEBD402547}">
      <dgm:prSet/>
      <dgm:spPr/>
      <dgm:t>
        <a:bodyPr/>
        <a:lstStyle/>
        <a:p>
          <a:r>
            <a:rPr lang="es-ES"/>
            <a:t>Desarrollar una API que permita explotar la información y las predicciones de nuestro modelo</a:t>
          </a:r>
          <a:endParaRPr lang="en-US"/>
        </a:p>
      </dgm:t>
    </dgm:pt>
    <dgm:pt modelId="{9CDCBFCE-466B-4C3D-95B5-317360F47163}" type="parTrans" cxnId="{64D51990-7DBB-4DDE-9312-ECC358D53B9E}">
      <dgm:prSet/>
      <dgm:spPr/>
      <dgm:t>
        <a:bodyPr/>
        <a:lstStyle/>
        <a:p>
          <a:endParaRPr lang="en-US"/>
        </a:p>
      </dgm:t>
    </dgm:pt>
    <dgm:pt modelId="{CCD55233-F4F2-487E-B2F2-02543EE44D45}" type="sibTrans" cxnId="{64D51990-7DBB-4DDE-9312-ECC358D53B9E}">
      <dgm:prSet/>
      <dgm:spPr/>
      <dgm:t>
        <a:bodyPr/>
        <a:lstStyle/>
        <a:p>
          <a:endParaRPr lang="en-US"/>
        </a:p>
      </dgm:t>
    </dgm:pt>
    <dgm:pt modelId="{581A7C2B-BB0A-4AD9-89E8-A7300C91360D}" type="pres">
      <dgm:prSet presAssocID="{BA90D153-497E-4FA4-AF0B-BB75A991B187}" presName="linear" presStyleCnt="0">
        <dgm:presLayoutVars>
          <dgm:dir/>
          <dgm:animLvl val="lvl"/>
          <dgm:resizeHandles val="exact"/>
        </dgm:presLayoutVars>
      </dgm:prSet>
      <dgm:spPr/>
    </dgm:pt>
    <dgm:pt modelId="{0EFA7F8A-B364-4D5B-A419-43FE80EBB335}" type="pres">
      <dgm:prSet presAssocID="{7A49FB7C-E121-4E93-89BE-C68F75AE87C5}" presName="parentLin" presStyleCnt="0"/>
      <dgm:spPr/>
    </dgm:pt>
    <dgm:pt modelId="{FDE673D4-DB5F-4B47-A051-0480DEAD74CF}" type="pres">
      <dgm:prSet presAssocID="{7A49FB7C-E121-4E93-89BE-C68F75AE87C5}" presName="parentLeftMargin" presStyleLbl="node1" presStyleIdx="0" presStyleCnt="2"/>
      <dgm:spPr/>
    </dgm:pt>
    <dgm:pt modelId="{3E51D2E9-49C9-4153-8706-A4A6ACBA5FEC}" type="pres">
      <dgm:prSet presAssocID="{7A49FB7C-E121-4E93-89BE-C68F75AE87C5}" presName="parentText" presStyleLbl="node1" presStyleIdx="0" presStyleCnt="2">
        <dgm:presLayoutVars>
          <dgm:chMax val="0"/>
          <dgm:bulletEnabled val="1"/>
        </dgm:presLayoutVars>
      </dgm:prSet>
      <dgm:spPr>
        <a:solidFill>
          <a:schemeClr val="accent1">
            <a:lumMod val="75000"/>
          </a:schemeClr>
        </a:solidFill>
      </dgm:spPr>
    </dgm:pt>
    <dgm:pt modelId="{AE9CD023-382D-45AB-8FEA-855F675A1CCA}" type="pres">
      <dgm:prSet presAssocID="{7A49FB7C-E121-4E93-89BE-C68F75AE87C5}" presName="negativeSpace" presStyleCnt="0"/>
      <dgm:spPr/>
    </dgm:pt>
    <dgm:pt modelId="{F1FD0A53-CC64-4665-9D06-374683F72E06}" type="pres">
      <dgm:prSet presAssocID="{7A49FB7C-E121-4E93-89BE-C68F75AE87C5}" presName="childText" presStyleLbl="conFgAcc1" presStyleIdx="0" presStyleCnt="2">
        <dgm:presLayoutVars>
          <dgm:bulletEnabled val="1"/>
        </dgm:presLayoutVars>
      </dgm:prSet>
      <dgm:spPr/>
    </dgm:pt>
    <dgm:pt modelId="{790F58D5-9B1C-4312-A9A1-F0E0EF14C41C}" type="pres">
      <dgm:prSet presAssocID="{23A7BF98-24E4-4143-8E4D-CC5E0E2AEB07}" presName="spaceBetweenRectangles" presStyleCnt="0"/>
      <dgm:spPr/>
    </dgm:pt>
    <dgm:pt modelId="{E1198055-4D5A-4832-8D95-9BDB7003FDB2}" type="pres">
      <dgm:prSet presAssocID="{E8A87E44-C581-4BBB-A649-2316B617A1B0}" presName="parentLin" presStyleCnt="0"/>
      <dgm:spPr/>
    </dgm:pt>
    <dgm:pt modelId="{AD138BE9-8857-4115-8475-FD2B29270A15}" type="pres">
      <dgm:prSet presAssocID="{E8A87E44-C581-4BBB-A649-2316B617A1B0}" presName="parentLeftMargin" presStyleLbl="node1" presStyleIdx="0" presStyleCnt="2"/>
      <dgm:spPr/>
    </dgm:pt>
    <dgm:pt modelId="{C284B62B-5EC0-4FEF-BA52-3544A559D475}" type="pres">
      <dgm:prSet presAssocID="{E8A87E44-C581-4BBB-A649-2316B617A1B0}" presName="parentText" presStyleLbl="node1" presStyleIdx="1" presStyleCnt="2">
        <dgm:presLayoutVars>
          <dgm:chMax val="0"/>
          <dgm:bulletEnabled val="1"/>
        </dgm:presLayoutVars>
      </dgm:prSet>
      <dgm:spPr>
        <a:solidFill>
          <a:schemeClr val="accent1">
            <a:lumMod val="75000"/>
          </a:schemeClr>
        </a:solidFill>
      </dgm:spPr>
    </dgm:pt>
    <dgm:pt modelId="{51025296-49FC-40B0-B418-88120FCCBE58}" type="pres">
      <dgm:prSet presAssocID="{E8A87E44-C581-4BBB-A649-2316B617A1B0}" presName="negativeSpace" presStyleCnt="0"/>
      <dgm:spPr/>
    </dgm:pt>
    <dgm:pt modelId="{E88B1BE4-693B-4B05-BDE7-42C65DBED6F3}" type="pres">
      <dgm:prSet presAssocID="{E8A87E44-C581-4BBB-A649-2316B617A1B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629DB00-CD01-4D1C-9A34-4F5B92096F74}" type="presOf" srcId="{2B1B05FF-4F2C-43E5-8BD9-67DEBD402547}" destId="{E88B1BE4-693B-4B05-BDE7-42C65DBED6F3}" srcOrd="0" destOrd="1" presId="urn:microsoft.com/office/officeart/2005/8/layout/list1"/>
    <dgm:cxn modelId="{E8BF1102-0CE1-4A93-82AF-46F58107D846}" srcId="{BA90D153-497E-4FA4-AF0B-BB75A991B187}" destId="{E8A87E44-C581-4BBB-A649-2316B617A1B0}" srcOrd="1" destOrd="0" parTransId="{CA4119EA-A413-4B9A-A9A8-0E1CAD309525}" sibTransId="{67918D5C-8406-4AA0-A60F-A948BDE8105D}"/>
    <dgm:cxn modelId="{1298191A-EA4E-413B-BC67-F6C4C131C2C8}" srcId="{E8A87E44-C581-4BBB-A649-2316B617A1B0}" destId="{5B652735-6760-4292-8ECD-683963C5062E}" srcOrd="0" destOrd="0" parTransId="{99308C04-FEE0-4EFB-B1A0-5C79EA782119}" sibTransId="{FCD07D24-B547-4079-8F3C-4B67B2D77964}"/>
    <dgm:cxn modelId="{3CCD901D-7E49-4FBA-8089-088CD3E8746D}" srcId="{BA90D153-497E-4FA4-AF0B-BB75A991B187}" destId="{7A49FB7C-E121-4E93-89BE-C68F75AE87C5}" srcOrd="0" destOrd="0" parTransId="{1F4DF039-41B9-4438-90C2-414B28D70EF2}" sibTransId="{23A7BF98-24E4-4143-8E4D-CC5E0E2AEB07}"/>
    <dgm:cxn modelId="{A3C5055D-C225-4F22-8DEF-4EC51B52CF70}" type="presOf" srcId="{7A49FB7C-E121-4E93-89BE-C68F75AE87C5}" destId="{FDE673D4-DB5F-4B47-A051-0480DEAD74CF}" srcOrd="0" destOrd="0" presId="urn:microsoft.com/office/officeart/2005/8/layout/list1"/>
    <dgm:cxn modelId="{4F3BDC71-87F6-4195-A1F1-0854C7A9955E}" type="presOf" srcId="{BA90D153-497E-4FA4-AF0B-BB75A991B187}" destId="{581A7C2B-BB0A-4AD9-89E8-A7300C91360D}" srcOrd="0" destOrd="0" presId="urn:microsoft.com/office/officeart/2005/8/layout/list1"/>
    <dgm:cxn modelId="{4B9D7788-E091-42B8-BEF5-8A2B28E3D472}" type="presOf" srcId="{E8A87E44-C581-4BBB-A649-2316B617A1B0}" destId="{C284B62B-5EC0-4FEF-BA52-3544A559D475}" srcOrd="1" destOrd="0" presId="urn:microsoft.com/office/officeart/2005/8/layout/list1"/>
    <dgm:cxn modelId="{D5F57E8D-E5EA-42DA-B5E8-1FA3E89BB002}" type="presOf" srcId="{7A49FB7C-E121-4E93-89BE-C68F75AE87C5}" destId="{3E51D2E9-49C9-4153-8706-A4A6ACBA5FEC}" srcOrd="1" destOrd="0" presId="urn:microsoft.com/office/officeart/2005/8/layout/list1"/>
    <dgm:cxn modelId="{64D51990-7DBB-4DDE-9312-ECC358D53B9E}" srcId="{E8A87E44-C581-4BBB-A649-2316B617A1B0}" destId="{2B1B05FF-4F2C-43E5-8BD9-67DEBD402547}" srcOrd="1" destOrd="0" parTransId="{9CDCBFCE-466B-4C3D-95B5-317360F47163}" sibTransId="{CCD55233-F4F2-487E-B2F2-02543EE44D45}"/>
    <dgm:cxn modelId="{4FFA40BF-D58E-4724-A30D-8FDD8FD41122}" type="presOf" srcId="{EE9C6690-2687-4554-B5A3-2EB524EBD558}" destId="{F1FD0A53-CC64-4665-9D06-374683F72E06}" srcOrd="0" destOrd="0" presId="urn:microsoft.com/office/officeart/2005/8/layout/list1"/>
    <dgm:cxn modelId="{C42675BF-0E6E-4273-A909-DBA6BC6D677F}" type="presOf" srcId="{5B652735-6760-4292-8ECD-683963C5062E}" destId="{E88B1BE4-693B-4B05-BDE7-42C65DBED6F3}" srcOrd="0" destOrd="0" presId="urn:microsoft.com/office/officeart/2005/8/layout/list1"/>
    <dgm:cxn modelId="{303488C8-C0FB-4886-82FD-198276CFBB4D}" srcId="{7A49FB7C-E121-4E93-89BE-C68F75AE87C5}" destId="{EE9C6690-2687-4554-B5A3-2EB524EBD558}" srcOrd="0" destOrd="0" parTransId="{B1ADBCAA-56B2-429A-BCF2-D08D1A64389E}" sibTransId="{C2758179-59DA-4F3B-BE58-F35113BF20FC}"/>
    <dgm:cxn modelId="{47C639CB-2DF9-42F5-9906-E54FA0D73E94}" type="presOf" srcId="{E8A87E44-C581-4BBB-A649-2316B617A1B0}" destId="{AD138BE9-8857-4115-8475-FD2B29270A15}" srcOrd="0" destOrd="0" presId="urn:microsoft.com/office/officeart/2005/8/layout/list1"/>
    <dgm:cxn modelId="{C317D3EF-1E64-479D-983C-7E36C4A4D905}" type="presParOf" srcId="{581A7C2B-BB0A-4AD9-89E8-A7300C91360D}" destId="{0EFA7F8A-B364-4D5B-A419-43FE80EBB335}" srcOrd="0" destOrd="0" presId="urn:microsoft.com/office/officeart/2005/8/layout/list1"/>
    <dgm:cxn modelId="{C7D56E3F-B7EF-4993-B093-8F8501672514}" type="presParOf" srcId="{0EFA7F8A-B364-4D5B-A419-43FE80EBB335}" destId="{FDE673D4-DB5F-4B47-A051-0480DEAD74CF}" srcOrd="0" destOrd="0" presId="urn:microsoft.com/office/officeart/2005/8/layout/list1"/>
    <dgm:cxn modelId="{A3AF68CE-37B3-43B9-9A87-076CBBD9F645}" type="presParOf" srcId="{0EFA7F8A-B364-4D5B-A419-43FE80EBB335}" destId="{3E51D2E9-49C9-4153-8706-A4A6ACBA5FEC}" srcOrd="1" destOrd="0" presId="urn:microsoft.com/office/officeart/2005/8/layout/list1"/>
    <dgm:cxn modelId="{47DC05E1-C1B5-491B-81B4-4EE9161AA70D}" type="presParOf" srcId="{581A7C2B-BB0A-4AD9-89E8-A7300C91360D}" destId="{AE9CD023-382D-45AB-8FEA-855F675A1CCA}" srcOrd="1" destOrd="0" presId="urn:microsoft.com/office/officeart/2005/8/layout/list1"/>
    <dgm:cxn modelId="{03C65416-291C-403D-BFDA-8D072E97C540}" type="presParOf" srcId="{581A7C2B-BB0A-4AD9-89E8-A7300C91360D}" destId="{F1FD0A53-CC64-4665-9D06-374683F72E06}" srcOrd="2" destOrd="0" presId="urn:microsoft.com/office/officeart/2005/8/layout/list1"/>
    <dgm:cxn modelId="{F7A1EFD8-1322-43B8-8ADF-41DB44C55749}" type="presParOf" srcId="{581A7C2B-BB0A-4AD9-89E8-A7300C91360D}" destId="{790F58D5-9B1C-4312-A9A1-F0E0EF14C41C}" srcOrd="3" destOrd="0" presId="urn:microsoft.com/office/officeart/2005/8/layout/list1"/>
    <dgm:cxn modelId="{DE5C7F21-CD52-4FB8-AEF1-3BDF52B9C36B}" type="presParOf" srcId="{581A7C2B-BB0A-4AD9-89E8-A7300C91360D}" destId="{E1198055-4D5A-4832-8D95-9BDB7003FDB2}" srcOrd="4" destOrd="0" presId="urn:microsoft.com/office/officeart/2005/8/layout/list1"/>
    <dgm:cxn modelId="{F117C282-00E3-4D7B-B6BD-96F0345AB3C5}" type="presParOf" srcId="{E1198055-4D5A-4832-8D95-9BDB7003FDB2}" destId="{AD138BE9-8857-4115-8475-FD2B29270A15}" srcOrd="0" destOrd="0" presId="urn:microsoft.com/office/officeart/2005/8/layout/list1"/>
    <dgm:cxn modelId="{7C0F5450-80E1-45DA-800A-F22BAF39CEDE}" type="presParOf" srcId="{E1198055-4D5A-4832-8D95-9BDB7003FDB2}" destId="{C284B62B-5EC0-4FEF-BA52-3544A559D475}" srcOrd="1" destOrd="0" presId="urn:microsoft.com/office/officeart/2005/8/layout/list1"/>
    <dgm:cxn modelId="{45555C0C-3B6F-48A9-B873-7578C37603A4}" type="presParOf" srcId="{581A7C2B-BB0A-4AD9-89E8-A7300C91360D}" destId="{51025296-49FC-40B0-B418-88120FCCBE58}" srcOrd="5" destOrd="0" presId="urn:microsoft.com/office/officeart/2005/8/layout/list1"/>
    <dgm:cxn modelId="{866102FE-BBEF-457E-B062-48E2A555F9AE}" type="presParOf" srcId="{581A7C2B-BB0A-4AD9-89E8-A7300C91360D}" destId="{E88B1BE4-693B-4B05-BDE7-42C65DBED6F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2434EA0-7851-4D29-A41F-9A76430E9AD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B540EF3-FA6B-452C-9003-A851FA927500}">
      <dgm:prSet/>
      <dgm:spPr/>
      <dgm:t>
        <a:bodyPr/>
        <a:lstStyle/>
        <a:p>
          <a:r>
            <a:rPr lang="es-ES"/>
            <a:t>No se dispone de ninguna herramienta que permita el acceso en tiempo real con el ajuste de un modelo a nivel nacional .</a:t>
          </a:r>
          <a:endParaRPr lang="en-US"/>
        </a:p>
      </dgm:t>
    </dgm:pt>
    <dgm:pt modelId="{62E533A6-E1B7-4049-AEFD-4A8A796BF422}" type="parTrans" cxnId="{1411E11B-7AD4-4041-89C2-E1180AD8F65B}">
      <dgm:prSet/>
      <dgm:spPr/>
      <dgm:t>
        <a:bodyPr/>
        <a:lstStyle/>
        <a:p>
          <a:endParaRPr lang="en-US"/>
        </a:p>
      </dgm:t>
    </dgm:pt>
    <dgm:pt modelId="{C0A3FBDC-B1B7-42A0-ADBB-AD803FF5DF4C}" type="sibTrans" cxnId="{1411E11B-7AD4-4041-89C2-E1180AD8F65B}">
      <dgm:prSet/>
      <dgm:spPr/>
      <dgm:t>
        <a:bodyPr/>
        <a:lstStyle/>
        <a:p>
          <a:endParaRPr lang="en-US"/>
        </a:p>
      </dgm:t>
    </dgm:pt>
    <dgm:pt modelId="{7479F42A-E436-4652-8EB2-F7F31A9C8E74}">
      <dgm:prSet/>
      <dgm:spPr/>
      <dgm:t>
        <a:bodyPr/>
        <a:lstStyle/>
        <a:p>
          <a:r>
            <a:rPr lang="es-ES"/>
            <a:t>Tampoco existe al nivel de detalle necesario que se persigue el presente estudio.</a:t>
          </a:r>
          <a:endParaRPr lang="en-US"/>
        </a:p>
      </dgm:t>
    </dgm:pt>
    <dgm:pt modelId="{1B551FF5-E8DD-47FA-BFA8-E028E3A3D750}" type="parTrans" cxnId="{82AEE454-85AC-43B3-905A-45E1C7061945}">
      <dgm:prSet/>
      <dgm:spPr/>
      <dgm:t>
        <a:bodyPr/>
        <a:lstStyle/>
        <a:p>
          <a:endParaRPr lang="en-US"/>
        </a:p>
      </dgm:t>
    </dgm:pt>
    <dgm:pt modelId="{847B0AF5-78CB-4621-98C1-735718DEFD31}" type="sibTrans" cxnId="{82AEE454-85AC-43B3-905A-45E1C7061945}">
      <dgm:prSet/>
      <dgm:spPr/>
      <dgm:t>
        <a:bodyPr/>
        <a:lstStyle/>
        <a:p>
          <a:endParaRPr lang="en-US"/>
        </a:p>
      </dgm:t>
    </dgm:pt>
    <dgm:pt modelId="{ECDAC470-4E23-4C9E-BDBC-E7C7715DA0EC}">
      <dgm:prSet/>
      <dgm:spPr/>
      <dgm:t>
        <a:bodyPr/>
        <a:lstStyle/>
        <a:p>
          <a:r>
            <a:rPr lang="es-ES"/>
            <a:t>Se basan en una muestra obtenida mediante scraping con menos profundidad de la que hemos utilizado en nuestro estudio.</a:t>
          </a:r>
          <a:endParaRPr lang="en-US"/>
        </a:p>
      </dgm:t>
    </dgm:pt>
    <dgm:pt modelId="{A615E12A-45A0-423F-99EB-052CA9FB4CDD}" type="parTrans" cxnId="{BB2BA1DD-C1B9-4334-99BD-2105CF7CD284}">
      <dgm:prSet/>
      <dgm:spPr/>
      <dgm:t>
        <a:bodyPr/>
        <a:lstStyle/>
        <a:p>
          <a:endParaRPr lang="en-US"/>
        </a:p>
      </dgm:t>
    </dgm:pt>
    <dgm:pt modelId="{55F8400F-EDF5-46B1-9B7A-E17412120295}" type="sibTrans" cxnId="{BB2BA1DD-C1B9-4334-99BD-2105CF7CD284}">
      <dgm:prSet/>
      <dgm:spPr/>
      <dgm:t>
        <a:bodyPr/>
        <a:lstStyle/>
        <a:p>
          <a:endParaRPr lang="en-US"/>
        </a:p>
      </dgm:t>
    </dgm:pt>
    <dgm:pt modelId="{1B63BEF2-CF75-463C-9BEF-7D7BCE13A9CF}">
      <dgm:prSet/>
      <dgm:spPr/>
      <dgm:t>
        <a:bodyPr/>
        <a:lstStyle/>
        <a:p>
          <a:r>
            <a:rPr lang="es-ES"/>
            <a:t>Se han identificado numerosos análisis  de modelos,  pero que se circunscriben al análisis de los inmuebles de una provincia en concreto.</a:t>
          </a:r>
          <a:endParaRPr lang="en-US"/>
        </a:p>
      </dgm:t>
    </dgm:pt>
    <dgm:pt modelId="{0AAB143E-3CFD-4D0A-82AC-9147FAEA4B39}" type="parTrans" cxnId="{F5207A53-2A5C-4358-947E-3FFD0F56960C}">
      <dgm:prSet/>
      <dgm:spPr/>
      <dgm:t>
        <a:bodyPr/>
        <a:lstStyle/>
        <a:p>
          <a:endParaRPr lang="en-US"/>
        </a:p>
      </dgm:t>
    </dgm:pt>
    <dgm:pt modelId="{DD3E8657-61A3-4991-9E06-C6D8B8E01F21}" type="sibTrans" cxnId="{F5207A53-2A5C-4358-947E-3FFD0F56960C}">
      <dgm:prSet/>
      <dgm:spPr/>
      <dgm:t>
        <a:bodyPr/>
        <a:lstStyle/>
        <a:p>
          <a:endParaRPr lang="en-US"/>
        </a:p>
      </dgm:t>
    </dgm:pt>
    <dgm:pt modelId="{7A090EE5-BCF5-4537-A3E7-495D317FA08A}">
      <dgm:prSet/>
      <dgm:spPr/>
      <dgm:t>
        <a:bodyPr/>
        <a:lstStyle/>
        <a:p>
          <a:r>
            <a:rPr lang="es-ES"/>
            <a:t>No alcanzan el nivel de puesta en producción del modelo </a:t>
          </a:r>
          <a:endParaRPr lang="en-US"/>
        </a:p>
      </dgm:t>
    </dgm:pt>
    <dgm:pt modelId="{72CC9BD3-9F48-4B9D-A746-459734A53B0B}" type="parTrans" cxnId="{6422EF60-FB5D-4E99-A1E0-63854F1FE8D9}">
      <dgm:prSet/>
      <dgm:spPr/>
      <dgm:t>
        <a:bodyPr/>
        <a:lstStyle/>
        <a:p>
          <a:endParaRPr lang="en-US"/>
        </a:p>
      </dgm:t>
    </dgm:pt>
    <dgm:pt modelId="{E1E061DE-DF59-4B8D-8B71-6D5A8EC1EEEC}" type="sibTrans" cxnId="{6422EF60-FB5D-4E99-A1E0-63854F1FE8D9}">
      <dgm:prSet/>
      <dgm:spPr/>
      <dgm:t>
        <a:bodyPr/>
        <a:lstStyle/>
        <a:p>
          <a:endParaRPr lang="en-US"/>
        </a:p>
      </dgm:t>
    </dgm:pt>
    <dgm:pt modelId="{2B35FB1F-3261-4F54-A66E-3068FFC6A895}" type="pres">
      <dgm:prSet presAssocID="{42434EA0-7851-4D29-A41F-9A76430E9AD6}" presName="vert0" presStyleCnt="0">
        <dgm:presLayoutVars>
          <dgm:dir/>
          <dgm:animOne val="branch"/>
          <dgm:animLvl val="lvl"/>
        </dgm:presLayoutVars>
      </dgm:prSet>
      <dgm:spPr/>
    </dgm:pt>
    <dgm:pt modelId="{AF078511-3DEE-436F-873C-6EAB49884767}" type="pres">
      <dgm:prSet presAssocID="{5B540EF3-FA6B-452C-9003-A851FA927500}" presName="thickLine" presStyleLbl="alignNode1" presStyleIdx="0" presStyleCnt="5"/>
      <dgm:spPr/>
    </dgm:pt>
    <dgm:pt modelId="{1A08652D-5E4B-44FA-AC56-A49C9075D28A}" type="pres">
      <dgm:prSet presAssocID="{5B540EF3-FA6B-452C-9003-A851FA927500}" presName="horz1" presStyleCnt="0"/>
      <dgm:spPr/>
    </dgm:pt>
    <dgm:pt modelId="{C927DE20-A20A-405D-AF67-077F0FEE1E53}" type="pres">
      <dgm:prSet presAssocID="{5B540EF3-FA6B-452C-9003-A851FA927500}" presName="tx1" presStyleLbl="revTx" presStyleIdx="0" presStyleCnt="5"/>
      <dgm:spPr/>
    </dgm:pt>
    <dgm:pt modelId="{42EB8699-8515-4856-BA30-C60AD2025AD4}" type="pres">
      <dgm:prSet presAssocID="{5B540EF3-FA6B-452C-9003-A851FA927500}" presName="vert1" presStyleCnt="0"/>
      <dgm:spPr/>
    </dgm:pt>
    <dgm:pt modelId="{2357661A-BFE5-4E04-8641-9AEA74345EC1}" type="pres">
      <dgm:prSet presAssocID="{7479F42A-E436-4652-8EB2-F7F31A9C8E74}" presName="thickLine" presStyleLbl="alignNode1" presStyleIdx="1" presStyleCnt="5"/>
      <dgm:spPr/>
    </dgm:pt>
    <dgm:pt modelId="{364B715B-7AA7-443D-9971-43BB66525DB5}" type="pres">
      <dgm:prSet presAssocID="{7479F42A-E436-4652-8EB2-F7F31A9C8E74}" presName="horz1" presStyleCnt="0"/>
      <dgm:spPr/>
    </dgm:pt>
    <dgm:pt modelId="{7E94806E-096D-4BD9-80A8-0E932C71C880}" type="pres">
      <dgm:prSet presAssocID="{7479F42A-E436-4652-8EB2-F7F31A9C8E74}" presName="tx1" presStyleLbl="revTx" presStyleIdx="1" presStyleCnt="5"/>
      <dgm:spPr/>
    </dgm:pt>
    <dgm:pt modelId="{838BFC26-4F7D-45DE-8CD6-8B45F2566A53}" type="pres">
      <dgm:prSet presAssocID="{7479F42A-E436-4652-8EB2-F7F31A9C8E74}" presName="vert1" presStyleCnt="0"/>
      <dgm:spPr/>
    </dgm:pt>
    <dgm:pt modelId="{A8446254-9D15-4551-91B7-6BED628DD9E4}" type="pres">
      <dgm:prSet presAssocID="{ECDAC470-4E23-4C9E-BDBC-E7C7715DA0EC}" presName="thickLine" presStyleLbl="alignNode1" presStyleIdx="2" presStyleCnt="5"/>
      <dgm:spPr/>
    </dgm:pt>
    <dgm:pt modelId="{4FB91461-E84E-477D-960C-D7AE493CEDF1}" type="pres">
      <dgm:prSet presAssocID="{ECDAC470-4E23-4C9E-BDBC-E7C7715DA0EC}" presName="horz1" presStyleCnt="0"/>
      <dgm:spPr/>
    </dgm:pt>
    <dgm:pt modelId="{71738DDB-72FC-4F16-AA41-18134B4C482F}" type="pres">
      <dgm:prSet presAssocID="{ECDAC470-4E23-4C9E-BDBC-E7C7715DA0EC}" presName="tx1" presStyleLbl="revTx" presStyleIdx="2" presStyleCnt="5"/>
      <dgm:spPr/>
    </dgm:pt>
    <dgm:pt modelId="{52D328CD-DB88-4ABB-9382-E98E68C406D8}" type="pres">
      <dgm:prSet presAssocID="{ECDAC470-4E23-4C9E-BDBC-E7C7715DA0EC}" presName="vert1" presStyleCnt="0"/>
      <dgm:spPr/>
    </dgm:pt>
    <dgm:pt modelId="{4BABB9B8-F5B7-4E82-AB49-243A72EA2511}" type="pres">
      <dgm:prSet presAssocID="{1B63BEF2-CF75-463C-9BEF-7D7BCE13A9CF}" presName="thickLine" presStyleLbl="alignNode1" presStyleIdx="3" presStyleCnt="5"/>
      <dgm:spPr/>
    </dgm:pt>
    <dgm:pt modelId="{D4F7E418-AF12-4395-8255-4EB7E9E273AC}" type="pres">
      <dgm:prSet presAssocID="{1B63BEF2-CF75-463C-9BEF-7D7BCE13A9CF}" presName="horz1" presStyleCnt="0"/>
      <dgm:spPr/>
    </dgm:pt>
    <dgm:pt modelId="{48F17C9D-397C-4ECD-8B87-B1A59DBC3B90}" type="pres">
      <dgm:prSet presAssocID="{1B63BEF2-CF75-463C-9BEF-7D7BCE13A9CF}" presName="tx1" presStyleLbl="revTx" presStyleIdx="3" presStyleCnt="5"/>
      <dgm:spPr/>
    </dgm:pt>
    <dgm:pt modelId="{6E93938D-B7B0-4EE2-90C8-BD7EA65DA2C9}" type="pres">
      <dgm:prSet presAssocID="{1B63BEF2-CF75-463C-9BEF-7D7BCE13A9CF}" presName="vert1" presStyleCnt="0"/>
      <dgm:spPr/>
    </dgm:pt>
    <dgm:pt modelId="{2C845411-9F01-4E91-8ECE-6D5D1251CD73}" type="pres">
      <dgm:prSet presAssocID="{7A090EE5-BCF5-4537-A3E7-495D317FA08A}" presName="thickLine" presStyleLbl="alignNode1" presStyleIdx="4" presStyleCnt="5"/>
      <dgm:spPr/>
    </dgm:pt>
    <dgm:pt modelId="{EE1B6765-02A0-4165-AB23-9AF70597EAD7}" type="pres">
      <dgm:prSet presAssocID="{7A090EE5-BCF5-4537-A3E7-495D317FA08A}" presName="horz1" presStyleCnt="0"/>
      <dgm:spPr/>
    </dgm:pt>
    <dgm:pt modelId="{E11E700E-015D-4CBB-9FE0-622FC833C759}" type="pres">
      <dgm:prSet presAssocID="{7A090EE5-BCF5-4537-A3E7-495D317FA08A}" presName="tx1" presStyleLbl="revTx" presStyleIdx="4" presStyleCnt="5"/>
      <dgm:spPr/>
    </dgm:pt>
    <dgm:pt modelId="{5ADD4D16-2660-417B-962D-81F03F3F000E}" type="pres">
      <dgm:prSet presAssocID="{7A090EE5-BCF5-4537-A3E7-495D317FA08A}" presName="vert1" presStyleCnt="0"/>
      <dgm:spPr/>
    </dgm:pt>
  </dgm:ptLst>
  <dgm:cxnLst>
    <dgm:cxn modelId="{1411E11B-7AD4-4041-89C2-E1180AD8F65B}" srcId="{42434EA0-7851-4D29-A41F-9A76430E9AD6}" destId="{5B540EF3-FA6B-452C-9003-A851FA927500}" srcOrd="0" destOrd="0" parTransId="{62E533A6-E1B7-4049-AEFD-4A8A796BF422}" sibTransId="{C0A3FBDC-B1B7-42A0-ADBB-AD803FF5DF4C}"/>
    <dgm:cxn modelId="{C2C7BB38-1C4A-4C18-9B00-A8757A6CEE53}" type="presOf" srcId="{7479F42A-E436-4652-8EB2-F7F31A9C8E74}" destId="{7E94806E-096D-4BD9-80A8-0E932C71C880}" srcOrd="0" destOrd="0" presId="urn:microsoft.com/office/officeart/2008/layout/LinedList"/>
    <dgm:cxn modelId="{6422EF60-FB5D-4E99-A1E0-63854F1FE8D9}" srcId="{42434EA0-7851-4D29-A41F-9A76430E9AD6}" destId="{7A090EE5-BCF5-4537-A3E7-495D317FA08A}" srcOrd="4" destOrd="0" parTransId="{72CC9BD3-9F48-4B9D-A746-459734A53B0B}" sibTransId="{E1E061DE-DF59-4B8D-8B71-6D5A8EC1EEEC}"/>
    <dgm:cxn modelId="{57479D42-BBCD-48C3-B738-09F48C4DAF0F}" type="presOf" srcId="{7A090EE5-BCF5-4537-A3E7-495D317FA08A}" destId="{E11E700E-015D-4CBB-9FE0-622FC833C759}" srcOrd="0" destOrd="0" presId="urn:microsoft.com/office/officeart/2008/layout/LinedList"/>
    <dgm:cxn modelId="{F5207A53-2A5C-4358-947E-3FFD0F56960C}" srcId="{42434EA0-7851-4D29-A41F-9A76430E9AD6}" destId="{1B63BEF2-CF75-463C-9BEF-7D7BCE13A9CF}" srcOrd="3" destOrd="0" parTransId="{0AAB143E-3CFD-4D0A-82AC-9147FAEA4B39}" sibTransId="{DD3E8657-61A3-4991-9E06-C6D8B8E01F21}"/>
    <dgm:cxn modelId="{82AEE454-85AC-43B3-905A-45E1C7061945}" srcId="{42434EA0-7851-4D29-A41F-9A76430E9AD6}" destId="{7479F42A-E436-4652-8EB2-F7F31A9C8E74}" srcOrd="1" destOrd="0" parTransId="{1B551FF5-E8DD-47FA-BFA8-E028E3A3D750}" sibTransId="{847B0AF5-78CB-4621-98C1-735718DEFD31}"/>
    <dgm:cxn modelId="{13376EA7-1987-4C24-99E7-155388819C9C}" type="presOf" srcId="{5B540EF3-FA6B-452C-9003-A851FA927500}" destId="{C927DE20-A20A-405D-AF67-077F0FEE1E53}" srcOrd="0" destOrd="0" presId="urn:microsoft.com/office/officeart/2008/layout/LinedList"/>
    <dgm:cxn modelId="{C7C84FC5-8256-4BEE-A871-AA5194180113}" type="presOf" srcId="{42434EA0-7851-4D29-A41F-9A76430E9AD6}" destId="{2B35FB1F-3261-4F54-A66E-3068FFC6A895}" srcOrd="0" destOrd="0" presId="urn:microsoft.com/office/officeart/2008/layout/LinedList"/>
    <dgm:cxn modelId="{BEF04EC9-DA54-4982-8059-FB570B61B87F}" type="presOf" srcId="{1B63BEF2-CF75-463C-9BEF-7D7BCE13A9CF}" destId="{48F17C9D-397C-4ECD-8B87-B1A59DBC3B90}" srcOrd="0" destOrd="0" presId="urn:microsoft.com/office/officeart/2008/layout/LinedList"/>
    <dgm:cxn modelId="{BB2BA1DD-C1B9-4334-99BD-2105CF7CD284}" srcId="{42434EA0-7851-4D29-A41F-9A76430E9AD6}" destId="{ECDAC470-4E23-4C9E-BDBC-E7C7715DA0EC}" srcOrd="2" destOrd="0" parTransId="{A615E12A-45A0-423F-99EB-052CA9FB4CDD}" sibTransId="{55F8400F-EDF5-46B1-9B7A-E17412120295}"/>
    <dgm:cxn modelId="{8F2BABE3-EF36-4E71-9D3E-2C10511476E3}" type="presOf" srcId="{ECDAC470-4E23-4C9E-BDBC-E7C7715DA0EC}" destId="{71738DDB-72FC-4F16-AA41-18134B4C482F}" srcOrd="0" destOrd="0" presId="urn:microsoft.com/office/officeart/2008/layout/LinedList"/>
    <dgm:cxn modelId="{8F61152A-74DE-465C-9091-705A2F7219CE}" type="presParOf" srcId="{2B35FB1F-3261-4F54-A66E-3068FFC6A895}" destId="{AF078511-3DEE-436F-873C-6EAB49884767}" srcOrd="0" destOrd="0" presId="urn:microsoft.com/office/officeart/2008/layout/LinedList"/>
    <dgm:cxn modelId="{EFA49B44-6FE3-4458-84FC-28106CF29FBC}" type="presParOf" srcId="{2B35FB1F-3261-4F54-A66E-3068FFC6A895}" destId="{1A08652D-5E4B-44FA-AC56-A49C9075D28A}" srcOrd="1" destOrd="0" presId="urn:microsoft.com/office/officeart/2008/layout/LinedList"/>
    <dgm:cxn modelId="{40EB6358-FCAF-4F79-8B14-0EFEA32BF799}" type="presParOf" srcId="{1A08652D-5E4B-44FA-AC56-A49C9075D28A}" destId="{C927DE20-A20A-405D-AF67-077F0FEE1E53}" srcOrd="0" destOrd="0" presId="urn:microsoft.com/office/officeart/2008/layout/LinedList"/>
    <dgm:cxn modelId="{B35DF48A-70EE-4D82-8AF9-49DDB4AAACE0}" type="presParOf" srcId="{1A08652D-5E4B-44FA-AC56-A49C9075D28A}" destId="{42EB8699-8515-4856-BA30-C60AD2025AD4}" srcOrd="1" destOrd="0" presId="urn:microsoft.com/office/officeart/2008/layout/LinedList"/>
    <dgm:cxn modelId="{2C530F19-A835-427F-B39E-A998E61B2B11}" type="presParOf" srcId="{2B35FB1F-3261-4F54-A66E-3068FFC6A895}" destId="{2357661A-BFE5-4E04-8641-9AEA74345EC1}" srcOrd="2" destOrd="0" presId="urn:microsoft.com/office/officeart/2008/layout/LinedList"/>
    <dgm:cxn modelId="{B8755F96-A434-42C9-95BD-B1295A2166B0}" type="presParOf" srcId="{2B35FB1F-3261-4F54-A66E-3068FFC6A895}" destId="{364B715B-7AA7-443D-9971-43BB66525DB5}" srcOrd="3" destOrd="0" presId="urn:microsoft.com/office/officeart/2008/layout/LinedList"/>
    <dgm:cxn modelId="{D5539326-A3C3-4B34-95FD-61800B766499}" type="presParOf" srcId="{364B715B-7AA7-443D-9971-43BB66525DB5}" destId="{7E94806E-096D-4BD9-80A8-0E932C71C880}" srcOrd="0" destOrd="0" presId="urn:microsoft.com/office/officeart/2008/layout/LinedList"/>
    <dgm:cxn modelId="{8FA2CFEC-7A94-4D17-AA3C-0CF695F685C1}" type="presParOf" srcId="{364B715B-7AA7-443D-9971-43BB66525DB5}" destId="{838BFC26-4F7D-45DE-8CD6-8B45F2566A53}" srcOrd="1" destOrd="0" presId="urn:microsoft.com/office/officeart/2008/layout/LinedList"/>
    <dgm:cxn modelId="{63E2E56E-789B-4AAF-8DB5-CD94D577BD59}" type="presParOf" srcId="{2B35FB1F-3261-4F54-A66E-3068FFC6A895}" destId="{A8446254-9D15-4551-91B7-6BED628DD9E4}" srcOrd="4" destOrd="0" presId="urn:microsoft.com/office/officeart/2008/layout/LinedList"/>
    <dgm:cxn modelId="{E59B3C6B-C282-4EBF-AAF2-B28E460D4E8E}" type="presParOf" srcId="{2B35FB1F-3261-4F54-A66E-3068FFC6A895}" destId="{4FB91461-E84E-477D-960C-D7AE493CEDF1}" srcOrd="5" destOrd="0" presId="urn:microsoft.com/office/officeart/2008/layout/LinedList"/>
    <dgm:cxn modelId="{80C4D633-F2CE-4B8F-81B8-F975954ED2AC}" type="presParOf" srcId="{4FB91461-E84E-477D-960C-D7AE493CEDF1}" destId="{71738DDB-72FC-4F16-AA41-18134B4C482F}" srcOrd="0" destOrd="0" presId="urn:microsoft.com/office/officeart/2008/layout/LinedList"/>
    <dgm:cxn modelId="{DA31873B-C3F9-418D-BEEC-2F0096EA527E}" type="presParOf" srcId="{4FB91461-E84E-477D-960C-D7AE493CEDF1}" destId="{52D328CD-DB88-4ABB-9382-E98E68C406D8}" srcOrd="1" destOrd="0" presId="urn:microsoft.com/office/officeart/2008/layout/LinedList"/>
    <dgm:cxn modelId="{263D0B2D-57D5-48D0-B2C7-601CC51AF949}" type="presParOf" srcId="{2B35FB1F-3261-4F54-A66E-3068FFC6A895}" destId="{4BABB9B8-F5B7-4E82-AB49-243A72EA2511}" srcOrd="6" destOrd="0" presId="urn:microsoft.com/office/officeart/2008/layout/LinedList"/>
    <dgm:cxn modelId="{5092B64B-E07B-4002-87E9-8636E1E7F911}" type="presParOf" srcId="{2B35FB1F-3261-4F54-A66E-3068FFC6A895}" destId="{D4F7E418-AF12-4395-8255-4EB7E9E273AC}" srcOrd="7" destOrd="0" presId="urn:microsoft.com/office/officeart/2008/layout/LinedList"/>
    <dgm:cxn modelId="{B48BF9E0-59F4-413D-A863-3DB233C43D04}" type="presParOf" srcId="{D4F7E418-AF12-4395-8255-4EB7E9E273AC}" destId="{48F17C9D-397C-4ECD-8B87-B1A59DBC3B90}" srcOrd="0" destOrd="0" presId="urn:microsoft.com/office/officeart/2008/layout/LinedList"/>
    <dgm:cxn modelId="{09BD7923-B997-4061-95BD-04C626B9DF13}" type="presParOf" srcId="{D4F7E418-AF12-4395-8255-4EB7E9E273AC}" destId="{6E93938D-B7B0-4EE2-90C8-BD7EA65DA2C9}" srcOrd="1" destOrd="0" presId="urn:microsoft.com/office/officeart/2008/layout/LinedList"/>
    <dgm:cxn modelId="{A3893A11-795B-4FF5-ADC6-27022D319968}" type="presParOf" srcId="{2B35FB1F-3261-4F54-A66E-3068FFC6A895}" destId="{2C845411-9F01-4E91-8ECE-6D5D1251CD73}" srcOrd="8" destOrd="0" presId="urn:microsoft.com/office/officeart/2008/layout/LinedList"/>
    <dgm:cxn modelId="{26AC1685-7EE5-4E97-A6FE-0753510EA216}" type="presParOf" srcId="{2B35FB1F-3261-4F54-A66E-3068FFC6A895}" destId="{EE1B6765-02A0-4165-AB23-9AF70597EAD7}" srcOrd="9" destOrd="0" presId="urn:microsoft.com/office/officeart/2008/layout/LinedList"/>
    <dgm:cxn modelId="{69D1DE2F-1B9F-4E16-AD4B-61E7460D8D68}" type="presParOf" srcId="{EE1B6765-02A0-4165-AB23-9AF70597EAD7}" destId="{E11E700E-015D-4CBB-9FE0-622FC833C759}" srcOrd="0" destOrd="0" presId="urn:microsoft.com/office/officeart/2008/layout/LinedList"/>
    <dgm:cxn modelId="{7A5A69C9-52D9-453C-B18D-BF1DF3F240DC}" type="presParOf" srcId="{EE1B6765-02A0-4165-AB23-9AF70597EAD7}" destId="{5ADD4D16-2660-417B-962D-81F03F3F000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19F4315-449C-481D-B43F-2F0FBEA374F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650E6A-99EC-4179-9A4E-9C8426975844}">
      <dgm:prSet/>
      <dgm:spPr/>
      <dgm:t>
        <a:bodyPr/>
        <a:lstStyle/>
        <a:p>
          <a:r>
            <a:rPr lang="es-ES" dirty="0"/>
            <a:t>Base de datos</a:t>
          </a:r>
          <a:endParaRPr lang="en-US" dirty="0"/>
        </a:p>
      </dgm:t>
    </dgm:pt>
    <dgm:pt modelId="{A793FAC9-EBB4-4149-9133-DFD1881D6CF8}" type="parTrans" cxnId="{5813C3C4-FADB-4E76-AB22-296E40DE58C3}">
      <dgm:prSet/>
      <dgm:spPr/>
      <dgm:t>
        <a:bodyPr/>
        <a:lstStyle/>
        <a:p>
          <a:endParaRPr lang="en-US"/>
        </a:p>
      </dgm:t>
    </dgm:pt>
    <dgm:pt modelId="{0505CE93-8992-4737-8B5A-3512503D407D}" type="sibTrans" cxnId="{5813C3C4-FADB-4E76-AB22-296E40DE58C3}">
      <dgm:prSet/>
      <dgm:spPr/>
      <dgm:t>
        <a:bodyPr/>
        <a:lstStyle/>
        <a:p>
          <a:endParaRPr lang="en-US"/>
        </a:p>
      </dgm:t>
    </dgm:pt>
    <dgm:pt modelId="{221D06BB-77EB-436B-9537-F47E0CE53E4D}">
      <dgm:prSet/>
      <dgm:spPr/>
      <dgm:t>
        <a:bodyPr/>
        <a:lstStyle/>
        <a:p>
          <a:r>
            <a:rPr lang="es-ES" dirty="0"/>
            <a:t>Obtenida por Web </a:t>
          </a:r>
          <a:r>
            <a:rPr lang="es-ES" dirty="0" err="1"/>
            <a:t>Scraping</a:t>
          </a:r>
          <a:r>
            <a:rPr lang="es-ES" dirty="0"/>
            <a:t> :2019</a:t>
          </a:r>
          <a:endParaRPr lang="en-US" dirty="0"/>
        </a:p>
      </dgm:t>
    </dgm:pt>
    <dgm:pt modelId="{B81AECFB-DB1E-4787-9B75-B0295469A3BF}" type="parTrans" cxnId="{B206D551-C05D-4A8E-BD70-483E88632CBD}">
      <dgm:prSet/>
      <dgm:spPr/>
      <dgm:t>
        <a:bodyPr/>
        <a:lstStyle/>
        <a:p>
          <a:endParaRPr lang="en-US"/>
        </a:p>
      </dgm:t>
    </dgm:pt>
    <dgm:pt modelId="{E90423D8-95FF-41AB-B70A-F416FE22AD35}" type="sibTrans" cxnId="{B206D551-C05D-4A8E-BD70-483E88632CBD}">
      <dgm:prSet/>
      <dgm:spPr/>
      <dgm:t>
        <a:bodyPr/>
        <a:lstStyle/>
        <a:p>
          <a:endParaRPr lang="en-US"/>
        </a:p>
      </dgm:t>
    </dgm:pt>
    <dgm:pt modelId="{8C8B3ACB-AAC0-459A-B146-BA3BF944630F}">
      <dgm:prSet/>
      <dgm:spPr/>
      <dgm:t>
        <a:bodyPr/>
        <a:lstStyle/>
        <a:p>
          <a:pPr rtl="0"/>
          <a:r>
            <a:rPr lang="es-ES" dirty="0"/>
            <a:t>Inicial: </a:t>
          </a:r>
          <a:r>
            <a:rPr lang="es-ES" dirty="0">
              <a:latin typeface="Corbel" panose="020B0503020204020204"/>
            </a:rPr>
            <a:t>100.000- 20 provincias</a:t>
          </a:r>
          <a:r>
            <a:rPr lang="es-ES" dirty="0"/>
            <a:t> – 39 variables explicativas</a:t>
          </a:r>
          <a:r>
            <a:rPr lang="es-ES" dirty="0">
              <a:latin typeface="Corbel" panose="020B0503020204020204"/>
            </a:rPr>
            <a:t> (características del inmueble, geográficas, demográficas y económicas)</a:t>
          </a:r>
          <a:endParaRPr lang="es-ES" dirty="0"/>
        </a:p>
      </dgm:t>
    </dgm:pt>
    <dgm:pt modelId="{2C3FDD33-A625-45B7-A9D8-6003BA30EE86}" type="parTrans" cxnId="{CA5E7C1A-F127-4513-BD18-D54373EF7EDF}">
      <dgm:prSet/>
      <dgm:spPr/>
      <dgm:t>
        <a:bodyPr/>
        <a:lstStyle/>
        <a:p>
          <a:endParaRPr lang="en-US"/>
        </a:p>
      </dgm:t>
    </dgm:pt>
    <dgm:pt modelId="{99F3E2A7-1857-4636-958A-67FE49B96F81}" type="sibTrans" cxnId="{CA5E7C1A-F127-4513-BD18-D54373EF7EDF}">
      <dgm:prSet/>
      <dgm:spPr/>
      <dgm:t>
        <a:bodyPr/>
        <a:lstStyle/>
        <a:p>
          <a:endParaRPr lang="en-US"/>
        </a:p>
      </dgm:t>
    </dgm:pt>
    <dgm:pt modelId="{134325C5-6BF8-40D8-8142-E08462448BA9}">
      <dgm:prSet/>
      <dgm:spPr/>
      <dgm:t>
        <a:bodyPr/>
        <a:lstStyle/>
        <a:p>
          <a:r>
            <a:rPr lang="es-ES" dirty="0"/>
            <a:t>Análisis Exploratorio</a:t>
          </a:r>
          <a:endParaRPr lang="en-US" dirty="0"/>
        </a:p>
      </dgm:t>
    </dgm:pt>
    <dgm:pt modelId="{7A6A06D8-480A-4EC0-9614-4F9CF1D0D4EB}" type="parTrans" cxnId="{7BA1E042-865C-47E8-B80D-02214E7A2FD8}">
      <dgm:prSet/>
      <dgm:spPr/>
      <dgm:t>
        <a:bodyPr/>
        <a:lstStyle/>
        <a:p>
          <a:endParaRPr lang="en-US"/>
        </a:p>
      </dgm:t>
    </dgm:pt>
    <dgm:pt modelId="{E0ADF734-C0DE-4867-9BC9-A861B9A03BDE}" type="sibTrans" cxnId="{7BA1E042-865C-47E8-B80D-02214E7A2FD8}">
      <dgm:prSet/>
      <dgm:spPr/>
      <dgm:t>
        <a:bodyPr/>
        <a:lstStyle/>
        <a:p>
          <a:endParaRPr lang="en-US"/>
        </a:p>
      </dgm:t>
    </dgm:pt>
    <dgm:pt modelId="{D7CEFB14-661F-4C6D-A351-A15FA110A349}">
      <dgm:prSet/>
      <dgm:spPr/>
      <dgm:t>
        <a:bodyPr/>
        <a:lstStyle/>
        <a:p>
          <a:r>
            <a:rPr lang="es-ES" dirty="0"/>
            <a:t>Correlaciones: No hay multicolinealidad. Y las &gt;0.4 coinciden con los predictores más importantes</a:t>
          </a:r>
          <a:endParaRPr lang="en-US" dirty="0"/>
        </a:p>
      </dgm:t>
    </dgm:pt>
    <dgm:pt modelId="{7BBBA02F-8AE0-4DE4-AC9D-ED1F3BD51261}" type="parTrans" cxnId="{2999EA3F-6B50-40A1-8D17-FDA97CBDECDA}">
      <dgm:prSet/>
      <dgm:spPr/>
      <dgm:t>
        <a:bodyPr/>
        <a:lstStyle/>
        <a:p>
          <a:endParaRPr lang="en-US"/>
        </a:p>
      </dgm:t>
    </dgm:pt>
    <dgm:pt modelId="{88025EB2-E9B0-4B99-8927-480E4591FECD}" type="sibTrans" cxnId="{2999EA3F-6B50-40A1-8D17-FDA97CBDECDA}">
      <dgm:prSet/>
      <dgm:spPr/>
      <dgm:t>
        <a:bodyPr/>
        <a:lstStyle/>
        <a:p>
          <a:endParaRPr lang="en-US"/>
        </a:p>
      </dgm:t>
    </dgm:pt>
    <dgm:pt modelId="{DC0EF966-014C-4995-90BA-D4B43DF03707}">
      <dgm:prSet/>
      <dgm:spPr/>
      <dgm:t>
        <a:bodyPr/>
        <a:lstStyle/>
        <a:p>
          <a:pPr rtl="0"/>
          <a:r>
            <a:rPr lang="es-ES" dirty="0"/>
            <a:t>Procesamiento de la </a:t>
          </a:r>
          <a:r>
            <a:rPr lang="es-ES" dirty="0">
              <a:latin typeface="Corbel" panose="020B0503020204020204"/>
            </a:rPr>
            <a:t>información</a:t>
          </a:r>
          <a:endParaRPr lang="en-US" dirty="0">
            <a:latin typeface="Corbel" panose="020B0503020204020204"/>
          </a:endParaRPr>
        </a:p>
      </dgm:t>
    </dgm:pt>
    <dgm:pt modelId="{32BA9F6F-6FE0-47BB-99A2-D3289342904D}" type="parTrans" cxnId="{56FD6B51-36E7-4584-99E4-093C64C54ACA}">
      <dgm:prSet/>
      <dgm:spPr/>
      <dgm:t>
        <a:bodyPr/>
        <a:lstStyle/>
        <a:p>
          <a:endParaRPr lang="en-US"/>
        </a:p>
      </dgm:t>
    </dgm:pt>
    <dgm:pt modelId="{05AC3F36-B5BC-49E9-B865-4D1DC7B99D44}" type="sibTrans" cxnId="{56FD6B51-36E7-4584-99E4-093C64C54ACA}">
      <dgm:prSet/>
      <dgm:spPr/>
      <dgm:t>
        <a:bodyPr/>
        <a:lstStyle/>
        <a:p>
          <a:endParaRPr lang="en-US"/>
        </a:p>
      </dgm:t>
    </dgm:pt>
    <dgm:pt modelId="{42F28C36-1359-4C7A-8A71-CDC1CED91A36}">
      <dgm:prSet phldr="0"/>
      <dgm:spPr/>
      <dgm:t>
        <a:bodyPr/>
        <a:lstStyle/>
        <a:p>
          <a:pPr rtl="0"/>
          <a:r>
            <a:rPr lang="es-ES" dirty="0">
              <a:latin typeface="Corbel" panose="020B0503020204020204"/>
            </a:rPr>
            <a:t>No hay distribución normal de las variables</a:t>
          </a:r>
          <a:endParaRPr lang="en-US" dirty="0">
            <a:latin typeface="Corbel" panose="020B0503020204020204"/>
          </a:endParaRPr>
        </a:p>
      </dgm:t>
    </dgm:pt>
    <dgm:pt modelId="{3B227B05-6C18-4009-8475-D4AB5193F094}" type="parTrans" cxnId="{83A65E58-A2CA-4D47-972A-F671AC6ACD32}">
      <dgm:prSet/>
      <dgm:spPr/>
    </dgm:pt>
    <dgm:pt modelId="{FC73DC34-9B27-493A-8949-5222F3B7E7C0}" type="sibTrans" cxnId="{83A65E58-A2CA-4D47-972A-F671AC6ACD32}">
      <dgm:prSet/>
      <dgm:spPr/>
    </dgm:pt>
    <dgm:pt modelId="{ED694965-FEA8-43C1-A271-6258E585E2EC}">
      <dgm:prSet phldr="0"/>
      <dgm:spPr/>
      <dgm:t>
        <a:bodyPr/>
        <a:lstStyle/>
        <a:p>
          <a:pPr rtl="0"/>
          <a:r>
            <a:rPr lang="es-ES" dirty="0">
              <a:latin typeface="Corbel" panose="020B0503020204020204"/>
            </a:rPr>
            <a:t>7 variables categóricas convertidas en [0,1]</a:t>
          </a:r>
          <a:endParaRPr lang="en-US" dirty="0">
            <a:latin typeface="Corbel" panose="020B0503020204020204"/>
          </a:endParaRPr>
        </a:p>
      </dgm:t>
    </dgm:pt>
    <dgm:pt modelId="{9FA4D3AF-0DBF-46C4-8A1A-F84678AEC82A}" type="parTrans" cxnId="{5383551A-3AF8-4CB1-991D-E8E569082B93}">
      <dgm:prSet/>
      <dgm:spPr/>
    </dgm:pt>
    <dgm:pt modelId="{68ACDE6E-D76A-40E9-B7B2-155ECAD6D90C}" type="sibTrans" cxnId="{5383551A-3AF8-4CB1-991D-E8E569082B93}">
      <dgm:prSet/>
      <dgm:spPr/>
    </dgm:pt>
    <dgm:pt modelId="{DBDA3909-22E5-4FD6-B93E-8A302500D8D9}">
      <dgm:prSet phldr="0"/>
      <dgm:spPr/>
      <dgm:t>
        <a:bodyPr/>
        <a:lstStyle/>
        <a:p>
          <a:pPr rtl="0"/>
          <a:r>
            <a:rPr lang="es-ES" dirty="0" err="1">
              <a:latin typeface="Corbel" panose="020B0503020204020204"/>
            </a:rPr>
            <a:t>NaN</a:t>
          </a:r>
          <a:r>
            <a:rPr lang="es-ES" dirty="0">
              <a:latin typeface="Corbel" panose="020B0503020204020204"/>
            </a:rPr>
            <a:t>: Criterio de la moda, K-</a:t>
          </a:r>
          <a:r>
            <a:rPr lang="es-ES" dirty="0" err="1">
              <a:latin typeface="Corbel" panose="020B0503020204020204"/>
            </a:rPr>
            <a:t>Nearest</a:t>
          </a:r>
          <a:r>
            <a:rPr lang="es-ES" dirty="0">
              <a:latin typeface="Corbel" panose="020B0503020204020204"/>
            </a:rPr>
            <a:t> </a:t>
          </a:r>
          <a:r>
            <a:rPr lang="es-ES" dirty="0" err="1">
              <a:latin typeface="Corbel" panose="020B0503020204020204"/>
            </a:rPr>
            <a:t>Neighbor</a:t>
          </a:r>
          <a:r>
            <a:rPr lang="es-ES" dirty="0">
              <a:latin typeface="Corbel" panose="020B0503020204020204"/>
            </a:rPr>
            <a:t>- KNN (floor, m2_útiles)</a:t>
          </a:r>
          <a:endParaRPr lang="en-US" dirty="0">
            <a:latin typeface="Corbel" panose="020B0503020204020204"/>
          </a:endParaRPr>
        </a:p>
      </dgm:t>
    </dgm:pt>
    <dgm:pt modelId="{8AABBD3C-31A7-43E9-A511-01981936EF0F}" type="parTrans" cxnId="{B9E1EF44-05FE-44FB-8574-D0D7E70D4B81}">
      <dgm:prSet/>
      <dgm:spPr/>
    </dgm:pt>
    <dgm:pt modelId="{36CF8D88-E42A-4713-89A6-48864C0D1C71}" type="sibTrans" cxnId="{B9E1EF44-05FE-44FB-8574-D0D7E70D4B81}">
      <dgm:prSet/>
      <dgm:spPr/>
    </dgm:pt>
    <dgm:pt modelId="{294D9046-4942-483C-86C3-20213658D6B0}">
      <dgm:prSet phldr="0"/>
      <dgm:spPr/>
      <dgm:t>
        <a:bodyPr/>
        <a:lstStyle/>
        <a:p>
          <a:pPr rtl="0"/>
          <a:r>
            <a:rPr lang="es-ES" dirty="0">
              <a:latin typeface="Corbel" panose="020B0503020204020204"/>
            </a:rPr>
            <a:t>Estandarización 6 variables y  </a:t>
          </a:r>
          <a:r>
            <a:rPr lang="es-ES" dirty="0" err="1">
              <a:latin typeface="Corbel" panose="020B0503020204020204"/>
            </a:rPr>
            <a:t>Robust</a:t>
          </a:r>
          <a:r>
            <a:rPr lang="es-ES" dirty="0">
              <a:latin typeface="Corbel" panose="020B0503020204020204"/>
            </a:rPr>
            <a:t> </a:t>
          </a:r>
          <a:r>
            <a:rPr lang="es-ES" dirty="0" err="1">
              <a:latin typeface="Corbel" panose="020B0503020204020204"/>
            </a:rPr>
            <a:t>Scaler</a:t>
          </a:r>
          <a:r>
            <a:rPr lang="es-ES" dirty="0">
              <a:latin typeface="Corbel" panose="020B0503020204020204"/>
            </a:rPr>
            <a:t> a m2- reales y útiles</a:t>
          </a:r>
          <a:endParaRPr lang="en-US" dirty="0">
            <a:latin typeface="Corbel" panose="020B0503020204020204"/>
          </a:endParaRPr>
        </a:p>
      </dgm:t>
    </dgm:pt>
    <dgm:pt modelId="{5C2464C0-3BC0-4E8A-875A-341818677850}" type="parTrans" cxnId="{2432566C-561C-415B-862B-8A231AE70DC0}">
      <dgm:prSet/>
      <dgm:spPr/>
    </dgm:pt>
    <dgm:pt modelId="{14FAA995-8D16-4F53-9312-505713C6FA88}" type="sibTrans" cxnId="{2432566C-561C-415B-862B-8A231AE70DC0}">
      <dgm:prSet/>
      <dgm:spPr/>
    </dgm:pt>
    <dgm:pt modelId="{878CB4A6-E842-4A41-9C1A-4298BC80EF16}">
      <dgm:prSet phldr="0"/>
      <dgm:spPr/>
      <dgm:t>
        <a:bodyPr/>
        <a:lstStyle/>
        <a:p>
          <a:pPr rtl="0"/>
          <a:r>
            <a:rPr lang="es-ES" dirty="0">
              <a:latin typeface="Corbel" panose="020B0503020204020204"/>
            </a:rPr>
            <a:t>No se han modificado las variables a nivel provincial: económicas, demográficas(8 en total)</a:t>
          </a:r>
          <a:endParaRPr lang="en-US" dirty="0">
            <a:latin typeface="Corbel" panose="020B0503020204020204"/>
          </a:endParaRPr>
        </a:p>
      </dgm:t>
    </dgm:pt>
    <dgm:pt modelId="{FBF7B8C5-0B66-4ECD-B2C4-7B6AA769AEC7}" type="parTrans" cxnId="{581437BF-80E2-470F-AAF5-608434167C1B}">
      <dgm:prSet/>
      <dgm:spPr/>
    </dgm:pt>
    <dgm:pt modelId="{45F19EDF-D0E0-4832-8651-C65A21CACE33}" type="sibTrans" cxnId="{581437BF-80E2-470F-AAF5-608434167C1B}">
      <dgm:prSet/>
      <dgm:spPr/>
    </dgm:pt>
    <dgm:pt modelId="{2349B7A1-D86D-4710-8CBE-3A10D805ABA3}">
      <dgm:prSet phldr="0"/>
      <dgm:spPr/>
      <dgm:t>
        <a:bodyPr/>
        <a:lstStyle/>
        <a:p>
          <a:pPr rtl="0"/>
          <a:r>
            <a:rPr lang="es-ES" dirty="0">
              <a:latin typeface="Corbel" panose="020B0503020204020204"/>
            </a:rPr>
            <a:t>BBDD Modelo: +75.000 - 39 variables - (alquiler, </a:t>
          </a:r>
          <a:r>
            <a:rPr lang="es-ES" dirty="0" err="1">
              <a:latin typeface="Corbel" panose="020B0503020204020204"/>
            </a:rPr>
            <a:t>NaN</a:t>
          </a:r>
          <a:r>
            <a:rPr lang="es-ES" dirty="0">
              <a:latin typeface="Corbel" panose="020B0503020204020204"/>
            </a:rPr>
            <a:t> no procesados, geográficas categóricas) = 22 var. </a:t>
          </a:r>
          <a:endParaRPr lang="es-ES" dirty="0"/>
        </a:p>
      </dgm:t>
    </dgm:pt>
    <dgm:pt modelId="{79C69233-721D-4B08-B323-0D8779D1B1FD}" type="parTrans" cxnId="{85699E08-4C42-47BF-9C3B-3368F5212105}">
      <dgm:prSet/>
      <dgm:spPr/>
    </dgm:pt>
    <dgm:pt modelId="{48817603-0191-453D-BBA5-97A444DC9BD9}" type="sibTrans" cxnId="{85699E08-4C42-47BF-9C3B-3368F5212105}">
      <dgm:prSet/>
      <dgm:spPr/>
    </dgm:pt>
    <dgm:pt modelId="{49D8EF3F-1631-4350-BBC7-578FD4467777}" type="pres">
      <dgm:prSet presAssocID="{719F4315-449C-481D-B43F-2F0FBEA374FF}" presName="linear" presStyleCnt="0">
        <dgm:presLayoutVars>
          <dgm:animLvl val="lvl"/>
          <dgm:resizeHandles val="exact"/>
        </dgm:presLayoutVars>
      </dgm:prSet>
      <dgm:spPr/>
    </dgm:pt>
    <dgm:pt modelId="{E9965EFC-4A06-4E15-AE56-725E10959CF3}" type="pres">
      <dgm:prSet presAssocID="{7B650E6A-99EC-4179-9A4E-9C842697584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2914BF8-1658-4823-B068-A9CE083E3A31}" type="pres">
      <dgm:prSet presAssocID="{7B650E6A-99EC-4179-9A4E-9C8426975844}" presName="childText" presStyleLbl="revTx" presStyleIdx="0" presStyleCnt="3">
        <dgm:presLayoutVars>
          <dgm:bulletEnabled val="1"/>
        </dgm:presLayoutVars>
      </dgm:prSet>
      <dgm:spPr/>
    </dgm:pt>
    <dgm:pt modelId="{B6F3218F-019E-479F-80A7-C37E1552F049}" type="pres">
      <dgm:prSet presAssocID="{134325C5-6BF8-40D8-8142-E08462448BA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FA14C9F-3C93-419A-91D3-A66A6B53CEC1}" type="pres">
      <dgm:prSet presAssocID="{134325C5-6BF8-40D8-8142-E08462448BA9}" presName="childText" presStyleLbl="revTx" presStyleIdx="1" presStyleCnt="3">
        <dgm:presLayoutVars>
          <dgm:bulletEnabled val="1"/>
        </dgm:presLayoutVars>
      </dgm:prSet>
      <dgm:spPr/>
    </dgm:pt>
    <dgm:pt modelId="{84419B45-A25C-4476-B792-A883E2A1F926}" type="pres">
      <dgm:prSet presAssocID="{DC0EF966-014C-4995-90BA-D4B43DF0370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0FAB070-2FA7-4F20-9447-4A6B47FC570A}" type="pres">
      <dgm:prSet presAssocID="{DC0EF966-014C-4995-90BA-D4B43DF03707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85699E08-4C42-47BF-9C3B-3368F5212105}" srcId="{DC0EF966-014C-4995-90BA-D4B43DF03707}" destId="{2349B7A1-D86D-4710-8CBE-3A10D805ABA3}" srcOrd="5" destOrd="0" parTransId="{79C69233-721D-4B08-B323-0D8779D1B1FD}" sibTransId="{48817603-0191-453D-BBA5-97A444DC9BD9}"/>
    <dgm:cxn modelId="{657ACE0D-F276-4CD7-B877-C1352BA3B65E}" type="presOf" srcId="{2349B7A1-D86D-4710-8CBE-3A10D805ABA3}" destId="{E0FAB070-2FA7-4F20-9447-4A6B47FC570A}" srcOrd="0" destOrd="5" presId="urn:microsoft.com/office/officeart/2005/8/layout/vList2"/>
    <dgm:cxn modelId="{5383551A-3AF8-4CB1-991D-E8E569082B93}" srcId="{DC0EF966-014C-4995-90BA-D4B43DF03707}" destId="{ED694965-FEA8-43C1-A271-6258E585E2EC}" srcOrd="1" destOrd="0" parTransId="{9FA4D3AF-0DBF-46C4-8A1A-F84678AEC82A}" sibTransId="{68ACDE6E-D76A-40E9-B7B2-155ECAD6D90C}"/>
    <dgm:cxn modelId="{CA5E7C1A-F127-4513-BD18-D54373EF7EDF}" srcId="{7B650E6A-99EC-4179-9A4E-9C8426975844}" destId="{8C8B3ACB-AAC0-459A-B146-BA3BF944630F}" srcOrd="1" destOrd="0" parTransId="{2C3FDD33-A625-45B7-A9D8-6003BA30EE86}" sibTransId="{99F3E2A7-1857-4636-958A-67FE49B96F81}"/>
    <dgm:cxn modelId="{9B8D9A3A-D085-49F4-B0D2-2CB210D4B4FB}" type="presOf" srcId="{7B650E6A-99EC-4179-9A4E-9C8426975844}" destId="{E9965EFC-4A06-4E15-AE56-725E10959CF3}" srcOrd="0" destOrd="0" presId="urn:microsoft.com/office/officeart/2005/8/layout/vList2"/>
    <dgm:cxn modelId="{D6D84B3C-4365-4A39-B910-7614D2153D2F}" type="presOf" srcId="{221D06BB-77EB-436B-9537-F47E0CE53E4D}" destId="{52914BF8-1658-4823-B068-A9CE083E3A31}" srcOrd="0" destOrd="0" presId="urn:microsoft.com/office/officeart/2005/8/layout/vList2"/>
    <dgm:cxn modelId="{35EA113D-EC21-4FC6-BD0F-A7F56C187A0C}" type="presOf" srcId="{878CB4A6-E842-4A41-9C1A-4298BC80EF16}" destId="{E0FAB070-2FA7-4F20-9447-4A6B47FC570A}" srcOrd="0" destOrd="4" presId="urn:microsoft.com/office/officeart/2005/8/layout/vList2"/>
    <dgm:cxn modelId="{2999EA3F-6B50-40A1-8D17-FDA97CBDECDA}" srcId="{134325C5-6BF8-40D8-8142-E08462448BA9}" destId="{D7CEFB14-661F-4C6D-A351-A15FA110A349}" srcOrd="0" destOrd="0" parTransId="{7BBBA02F-8AE0-4DE4-AC9D-ED1F3BD51261}" sibTransId="{88025EB2-E9B0-4B99-8927-480E4591FECD}"/>
    <dgm:cxn modelId="{7BA1E042-865C-47E8-B80D-02214E7A2FD8}" srcId="{719F4315-449C-481D-B43F-2F0FBEA374FF}" destId="{134325C5-6BF8-40D8-8142-E08462448BA9}" srcOrd="1" destOrd="0" parTransId="{7A6A06D8-480A-4EC0-9614-4F9CF1D0D4EB}" sibTransId="{E0ADF734-C0DE-4867-9BC9-A861B9A03BDE}"/>
    <dgm:cxn modelId="{B9E1EF44-05FE-44FB-8574-D0D7E70D4B81}" srcId="{DC0EF966-014C-4995-90BA-D4B43DF03707}" destId="{DBDA3909-22E5-4FD6-B93E-8A302500D8D9}" srcOrd="2" destOrd="0" parTransId="{8AABBD3C-31A7-43E9-A511-01981936EF0F}" sibTransId="{36CF8D88-E42A-4713-89A6-48864C0D1C71}"/>
    <dgm:cxn modelId="{2432566C-561C-415B-862B-8A231AE70DC0}" srcId="{DC0EF966-014C-4995-90BA-D4B43DF03707}" destId="{294D9046-4942-483C-86C3-20213658D6B0}" srcOrd="3" destOrd="0" parTransId="{5C2464C0-3BC0-4E8A-875A-341818677850}" sibTransId="{14FAA995-8D16-4F53-9312-505713C6FA88}"/>
    <dgm:cxn modelId="{56FD6B51-36E7-4584-99E4-093C64C54ACA}" srcId="{719F4315-449C-481D-B43F-2F0FBEA374FF}" destId="{DC0EF966-014C-4995-90BA-D4B43DF03707}" srcOrd="2" destOrd="0" parTransId="{32BA9F6F-6FE0-47BB-99A2-D3289342904D}" sibTransId="{05AC3F36-B5BC-49E9-B865-4D1DC7B99D44}"/>
    <dgm:cxn modelId="{B206D551-C05D-4A8E-BD70-483E88632CBD}" srcId="{7B650E6A-99EC-4179-9A4E-9C8426975844}" destId="{221D06BB-77EB-436B-9537-F47E0CE53E4D}" srcOrd="0" destOrd="0" parTransId="{B81AECFB-DB1E-4787-9B75-B0295469A3BF}" sibTransId="{E90423D8-95FF-41AB-B70A-F416FE22AD35}"/>
    <dgm:cxn modelId="{CC013855-E239-4686-9911-C7E6016EA13C}" type="presOf" srcId="{D7CEFB14-661F-4C6D-A351-A15FA110A349}" destId="{BFA14C9F-3C93-419A-91D3-A66A6B53CEC1}" srcOrd="0" destOrd="0" presId="urn:microsoft.com/office/officeart/2005/8/layout/vList2"/>
    <dgm:cxn modelId="{9E14A377-91DA-498B-A4C3-8810D9F6025D}" type="presOf" srcId="{294D9046-4942-483C-86C3-20213658D6B0}" destId="{E0FAB070-2FA7-4F20-9447-4A6B47FC570A}" srcOrd="0" destOrd="3" presId="urn:microsoft.com/office/officeart/2005/8/layout/vList2"/>
    <dgm:cxn modelId="{83A65E58-A2CA-4D47-972A-F671AC6ACD32}" srcId="{DC0EF966-014C-4995-90BA-D4B43DF03707}" destId="{42F28C36-1359-4C7A-8A71-CDC1CED91A36}" srcOrd="0" destOrd="0" parTransId="{3B227B05-6C18-4009-8475-D4AB5193F094}" sibTransId="{FC73DC34-9B27-493A-8949-5222F3B7E7C0}"/>
    <dgm:cxn modelId="{4EEEF87A-FC9D-4F86-857B-1A136BF16C67}" type="presOf" srcId="{719F4315-449C-481D-B43F-2F0FBEA374FF}" destId="{49D8EF3F-1631-4350-BBC7-578FD4467777}" srcOrd="0" destOrd="0" presId="urn:microsoft.com/office/officeart/2005/8/layout/vList2"/>
    <dgm:cxn modelId="{7DC4EB93-8BD3-493A-A03F-C4E6AAE3511F}" type="presOf" srcId="{8C8B3ACB-AAC0-459A-B146-BA3BF944630F}" destId="{52914BF8-1658-4823-B068-A9CE083E3A31}" srcOrd="0" destOrd="1" presId="urn:microsoft.com/office/officeart/2005/8/layout/vList2"/>
    <dgm:cxn modelId="{E5472BA2-36D6-4884-8B63-22B6B8BC0808}" type="presOf" srcId="{134325C5-6BF8-40D8-8142-E08462448BA9}" destId="{B6F3218F-019E-479F-80A7-C37E1552F049}" srcOrd="0" destOrd="0" presId="urn:microsoft.com/office/officeart/2005/8/layout/vList2"/>
    <dgm:cxn modelId="{1BD73BB5-D403-4D2D-8A59-5742B6BC426B}" type="presOf" srcId="{DBDA3909-22E5-4FD6-B93E-8A302500D8D9}" destId="{E0FAB070-2FA7-4F20-9447-4A6B47FC570A}" srcOrd="0" destOrd="2" presId="urn:microsoft.com/office/officeart/2005/8/layout/vList2"/>
    <dgm:cxn modelId="{581437BF-80E2-470F-AAF5-608434167C1B}" srcId="{DC0EF966-014C-4995-90BA-D4B43DF03707}" destId="{878CB4A6-E842-4A41-9C1A-4298BC80EF16}" srcOrd="4" destOrd="0" parTransId="{FBF7B8C5-0B66-4ECD-B2C4-7B6AA769AEC7}" sibTransId="{45F19EDF-D0E0-4832-8651-C65A21CACE33}"/>
    <dgm:cxn modelId="{5813C3C4-FADB-4E76-AB22-296E40DE58C3}" srcId="{719F4315-449C-481D-B43F-2F0FBEA374FF}" destId="{7B650E6A-99EC-4179-9A4E-9C8426975844}" srcOrd="0" destOrd="0" parTransId="{A793FAC9-EBB4-4149-9133-DFD1881D6CF8}" sibTransId="{0505CE93-8992-4737-8B5A-3512503D407D}"/>
    <dgm:cxn modelId="{F6E50CE3-53E0-4429-84AC-AA9B17604C3F}" type="presOf" srcId="{42F28C36-1359-4C7A-8A71-CDC1CED91A36}" destId="{E0FAB070-2FA7-4F20-9447-4A6B47FC570A}" srcOrd="0" destOrd="0" presId="urn:microsoft.com/office/officeart/2005/8/layout/vList2"/>
    <dgm:cxn modelId="{26A048ED-697A-41F5-A360-70BADB2798D2}" type="presOf" srcId="{DC0EF966-014C-4995-90BA-D4B43DF03707}" destId="{84419B45-A25C-4476-B792-A883E2A1F926}" srcOrd="0" destOrd="0" presId="urn:microsoft.com/office/officeart/2005/8/layout/vList2"/>
    <dgm:cxn modelId="{F70FB7F3-FB2B-470E-9203-838BEFCDD921}" type="presOf" srcId="{ED694965-FEA8-43C1-A271-6258E585E2EC}" destId="{E0FAB070-2FA7-4F20-9447-4A6B47FC570A}" srcOrd="0" destOrd="1" presId="urn:microsoft.com/office/officeart/2005/8/layout/vList2"/>
    <dgm:cxn modelId="{20CCFCDA-C47B-4C00-BFC8-4618C5A6055E}" type="presParOf" srcId="{49D8EF3F-1631-4350-BBC7-578FD4467777}" destId="{E9965EFC-4A06-4E15-AE56-725E10959CF3}" srcOrd="0" destOrd="0" presId="urn:microsoft.com/office/officeart/2005/8/layout/vList2"/>
    <dgm:cxn modelId="{211CAA57-5254-4211-9B94-53972DDA7AF5}" type="presParOf" srcId="{49D8EF3F-1631-4350-BBC7-578FD4467777}" destId="{52914BF8-1658-4823-B068-A9CE083E3A31}" srcOrd="1" destOrd="0" presId="urn:microsoft.com/office/officeart/2005/8/layout/vList2"/>
    <dgm:cxn modelId="{0331CAD3-4306-462C-B084-E4787F1E66C3}" type="presParOf" srcId="{49D8EF3F-1631-4350-BBC7-578FD4467777}" destId="{B6F3218F-019E-479F-80A7-C37E1552F049}" srcOrd="2" destOrd="0" presId="urn:microsoft.com/office/officeart/2005/8/layout/vList2"/>
    <dgm:cxn modelId="{17DC7539-B8BB-4326-837A-87863D41B0A4}" type="presParOf" srcId="{49D8EF3F-1631-4350-BBC7-578FD4467777}" destId="{BFA14C9F-3C93-419A-91D3-A66A6B53CEC1}" srcOrd="3" destOrd="0" presId="urn:microsoft.com/office/officeart/2005/8/layout/vList2"/>
    <dgm:cxn modelId="{AA96715C-E701-490A-9C95-B98842D21357}" type="presParOf" srcId="{49D8EF3F-1631-4350-BBC7-578FD4467777}" destId="{84419B45-A25C-4476-B792-A883E2A1F926}" srcOrd="4" destOrd="0" presId="urn:microsoft.com/office/officeart/2005/8/layout/vList2"/>
    <dgm:cxn modelId="{28B9A2E5-77EC-4123-8ED9-9EBE63B3B44F}" type="presParOf" srcId="{49D8EF3F-1631-4350-BBC7-578FD4467777}" destId="{E0FAB070-2FA7-4F20-9447-4A6B47FC570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19F4315-449C-481D-B43F-2F0FBEA374F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652A5E-82C8-493C-A17B-F37675A79CE8}">
      <dgm:prSet/>
      <dgm:spPr/>
      <dgm:t>
        <a:bodyPr/>
        <a:lstStyle/>
        <a:p>
          <a:r>
            <a:rPr lang="es-ES" dirty="0"/>
            <a:t>Elección de las métricas</a:t>
          </a:r>
          <a:endParaRPr lang="en-US" dirty="0"/>
        </a:p>
      </dgm:t>
    </dgm:pt>
    <dgm:pt modelId="{AAEA9C94-87FE-4E35-A33E-252FE36E6161}" type="parTrans" cxnId="{8D82470C-A775-4661-AA38-76E026BDC212}">
      <dgm:prSet/>
      <dgm:spPr/>
      <dgm:t>
        <a:bodyPr/>
        <a:lstStyle/>
        <a:p>
          <a:endParaRPr lang="en-US"/>
        </a:p>
      </dgm:t>
    </dgm:pt>
    <dgm:pt modelId="{C68C8CCF-664A-429E-A506-E657A9DF2412}" type="sibTrans" cxnId="{8D82470C-A775-4661-AA38-76E026BDC212}">
      <dgm:prSet/>
      <dgm:spPr/>
      <dgm:t>
        <a:bodyPr/>
        <a:lstStyle/>
        <a:p>
          <a:endParaRPr lang="en-US"/>
        </a:p>
      </dgm:t>
    </dgm:pt>
    <dgm:pt modelId="{EE07B5AD-0CC9-4215-8FB6-659F2080538D}">
      <dgm:prSet/>
      <dgm:spPr/>
      <dgm:t>
        <a:bodyPr/>
        <a:lstStyle/>
        <a:p>
          <a:pPr rtl="0"/>
          <a:r>
            <a:rPr lang="es-ES" dirty="0"/>
            <a:t>R2:explica cuán cerca están </a:t>
          </a:r>
          <a:r>
            <a:rPr lang="es-ES" dirty="0">
              <a:latin typeface="Corbel" panose="020B0503020204020204"/>
            </a:rPr>
            <a:t>las prediciones</a:t>
          </a:r>
          <a:r>
            <a:rPr lang="es-ES" dirty="0"/>
            <a:t> de la línea de regresión ajustada</a:t>
          </a:r>
          <a:endParaRPr lang="en-US" dirty="0"/>
        </a:p>
      </dgm:t>
    </dgm:pt>
    <dgm:pt modelId="{86737E88-9772-4D16-90B5-3714F43DC680}" type="parTrans" cxnId="{3966800C-4221-471C-B3A7-EED7AC0E6265}">
      <dgm:prSet/>
      <dgm:spPr/>
      <dgm:t>
        <a:bodyPr/>
        <a:lstStyle/>
        <a:p>
          <a:endParaRPr lang="en-US"/>
        </a:p>
      </dgm:t>
    </dgm:pt>
    <dgm:pt modelId="{0B19D78A-C92D-4C35-B67F-6DADC7E46F31}" type="sibTrans" cxnId="{3966800C-4221-471C-B3A7-EED7AC0E6265}">
      <dgm:prSet/>
      <dgm:spPr/>
      <dgm:t>
        <a:bodyPr/>
        <a:lstStyle/>
        <a:p>
          <a:endParaRPr lang="en-US"/>
        </a:p>
      </dgm:t>
    </dgm:pt>
    <dgm:pt modelId="{E6B8FEB6-AB9B-4E8E-B341-46E6314F18C5}">
      <dgm:prSet/>
      <dgm:spPr/>
      <dgm:t>
        <a:bodyPr/>
        <a:lstStyle/>
        <a:p>
          <a:r>
            <a:rPr lang="es-ES" dirty="0"/>
            <a:t>MSE: Es una medida ponderada de la diferencia al cuadrado entre la predicción de nuestro modelo y el valor real.</a:t>
          </a:r>
          <a:endParaRPr lang="en-US" dirty="0"/>
        </a:p>
      </dgm:t>
    </dgm:pt>
    <dgm:pt modelId="{0E673054-3644-4F47-B3EC-5002983D7E21}" type="parTrans" cxnId="{34F80A16-E133-444A-98D2-F583011A85D9}">
      <dgm:prSet/>
      <dgm:spPr/>
      <dgm:t>
        <a:bodyPr/>
        <a:lstStyle/>
        <a:p>
          <a:endParaRPr lang="en-US"/>
        </a:p>
      </dgm:t>
    </dgm:pt>
    <dgm:pt modelId="{A0D607EB-D13B-402E-9EF2-8D24D54F4192}" type="sibTrans" cxnId="{34F80A16-E133-444A-98D2-F583011A85D9}">
      <dgm:prSet/>
      <dgm:spPr/>
      <dgm:t>
        <a:bodyPr/>
        <a:lstStyle/>
        <a:p>
          <a:endParaRPr lang="en-US"/>
        </a:p>
      </dgm:t>
    </dgm:pt>
    <dgm:pt modelId="{874F55DB-9336-41BE-BAB3-1B8E2C89A57A}">
      <dgm:prSet/>
      <dgm:spPr/>
      <dgm:t>
        <a:bodyPr/>
        <a:lstStyle/>
        <a:p>
          <a:r>
            <a:rPr lang="es-ES" dirty="0"/>
            <a:t>RMSE: se interpreta como la desviación estándar de la varianza inexplicada, y tiene la propiedad de estar en las mismas unidades que la variable target.</a:t>
          </a:r>
          <a:endParaRPr lang="en-US" dirty="0"/>
        </a:p>
      </dgm:t>
    </dgm:pt>
    <dgm:pt modelId="{459DB5FA-6416-4B2B-A521-07B3891647FB}" type="parTrans" cxnId="{10F2A94D-EF33-4EAF-BAC6-493E1EC4CE32}">
      <dgm:prSet/>
      <dgm:spPr/>
      <dgm:t>
        <a:bodyPr/>
        <a:lstStyle/>
        <a:p>
          <a:endParaRPr lang="en-US"/>
        </a:p>
      </dgm:t>
    </dgm:pt>
    <dgm:pt modelId="{C33F75E3-F301-4ED8-89C6-204D6ED9B972}" type="sibTrans" cxnId="{10F2A94D-EF33-4EAF-BAC6-493E1EC4CE32}">
      <dgm:prSet/>
      <dgm:spPr/>
      <dgm:t>
        <a:bodyPr/>
        <a:lstStyle/>
        <a:p>
          <a:endParaRPr lang="en-US"/>
        </a:p>
      </dgm:t>
    </dgm:pt>
    <dgm:pt modelId="{49D8EF3F-1631-4350-BBC7-578FD4467777}" type="pres">
      <dgm:prSet presAssocID="{719F4315-449C-481D-B43F-2F0FBEA374FF}" presName="linear" presStyleCnt="0">
        <dgm:presLayoutVars>
          <dgm:animLvl val="lvl"/>
          <dgm:resizeHandles val="exact"/>
        </dgm:presLayoutVars>
      </dgm:prSet>
      <dgm:spPr/>
    </dgm:pt>
    <dgm:pt modelId="{D952002D-1424-4D48-A287-AF972D51CE0A}" type="pres">
      <dgm:prSet presAssocID="{11652A5E-82C8-493C-A17B-F37675A79CE8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57F884A-964B-4186-9FD8-6B8FC2E8D06A}" type="pres">
      <dgm:prSet presAssocID="{11652A5E-82C8-493C-A17B-F37675A79CE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D82470C-A775-4661-AA38-76E026BDC212}" srcId="{719F4315-449C-481D-B43F-2F0FBEA374FF}" destId="{11652A5E-82C8-493C-A17B-F37675A79CE8}" srcOrd="0" destOrd="0" parTransId="{AAEA9C94-87FE-4E35-A33E-252FE36E6161}" sibTransId="{C68C8CCF-664A-429E-A506-E657A9DF2412}"/>
    <dgm:cxn modelId="{3966800C-4221-471C-B3A7-EED7AC0E6265}" srcId="{11652A5E-82C8-493C-A17B-F37675A79CE8}" destId="{EE07B5AD-0CC9-4215-8FB6-659F2080538D}" srcOrd="0" destOrd="0" parTransId="{86737E88-9772-4D16-90B5-3714F43DC680}" sibTransId="{0B19D78A-C92D-4C35-B67F-6DADC7E46F31}"/>
    <dgm:cxn modelId="{34F80A16-E133-444A-98D2-F583011A85D9}" srcId="{11652A5E-82C8-493C-A17B-F37675A79CE8}" destId="{E6B8FEB6-AB9B-4E8E-B341-46E6314F18C5}" srcOrd="1" destOrd="0" parTransId="{0E673054-3644-4F47-B3EC-5002983D7E21}" sibTransId="{A0D607EB-D13B-402E-9EF2-8D24D54F4192}"/>
    <dgm:cxn modelId="{308F5029-5C6B-471A-9DA4-A407D33EFC28}" type="presOf" srcId="{EE07B5AD-0CC9-4215-8FB6-659F2080538D}" destId="{B57F884A-964B-4186-9FD8-6B8FC2E8D06A}" srcOrd="0" destOrd="0" presId="urn:microsoft.com/office/officeart/2005/8/layout/vList2"/>
    <dgm:cxn modelId="{10F2A94D-EF33-4EAF-BAC6-493E1EC4CE32}" srcId="{11652A5E-82C8-493C-A17B-F37675A79CE8}" destId="{874F55DB-9336-41BE-BAB3-1B8E2C89A57A}" srcOrd="2" destOrd="0" parTransId="{459DB5FA-6416-4B2B-A521-07B3891647FB}" sibTransId="{C33F75E3-F301-4ED8-89C6-204D6ED9B972}"/>
    <dgm:cxn modelId="{4EEEF87A-FC9D-4F86-857B-1A136BF16C67}" type="presOf" srcId="{719F4315-449C-481D-B43F-2F0FBEA374FF}" destId="{49D8EF3F-1631-4350-BBC7-578FD4467777}" srcOrd="0" destOrd="0" presId="urn:microsoft.com/office/officeart/2005/8/layout/vList2"/>
    <dgm:cxn modelId="{3A4CA192-0994-4EB8-A336-E87EADFA7428}" type="presOf" srcId="{874F55DB-9336-41BE-BAB3-1B8E2C89A57A}" destId="{B57F884A-964B-4186-9FD8-6B8FC2E8D06A}" srcOrd="0" destOrd="2" presId="urn:microsoft.com/office/officeart/2005/8/layout/vList2"/>
    <dgm:cxn modelId="{A8D11EAF-7D39-46AE-90F1-9A747324A46C}" type="presOf" srcId="{E6B8FEB6-AB9B-4E8E-B341-46E6314F18C5}" destId="{B57F884A-964B-4186-9FD8-6B8FC2E8D06A}" srcOrd="0" destOrd="1" presId="urn:microsoft.com/office/officeart/2005/8/layout/vList2"/>
    <dgm:cxn modelId="{45AA43F0-57F9-41E2-A5DD-51A9DAE1FD02}" type="presOf" srcId="{11652A5E-82C8-493C-A17B-F37675A79CE8}" destId="{D952002D-1424-4D48-A287-AF972D51CE0A}" srcOrd="0" destOrd="0" presId="urn:microsoft.com/office/officeart/2005/8/layout/vList2"/>
    <dgm:cxn modelId="{58992C02-EB7B-44C9-BDBF-7EB2BC148A89}" type="presParOf" srcId="{49D8EF3F-1631-4350-BBC7-578FD4467777}" destId="{D952002D-1424-4D48-A287-AF972D51CE0A}" srcOrd="0" destOrd="0" presId="urn:microsoft.com/office/officeart/2005/8/layout/vList2"/>
    <dgm:cxn modelId="{F40C37B8-6DBB-4252-8036-CF9189917E28}" type="presParOf" srcId="{49D8EF3F-1631-4350-BBC7-578FD4467777}" destId="{B57F884A-964B-4186-9FD8-6B8FC2E8D06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2465F8-F336-4A70-873B-0715EC9A421D}">
      <dsp:nvSpPr>
        <dsp:cNvPr id="0" name=""/>
        <dsp:cNvSpPr/>
      </dsp:nvSpPr>
      <dsp:spPr>
        <a:xfrm>
          <a:off x="0" y="1149"/>
          <a:ext cx="8983489" cy="48995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FA78F6-D9C2-43FC-A748-6C0190C18FF4}">
      <dsp:nvSpPr>
        <dsp:cNvPr id="0" name=""/>
        <dsp:cNvSpPr/>
      </dsp:nvSpPr>
      <dsp:spPr>
        <a:xfrm>
          <a:off x="148210" y="111389"/>
          <a:ext cx="269474" cy="2694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A3DF9E-AC6A-4E67-9630-2F9CFD097BCC}">
      <dsp:nvSpPr>
        <dsp:cNvPr id="0" name=""/>
        <dsp:cNvSpPr/>
      </dsp:nvSpPr>
      <dsp:spPr>
        <a:xfrm>
          <a:off x="565895" y="1149"/>
          <a:ext cx="8417593" cy="489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853" tIns="51853" rIns="51853" bIns="5185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Introducción</a:t>
          </a:r>
          <a:endParaRPr lang="en-US" sz="1900" kern="1200"/>
        </a:p>
      </dsp:txBody>
      <dsp:txXfrm>
        <a:off x="565895" y="1149"/>
        <a:ext cx="8417593" cy="489952"/>
      </dsp:txXfrm>
    </dsp:sp>
    <dsp:sp modelId="{292763D8-AA30-4D22-995C-BDBFD21461E8}">
      <dsp:nvSpPr>
        <dsp:cNvPr id="0" name=""/>
        <dsp:cNvSpPr/>
      </dsp:nvSpPr>
      <dsp:spPr>
        <a:xfrm>
          <a:off x="0" y="613590"/>
          <a:ext cx="8983489" cy="48995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9F6A01-9EE0-40E4-BF37-30FE08CDBD76}">
      <dsp:nvSpPr>
        <dsp:cNvPr id="0" name=""/>
        <dsp:cNvSpPr/>
      </dsp:nvSpPr>
      <dsp:spPr>
        <a:xfrm>
          <a:off x="148210" y="723830"/>
          <a:ext cx="269474" cy="2694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D8186C-8CF1-4D66-A0F8-AE45F1BB0068}">
      <dsp:nvSpPr>
        <dsp:cNvPr id="0" name=""/>
        <dsp:cNvSpPr/>
      </dsp:nvSpPr>
      <dsp:spPr>
        <a:xfrm>
          <a:off x="565895" y="613590"/>
          <a:ext cx="8417593" cy="489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853" tIns="51853" rIns="51853" bIns="5185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State of Art</a:t>
          </a:r>
          <a:endParaRPr lang="en-US" sz="1900" kern="1200"/>
        </a:p>
      </dsp:txBody>
      <dsp:txXfrm>
        <a:off x="565895" y="613590"/>
        <a:ext cx="8417593" cy="489952"/>
      </dsp:txXfrm>
    </dsp:sp>
    <dsp:sp modelId="{D87C4FD7-30FA-4EE0-9B60-2684F9B27D39}">
      <dsp:nvSpPr>
        <dsp:cNvPr id="0" name=""/>
        <dsp:cNvSpPr/>
      </dsp:nvSpPr>
      <dsp:spPr>
        <a:xfrm>
          <a:off x="0" y="1226031"/>
          <a:ext cx="8983489" cy="48995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60CA16-1F40-44CA-A681-7A3FE5C32278}">
      <dsp:nvSpPr>
        <dsp:cNvPr id="0" name=""/>
        <dsp:cNvSpPr/>
      </dsp:nvSpPr>
      <dsp:spPr>
        <a:xfrm>
          <a:off x="148210" y="1336271"/>
          <a:ext cx="269474" cy="2694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5753D9-7C55-430E-A278-B21927DC298A}">
      <dsp:nvSpPr>
        <dsp:cNvPr id="0" name=""/>
        <dsp:cNvSpPr/>
      </dsp:nvSpPr>
      <dsp:spPr>
        <a:xfrm>
          <a:off x="565895" y="1226031"/>
          <a:ext cx="8417593" cy="489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853" tIns="51853" rIns="51853" bIns="5185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Metodología</a:t>
          </a:r>
          <a:endParaRPr lang="en-US" sz="1900" kern="1200"/>
        </a:p>
      </dsp:txBody>
      <dsp:txXfrm>
        <a:off x="565895" y="1226031"/>
        <a:ext cx="8417593" cy="489952"/>
      </dsp:txXfrm>
    </dsp:sp>
    <dsp:sp modelId="{8001E226-99F6-4A8E-A102-583BD9499097}">
      <dsp:nvSpPr>
        <dsp:cNvPr id="0" name=""/>
        <dsp:cNvSpPr/>
      </dsp:nvSpPr>
      <dsp:spPr>
        <a:xfrm>
          <a:off x="0" y="1838472"/>
          <a:ext cx="8983489" cy="48995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BAA069-77A1-454F-A426-65E41A9AC1B5}">
      <dsp:nvSpPr>
        <dsp:cNvPr id="0" name=""/>
        <dsp:cNvSpPr/>
      </dsp:nvSpPr>
      <dsp:spPr>
        <a:xfrm>
          <a:off x="148210" y="1948711"/>
          <a:ext cx="269474" cy="26947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8428BE-0400-4337-96C1-24337126E0F0}">
      <dsp:nvSpPr>
        <dsp:cNvPr id="0" name=""/>
        <dsp:cNvSpPr/>
      </dsp:nvSpPr>
      <dsp:spPr>
        <a:xfrm>
          <a:off x="565895" y="1838472"/>
          <a:ext cx="8417593" cy="489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853" tIns="51853" rIns="51853" bIns="5185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Resultados</a:t>
          </a:r>
          <a:endParaRPr lang="en-US" sz="1900" kern="1200"/>
        </a:p>
      </dsp:txBody>
      <dsp:txXfrm>
        <a:off x="565895" y="1838472"/>
        <a:ext cx="8417593" cy="489952"/>
      </dsp:txXfrm>
    </dsp:sp>
    <dsp:sp modelId="{02463079-A5CD-4800-A97E-4A49155F6C9D}">
      <dsp:nvSpPr>
        <dsp:cNvPr id="0" name=""/>
        <dsp:cNvSpPr/>
      </dsp:nvSpPr>
      <dsp:spPr>
        <a:xfrm>
          <a:off x="0" y="2450913"/>
          <a:ext cx="8983489" cy="48995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17F7CA-56FE-422B-B154-D6047B862221}">
      <dsp:nvSpPr>
        <dsp:cNvPr id="0" name=""/>
        <dsp:cNvSpPr/>
      </dsp:nvSpPr>
      <dsp:spPr>
        <a:xfrm>
          <a:off x="148210" y="2561152"/>
          <a:ext cx="269474" cy="26947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DC07A0-6239-4C5E-A11F-9DF3995C27A0}">
      <dsp:nvSpPr>
        <dsp:cNvPr id="0" name=""/>
        <dsp:cNvSpPr/>
      </dsp:nvSpPr>
      <dsp:spPr>
        <a:xfrm>
          <a:off x="565895" y="2450913"/>
          <a:ext cx="8417593" cy="489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853" tIns="51853" rIns="51853" bIns="5185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Discursión de resultados</a:t>
          </a:r>
          <a:endParaRPr lang="en-US" sz="1900" kern="1200"/>
        </a:p>
      </dsp:txBody>
      <dsp:txXfrm>
        <a:off x="565895" y="2450913"/>
        <a:ext cx="8417593" cy="489952"/>
      </dsp:txXfrm>
    </dsp:sp>
    <dsp:sp modelId="{9A890079-121A-4384-B1C4-ECEAE6ADB9FD}">
      <dsp:nvSpPr>
        <dsp:cNvPr id="0" name=""/>
        <dsp:cNvSpPr/>
      </dsp:nvSpPr>
      <dsp:spPr>
        <a:xfrm>
          <a:off x="0" y="3063354"/>
          <a:ext cx="8983489" cy="48995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E16751-DCA7-46C5-A67B-B6DA3783C281}">
      <dsp:nvSpPr>
        <dsp:cNvPr id="0" name=""/>
        <dsp:cNvSpPr/>
      </dsp:nvSpPr>
      <dsp:spPr>
        <a:xfrm>
          <a:off x="148210" y="3173593"/>
          <a:ext cx="269474" cy="26947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D8B9CD-FE8B-49AC-A777-184425D06AE9}">
      <dsp:nvSpPr>
        <dsp:cNvPr id="0" name=""/>
        <dsp:cNvSpPr/>
      </dsp:nvSpPr>
      <dsp:spPr>
        <a:xfrm>
          <a:off x="565895" y="3063354"/>
          <a:ext cx="8417593" cy="489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853" tIns="51853" rIns="51853" bIns="5185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Conclusiones</a:t>
          </a:r>
          <a:endParaRPr lang="en-US" sz="1900" kern="1200"/>
        </a:p>
      </dsp:txBody>
      <dsp:txXfrm>
        <a:off x="565895" y="3063354"/>
        <a:ext cx="8417593" cy="4899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98D028-099A-41CD-A00C-5FE9A63769E0}">
      <dsp:nvSpPr>
        <dsp:cNvPr id="0" name=""/>
        <dsp:cNvSpPr/>
      </dsp:nvSpPr>
      <dsp:spPr>
        <a:xfrm>
          <a:off x="0" y="21314"/>
          <a:ext cx="3949306" cy="10442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El sector de la construcción representa  el 6.2% del PIB y emplea a más de 1,4 millones de personas </a:t>
          </a:r>
          <a:endParaRPr lang="en-US" sz="1200" kern="1200"/>
        </a:p>
      </dsp:txBody>
      <dsp:txXfrm>
        <a:off x="50975" y="72289"/>
        <a:ext cx="3847356" cy="942274"/>
      </dsp:txXfrm>
    </dsp:sp>
    <dsp:sp modelId="{345019EB-014A-42CD-8FFA-FA0893E8A383}">
      <dsp:nvSpPr>
        <dsp:cNvPr id="0" name=""/>
        <dsp:cNvSpPr/>
      </dsp:nvSpPr>
      <dsp:spPr>
        <a:xfrm>
          <a:off x="0" y="1100099"/>
          <a:ext cx="3949306" cy="10442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A 03/22 había 167.100 personas trabajando en el Sector Servicios de actividades inmobiliarias. </a:t>
          </a:r>
          <a:endParaRPr lang="en-US" sz="1200" kern="1200"/>
        </a:p>
      </dsp:txBody>
      <dsp:txXfrm>
        <a:off x="50975" y="1151074"/>
        <a:ext cx="3847356" cy="942274"/>
      </dsp:txXfrm>
    </dsp:sp>
    <dsp:sp modelId="{2C577F4B-8735-4CBB-985F-A7679D4A4A30}">
      <dsp:nvSpPr>
        <dsp:cNvPr id="0" name=""/>
        <dsp:cNvSpPr/>
      </dsp:nvSpPr>
      <dsp:spPr>
        <a:xfrm>
          <a:off x="0" y="2178884"/>
          <a:ext cx="3949306" cy="10442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En 2021, se realizaron  678.000 operaciones de compra venta de inmuebles ante notario, según (BdE) </a:t>
          </a:r>
          <a:endParaRPr lang="en-US" sz="1200" kern="1200"/>
        </a:p>
      </dsp:txBody>
      <dsp:txXfrm>
        <a:off x="50975" y="2229859"/>
        <a:ext cx="3847356" cy="942274"/>
      </dsp:txXfrm>
    </dsp:sp>
    <dsp:sp modelId="{5A6E3521-56D0-46A1-B121-B117247076EE}">
      <dsp:nvSpPr>
        <dsp:cNvPr id="0" name=""/>
        <dsp:cNvSpPr/>
      </dsp:nvSpPr>
      <dsp:spPr>
        <a:xfrm>
          <a:off x="0" y="3257669"/>
          <a:ext cx="3949306" cy="10442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El esfuerzo que realizan las familias para la adquisición de una vivienda son 7 años en promedio.</a:t>
          </a:r>
          <a:endParaRPr lang="en-US" sz="1200" kern="1200"/>
        </a:p>
      </dsp:txBody>
      <dsp:txXfrm>
        <a:off x="50975" y="3308644"/>
        <a:ext cx="3847356" cy="942274"/>
      </dsp:txXfrm>
    </dsp:sp>
    <dsp:sp modelId="{22DDA227-CB7D-4571-8157-370FE1620E1C}">
      <dsp:nvSpPr>
        <dsp:cNvPr id="0" name=""/>
        <dsp:cNvSpPr/>
      </dsp:nvSpPr>
      <dsp:spPr>
        <a:xfrm>
          <a:off x="0" y="4336453"/>
          <a:ext cx="3949306" cy="10442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Los activos inmobiliarios son los que producen un</a:t>
          </a:r>
          <a:r>
            <a:rPr lang="es-ES" sz="1200" b="1" kern="1200"/>
            <a:t> retorno de la inversión más estable y consistente en el tiempo</a:t>
          </a:r>
          <a:r>
            <a:rPr lang="es-ES" sz="1200" kern="1200"/>
            <a:t>, con una media del 4 por ciento anual en el periodo 2016-2021 y que bate la rentabilidad acumulada del resto de activos financieros.</a:t>
          </a:r>
          <a:endParaRPr lang="en-US" sz="1200" kern="1200"/>
        </a:p>
      </dsp:txBody>
      <dsp:txXfrm>
        <a:off x="50975" y="4387428"/>
        <a:ext cx="3847356" cy="9422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FD0A53-CC64-4665-9D06-374683F72E06}">
      <dsp:nvSpPr>
        <dsp:cNvPr id="0" name=""/>
        <dsp:cNvSpPr/>
      </dsp:nvSpPr>
      <dsp:spPr>
        <a:xfrm>
          <a:off x="0" y="331912"/>
          <a:ext cx="7728267" cy="1984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9799" tIns="416560" rIns="59979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/>
            <a:t>Evaluar la viabilidad de un modelo de negocio relacionado con el mercado inmobiliario y para definir el Mínimo Producto Viable (MPV) era necesario realizar un análisis previo de la oferta de inmuebles recopilados y mostrados por plataformas inmobiliarias diversas.</a:t>
          </a:r>
          <a:endParaRPr lang="en-US" sz="2000" kern="1200"/>
        </a:p>
      </dsp:txBody>
      <dsp:txXfrm>
        <a:off x="0" y="331912"/>
        <a:ext cx="7728267" cy="1984500"/>
      </dsp:txXfrm>
    </dsp:sp>
    <dsp:sp modelId="{3E51D2E9-49C9-4153-8706-A4A6ACBA5FEC}">
      <dsp:nvSpPr>
        <dsp:cNvPr id="0" name=""/>
        <dsp:cNvSpPr/>
      </dsp:nvSpPr>
      <dsp:spPr>
        <a:xfrm>
          <a:off x="386413" y="36712"/>
          <a:ext cx="5409786" cy="590399"/>
        </a:xfrm>
        <a:prstGeom prst="roundRect">
          <a:avLst/>
        </a:prstGeom>
        <a:solidFill>
          <a:schemeClr val="accent1">
            <a:lumMod val="7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77" tIns="0" rIns="20447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kern="1200"/>
            <a:t>Motivación </a:t>
          </a:r>
          <a:endParaRPr lang="en-US" sz="2000" kern="1200"/>
        </a:p>
      </dsp:txBody>
      <dsp:txXfrm>
        <a:off x="415234" y="65533"/>
        <a:ext cx="5352144" cy="532757"/>
      </dsp:txXfrm>
    </dsp:sp>
    <dsp:sp modelId="{E88B1BE4-693B-4B05-BDE7-42C65DBED6F3}">
      <dsp:nvSpPr>
        <dsp:cNvPr id="0" name=""/>
        <dsp:cNvSpPr/>
      </dsp:nvSpPr>
      <dsp:spPr>
        <a:xfrm>
          <a:off x="0" y="2719612"/>
          <a:ext cx="7728267" cy="233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1954454"/>
              <a:satOff val="-31534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9799" tIns="416560" rIns="59979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/>
            <a:t>Entrenar y optimizar dos modelos de aprendizaje supervisado, que sean capaces de predecir el precio medio de los inmuebles en función de las variables explicativas contenidas en el DataFrame.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/>
            <a:t>Desarrollar una API que permita explotar la información y las predicciones de nuestro modelo</a:t>
          </a:r>
          <a:endParaRPr lang="en-US" sz="2000" kern="1200"/>
        </a:p>
      </dsp:txBody>
      <dsp:txXfrm>
        <a:off x="0" y="2719612"/>
        <a:ext cx="7728267" cy="2331000"/>
      </dsp:txXfrm>
    </dsp:sp>
    <dsp:sp modelId="{C284B62B-5EC0-4FEF-BA52-3544A559D475}">
      <dsp:nvSpPr>
        <dsp:cNvPr id="0" name=""/>
        <dsp:cNvSpPr/>
      </dsp:nvSpPr>
      <dsp:spPr>
        <a:xfrm>
          <a:off x="386413" y="2424412"/>
          <a:ext cx="5409786" cy="590399"/>
        </a:xfrm>
        <a:prstGeom prst="roundRect">
          <a:avLst/>
        </a:prstGeom>
        <a:solidFill>
          <a:schemeClr val="accent1">
            <a:lumMod val="7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77" tIns="0" rIns="20447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kern="1200"/>
            <a:t>Objetivos </a:t>
          </a:r>
          <a:endParaRPr lang="en-US" sz="2000" kern="1200"/>
        </a:p>
      </dsp:txBody>
      <dsp:txXfrm>
        <a:off x="415234" y="2453233"/>
        <a:ext cx="5352144" cy="5327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078511-3DEE-436F-873C-6EAB49884767}">
      <dsp:nvSpPr>
        <dsp:cNvPr id="0" name=""/>
        <dsp:cNvSpPr/>
      </dsp:nvSpPr>
      <dsp:spPr>
        <a:xfrm>
          <a:off x="0" y="625"/>
          <a:ext cx="7315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27DE20-A20A-405D-AF67-077F0FEE1E53}">
      <dsp:nvSpPr>
        <dsp:cNvPr id="0" name=""/>
        <dsp:cNvSpPr/>
      </dsp:nvSpPr>
      <dsp:spPr>
        <a:xfrm>
          <a:off x="0" y="625"/>
          <a:ext cx="7315200" cy="1023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No se dispone de ninguna herramienta que permita el acceso en tiempo real con el ajuste de un modelo a nivel nacional .</a:t>
          </a:r>
          <a:endParaRPr lang="en-US" sz="2000" kern="1200"/>
        </a:p>
      </dsp:txBody>
      <dsp:txXfrm>
        <a:off x="0" y="625"/>
        <a:ext cx="7315200" cy="1023877"/>
      </dsp:txXfrm>
    </dsp:sp>
    <dsp:sp modelId="{2357661A-BFE5-4E04-8641-9AEA74345EC1}">
      <dsp:nvSpPr>
        <dsp:cNvPr id="0" name=""/>
        <dsp:cNvSpPr/>
      </dsp:nvSpPr>
      <dsp:spPr>
        <a:xfrm>
          <a:off x="0" y="1024503"/>
          <a:ext cx="7315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94806E-096D-4BD9-80A8-0E932C71C880}">
      <dsp:nvSpPr>
        <dsp:cNvPr id="0" name=""/>
        <dsp:cNvSpPr/>
      </dsp:nvSpPr>
      <dsp:spPr>
        <a:xfrm>
          <a:off x="0" y="1024503"/>
          <a:ext cx="7315200" cy="1023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Tampoco existe al nivel de detalle necesario que se persigue el presente estudio.</a:t>
          </a:r>
          <a:endParaRPr lang="en-US" sz="2000" kern="1200"/>
        </a:p>
      </dsp:txBody>
      <dsp:txXfrm>
        <a:off x="0" y="1024503"/>
        <a:ext cx="7315200" cy="1023877"/>
      </dsp:txXfrm>
    </dsp:sp>
    <dsp:sp modelId="{A8446254-9D15-4551-91B7-6BED628DD9E4}">
      <dsp:nvSpPr>
        <dsp:cNvPr id="0" name=""/>
        <dsp:cNvSpPr/>
      </dsp:nvSpPr>
      <dsp:spPr>
        <a:xfrm>
          <a:off x="0" y="2048381"/>
          <a:ext cx="7315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738DDB-72FC-4F16-AA41-18134B4C482F}">
      <dsp:nvSpPr>
        <dsp:cNvPr id="0" name=""/>
        <dsp:cNvSpPr/>
      </dsp:nvSpPr>
      <dsp:spPr>
        <a:xfrm>
          <a:off x="0" y="2048381"/>
          <a:ext cx="7315200" cy="1023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Se basan en una muestra obtenida mediante scraping con menos profundidad de la que hemos utilizado en nuestro estudio.</a:t>
          </a:r>
          <a:endParaRPr lang="en-US" sz="2000" kern="1200"/>
        </a:p>
      </dsp:txBody>
      <dsp:txXfrm>
        <a:off x="0" y="2048381"/>
        <a:ext cx="7315200" cy="1023877"/>
      </dsp:txXfrm>
    </dsp:sp>
    <dsp:sp modelId="{4BABB9B8-F5B7-4E82-AB49-243A72EA2511}">
      <dsp:nvSpPr>
        <dsp:cNvPr id="0" name=""/>
        <dsp:cNvSpPr/>
      </dsp:nvSpPr>
      <dsp:spPr>
        <a:xfrm>
          <a:off x="0" y="3072258"/>
          <a:ext cx="7315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F17C9D-397C-4ECD-8B87-B1A59DBC3B90}">
      <dsp:nvSpPr>
        <dsp:cNvPr id="0" name=""/>
        <dsp:cNvSpPr/>
      </dsp:nvSpPr>
      <dsp:spPr>
        <a:xfrm>
          <a:off x="0" y="3072258"/>
          <a:ext cx="7315200" cy="1023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Se han identificado numerosos análisis  de modelos,  pero que se circunscriben al análisis de los inmuebles de una provincia en concreto.</a:t>
          </a:r>
          <a:endParaRPr lang="en-US" sz="2000" kern="1200"/>
        </a:p>
      </dsp:txBody>
      <dsp:txXfrm>
        <a:off x="0" y="3072258"/>
        <a:ext cx="7315200" cy="1023877"/>
      </dsp:txXfrm>
    </dsp:sp>
    <dsp:sp modelId="{2C845411-9F01-4E91-8ECE-6D5D1251CD73}">
      <dsp:nvSpPr>
        <dsp:cNvPr id="0" name=""/>
        <dsp:cNvSpPr/>
      </dsp:nvSpPr>
      <dsp:spPr>
        <a:xfrm>
          <a:off x="0" y="4096136"/>
          <a:ext cx="7315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1E700E-015D-4CBB-9FE0-622FC833C759}">
      <dsp:nvSpPr>
        <dsp:cNvPr id="0" name=""/>
        <dsp:cNvSpPr/>
      </dsp:nvSpPr>
      <dsp:spPr>
        <a:xfrm>
          <a:off x="0" y="4096136"/>
          <a:ext cx="7315200" cy="1023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No alcanzan el nivel de puesta en producción del modelo </a:t>
          </a:r>
          <a:endParaRPr lang="en-US" sz="2000" kern="1200"/>
        </a:p>
      </dsp:txBody>
      <dsp:txXfrm>
        <a:off x="0" y="4096136"/>
        <a:ext cx="7315200" cy="10238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965EFC-4A06-4E15-AE56-725E10959CF3}">
      <dsp:nvSpPr>
        <dsp:cNvPr id="0" name=""/>
        <dsp:cNvSpPr/>
      </dsp:nvSpPr>
      <dsp:spPr>
        <a:xfrm>
          <a:off x="0" y="1392"/>
          <a:ext cx="8236335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Base de datos</a:t>
          </a:r>
          <a:endParaRPr lang="en-US" sz="2200" kern="1200" dirty="0"/>
        </a:p>
      </dsp:txBody>
      <dsp:txXfrm>
        <a:off x="25759" y="27151"/>
        <a:ext cx="8184817" cy="476152"/>
      </dsp:txXfrm>
    </dsp:sp>
    <dsp:sp modelId="{52914BF8-1658-4823-B068-A9CE083E3A31}">
      <dsp:nvSpPr>
        <dsp:cNvPr id="0" name=""/>
        <dsp:cNvSpPr/>
      </dsp:nvSpPr>
      <dsp:spPr>
        <a:xfrm>
          <a:off x="0" y="529062"/>
          <a:ext cx="8236335" cy="842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50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700" kern="1200" dirty="0"/>
            <a:t>Obtenida por Web </a:t>
          </a:r>
          <a:r>
            <a:rPr lang="es-ES" sz="1700" kern="1200" dirty="0" err="1"/>
            <a:t>Scraping</a:t>
          </a:r>
          <a:r>
            <a:rPr lang="es-ES" sz="1700" kern="1200" dirty="0"/>
            <a:t> :2019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700" kern="1200" dirty="0"/>
            <a:t>Inicial: </a:t>
          </a:r>
          <a:r>
            <a:rPr lang="es-ES" sz="1700" kern="1200" dirty="0">
              <a:latin typeface="Corbel" panose="020B0503020204020204"/>
            </a:rPr>
            <a:t>100.000- 20 provincias</a:t>
          </a:r>
          <a:r>
            <a:rPr lang="es-ES" sz="1700" kern="1200" dirty="0"/>
            <a:t> – 39 variables explicativas</a:t>
          </a:r>
          <a:r>
            <a:rPr lang="es-ES" sz="1700" kern="1200" dirty="0">
              <a:latin typeface="Corbel" panose="020B0503020204020204"/>
            </a:rPr>
            <a:t> (características del inmueble, geográficas, demográficas y económicas)</a:t>
          </a:r>
          <a:endParaRPr lang="es-ES" sz="1700" kern="1200" dirty="0"/>
        </a:p>
      </dsp:txBody>
      <dsp:txXfrm>
        <a:off x="0" y="529062"/>
        <a:ext cx="8236335" cy="842490"/>
      </dsp:txXfrm>
    </dsp:sp>
    <dsp:sp modelId="{B6F3218F-019E-479F-80A7-C37E1552F049}">
      <dsp:nvSpPr>
        <dsp:cNvPr id="0" name=""/>
        <dsp:cNvSpPr/>
      </dsp:nvSpPr>
      <dsp:spPr>
        <a:xfrm>
          <a:off x="0" y="1371552"/>
          <a:ext cx="8236335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Análisis Exploratorio</a:t>
          </a:r>
          <a:endParaRPr lang="en-US" sz="2200" kern="1200" dirty="0"/>
        </a:p>
      </dsp:txBody>
      <dsp:txXfrm>
        <a:off x="25759" y="1397311"/>
        <a:ext cx="8184817" cy="476152"/>
      </dsp:txXfrm>
    </dsp:sp>
    <dsp:sp modelId="{BFA14C9F-3C93-419A-91D3-A66A6B53CEC1}">
      <dsp:nvSpPr>
        <dsp:cNvPr id="0" name=""/>
        <dsp:cNvSpPr/>
      </dsp:nvSpPr>
      <dsp:spPr>
        <a:xfrm>
          <a:off x="0" y="1899222"/>
          <a:ext cx="8236335" cy="535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50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700" kern="1200" dirty="0"/>
            <a:t>Correlaciones: No hay multicolinealidad. Y las &gt;0.4 coinciden con los predictores más importantes</a:t>
          </a:r>
          <a:endParaRPr lang="en-US" sz="1700" kern="1200" dirty="0"/>
        </a:p>
      </dsp:txBody>
      <dsp:txXfrm>
        <a:off x="0" y="1899222"/>
        <a:ext cx="8236335" cy="535095"/>
      </dsp:txXfrm>
    </dsp:sp>
    <dsp:sp modelId="{84419B45-A25C-4476-B792-A883E2A1F926}">
      <dsp:nvSpPr>
        <dsp:cNvPr id="0" name=""/>
        <dsp:cNvSpPr/>
      </dsp:nvSpPr>
      <dsp:spPr>
        <a:xfrm>
          <a:off x="0" y="2434317"/>
          <a:ext cx="8236335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Procesamiento de la </a:t>
          </a:r>
          <a:r>
            <a:rPr lang="es-ES" sz="2200" kern="1200" dirty="0">
              <a:latin typeface="Corbel" panose="020B0503020204020204"/>
            </a:rPr>
            <a:t>información</a:t>
          </a:r>
          <a:endParaRPr lang="en-US" sz="2200" kern="1200" dirty="0">
            <a:latin typeface="Corbel" panose="020B0503020204020204"/>
          </a:endParaRPr>
        </a:p>
      </dsp:txBody>
      <dsp:txXfrm>
        <a:off x="25759" y="2460076"/>
        <a:ext cx="8184817" cy="476152"/>
      </dsp:txXfrm>
    </dsp:sp>
    <dsp:sp modelId="{E0FAB070-2FA7-4F20-9447-4A6B47FC570A}">
      <dsp:nvSpPr>
        <dsp:cNvPr id="0" name=""/>
        <dsp:cNvSpPr/>
      </dsp:nvSpPr>
      <dsp:spPr>
        <a:xfrm>
          <a:off x="0" y="2961987"/>
          <a:ext cx="8236335" cy="2231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504" tIns="27940" rIns="156464" bIns="27940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700" kern="1200" dirty="0">
              <a:latin typeface="Corbel" panose="020B0503020204020204"/>
            </a:rPr>
            <a:t>No hay distribución normal de las variables</a:t>
          </a:r>
          <a:endParaRPr lang="en-US" sz="1700" kern="1200" dirty="0">
            <a:latin typeface="Corbel" panose="020B0503020204020204"/>
          </a:endParaRP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700" kern="1200" dirty="0">
              <a:latin typeface="Corbel" panose="020B0503020204020204"/>
            </a:rPr>
            <a:t>7 variables categóricas convertidas en [0,1]</a:t>
          </a:r>
          <a:endParaRPr lang="en-US" sz="1700" kern="1200" dirty="0">
            <a:latin typeface="Corbel" panose="020B0503020204020204"/>
          </a:endParaRP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700" kern="1200" dirty="0" err="1">
              <a:latin typeface="Corbel" panose="020B0503020204020204"/>
            </a:rPr>
            <a:t>NaN</a:t>
          </a:r>
          <a:r>
            <a:rPr lang="es-ES" sz="1700" kern="1200" dirty="0">
              <a:latin typeface="Corbel" panose="020B0503020204020204"/>
            </a:rPr>
            <a:t>: Criterio de la moda, K-</a:t>
          </a:r>
          <a:r>
            <a:rPr lang="es-ES" sz="1700" kern="1200" dirty="0" err="1">
              <a:latin typeface="Corbel" panose="020B0503020204020204"/>
            </a:rPr>
            <a:t>Nearest</a:t>
          </a:r>
          <a:r>
            <a:rPr lang="es-ES" sz="1700" kern="1200" dirty="0">
              <a:latin typeface="Corbel" panose="020B0503020204020204"/>
            </a:rPr>
            <a:t> </a:t>
          </a:r>
          <a:r>
            <a:rPr lang="es-ES" sz="1700" kern="1200" dirty="0" err="1">
              <a:latin typeface="Corbel" panose="020B0503020204020204"/>
            </a:rPr>
            <a:t>Neighbor</a:t>
          </a:r>
          <a:r>
            <a:rPr lang="es-ES" sz="1700" kern="1200" dirty="0">
              <a:latin typeface="Corbel" panose="020B0503020204020204"/>
            </a:rPr>
            <a:t>- KNN (floor, m2_útiles)</a:t>
          </a:r>
          <a:endParaRPr lang="en-US" sz="1700" kern="1200" dirty="0">
            <a:latin typeface="Corbel" panose="020B0503020204020204"/>
          </a:endParaRP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700" kern="1200" dirty="0">
              <a:latin typeface="Corbel" panose="020B0503020204020204"/>
            </a:rPr>
            <a:t>Estandarización 6 variables y  </a:t>
          </a:r>
          <a:r>
            <a:rPr lang="es-ES" sz="1700" kern="1200" dirty="0" err="1">
              <a:latin typeface="Corbel" panose="020B0503020204020204"/>
            </a:rPr>
            <a:t>Robust</a:t>
          </a:r>
          <a:r>
            <a:rPr lang="es-ES" sz="1700" kern="1200" dirty="0">
              <a:latin typeface="Corbel" panose="020B0503020204020204"/>
            </a:rPr>
            <a:t> </a:t>
          </a:r>
          <a:r>
            <a:rPr lang="es-ES" sz="1700" kern="1200" dirty="0" err="1">
              <a:latin typeface="Corbel" panose="020B0503020204020204"/>
            </a:rPr>
            <a:t>Scaler</a:t>
          </a:r>
          <a:r>
            <a:rPr lang="es-ES" sz="1700" kern="1200" dirty="0">
              <a:latin typeface="Corbel" panose="020B0503020204020204"/>
            </a:rPr>
            <a:t> a m2- reales y útiles</a:t>
          </a:r>
          <a:endParaRPr lang="en-US" sz="1700" kern="1200" dirty="0">
            <a:latin typeface="Corbel" panose="020B0503020204020204"/>
          </a:endParaRP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700" kern="1200" dirty="0">
              <a:latin typeface="Corbel" panose="020B0503020204020204"/>
            </a:rPr>
            <a:t>No se han modificado las variables a nivel provincial: económicas, demográficas(8 en total)</a:t>
          </a:r>
          <a:endParaRPr lang="en-US" sz="1700" kern="1200" dirty="0">
            <a:latin typeface="Corbel" panose="020B0503020204020204"/>
          </a:endParaRP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700" kern="1200" dirty="0">
              <a:latin typeface="Corbel" panose="020B0503020204020204"/>
            </a:rPr>
            <a:t>BBDD Modelo: +75.000 - 39 variables - (alquiler, </a:t>
          </a:r>
          <a:r>
            <a:rPr lang="es-ES" sz="1700" kern="1200" dirty="0" err="1">
              <a:latin typeface="Corbel" panose="020B0503020204020204"/>
            </a:rPr>
            <a:t>NaN</a:t>
          </a:r>
          <a:r>
            <a:rPr lang="es-ES" sz="1700" kern="1200" dirty="0">
              <a:latin typeface="Corbel" panose="020B0503020204020204"/>
            </a:rPr>
            <a:t> no procesados, geográficas categóricas) = 22 var. </a:t>
          </a:r>
          <a:endParaRPr lang="es-ES" sz="1700" kern="1200" dirty="0"/>
        </a:p>
      </dsp:txBody>
      <dsp:txXfrm>
        <a:off x="0" y="2961987"/>
        <a:ext cx="8236335" cy="22314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52002D-1424-4D48-A287-AF972D51CE0A}">
      <dsp:nvSpPr>
        <dsp:cNvPr id="0" name=""/>
        <dsp:cNvSpPr/>
      </dsp:nvSpPr>
      <dsp:spPr>
        <a:xfrm>
          <a:off x="0" y="93029"/>
          <a:ext cx="8358255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Elección de las métricas</a:t>
          </a:r>
          <a:endParaRPr lang="en-US" sz="1700" kern="1200" dirty="0"/>
        </a:p>
      </dsp:txBody>
      <dsp:txXfrm>
        <a:off x="19904" y="112933"/>
        <a:ext cx="8318447" cy="367937"/>
      </dsp:txXfrm>
    </dsp:sp>
    <dsp:sp modelId="{B57F884A-964B-4186-9FD8-6B8FC2E8D06A}">
      <dsp:nvSpPr>
        <dsp:cNvPr id="0" name=""/>
        <dsp:cNvSpPr/>
      </dsp:nvSpPr>
      <dsp:spPr>
        <a:xfrm>
          <a:off x="0" y="500774"/>
          <a:ext cx="8358255" cy="862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375" tIns="21590" rIns="120904" bIns="21590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300" kern="1200" dirty="0"/>
            <a:t>R2:explica cuán cerca están </a:t>
          </a:r>
          <a:r>
            <a:rPr lang="es-ES" sz="1300" kern="1200" dirty="0">
              <a:latin typeface="Corbel" panose="020B0503020204020204"/>
            </a:rPr>
            <a:t>las prediciones</a:t>
          </a:r>
          <a:r>
            <a:rPr lang="es-ES" sz="1300" kern="1200" dirty="0"/>
            <a:t> de la línea de regresión ajustada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300" kern="1200" dirty="0"/>
            <a:t>MSE: Es una medida ponderada de la diferencia al cuadrado entre la predicción de nuestro modelo y el valor real.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300" kern="1200" dirty="0"/>
            <a:t>RMSE: se interpreta como la desviación estándar de la varianza inexplicada, y tiene la propiedad de estar en las mismas unidades que la variable target.</a:t>
          </a:r>
          <a:endParaRPr lang="en-US" sz="1300" kern="1200" dirty="0"/>
        </a:p>
      </dsp:txBody>
      <dsp:txXfrm>
        <a:off x="0" y="500774"/>
        <a:ext cx="8358255" cy="8621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2B368BCD-0F5F-4358-8255-AE95D726BA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1796591-DA3C-406B-A9A8-164A85AAEE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EEAC4-7A60-4F8C-94AC-BA494032F20C}" type="datetimeFigureOut">
              <a:rPr lang="es-ES" smtClean="0"/>
              <a:t>04/10/2022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DA71D58-118D-4AC1-831F-69F062FD7C0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42F6E04-7459-4F09-BD90-8057E7F94D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C09B4E-4907-410E-82BB-8B2B77443F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72500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88821-E93B-473A-B538-389DC0E70555}" type="datetimeFigureOut">
              <a:rPr lang="es-ES" noProof="0" smtClean="0"/>
              <a:t>04/10/2022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C2CEF-E3A4-42B5-83D2-884CFB09A7BD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610805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C2CEF-E3A4-42B5-83D2-884CFB09A7BD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3787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rtlCol="0"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s-ES" noProof="0" dirty="0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584FD0-9599-44B5-B8E3-501F45B41E62}" type="datetime1">
              <a:rPr lang="es-ES" noProof="0" smtClean="0"/>
              <a:t>04/10/2022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72C7D7-CB02-480E-B4E7-DCAC9AF3E22A}" type="datetime1">
              <a:rPr lang="es-ES" noProof="0" smtClean="0"/>
              <a:t>04/10/2022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2726C2-6750-4ED6-B9EF-C0095BFC0805}" type="datetime1">
              <a:rPr lang="es-ES" noProof="0" smtClean="0"/>
              <a:t>04/10/2022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C5C962-5DC1-4D65-9E21-2990DB8BA272}" type="datetime1">
              <a:rPr lang="es-ES" noProof="0" smtClean="0"/>
              <a:t>04/10/2022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rtlCol="0"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rtlCol="0"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7FA4CB-109D-472F-92EA-C84AFFDC7EF7}" type="datetime1">
              <a:rPr lang="es-ES" noProof="0" smtClean="0"/>
              <a:t>04/10/2022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A4B661-87B8-48CC-9FE3-A889D8E58958}" type="datetime1">
              <a:rPr lang="es-ES" noProof="0" smtClean="0"/>
              <a:t>04/10/2022</a:t>
            </a:fld>
            <a:endParaRPr lang="es-ES" noProof="0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02B33F-83C9-4673-92E0-494DDA6FAB23}" type="datetime1">
              <a:rPr lang="es-ES" noProof="0" smtClean="0"/>
              <a:t>04/10/2022</a:t>
            </a:fld>
            <a:endParaRPr lang="es-ES" noProof="0"/>
          </a:p>
        </p:txBody>
      </p:sp>
      <p:sp>
        <p:nvSpPr>
          <p:cNvPr id="11" name="Marcador de pie de página 1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2" name="Marcador de número de diapositiva 1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998200-5346-4CC4-920F-A787175709F2}" type="datetime1">
              <a:rPr lang="es-ES" noProof="0" smtClean="0"/>
              <a:t>04/10/2022</a:t>
            </a:fld>
            <a:endParaRPr lang="es-ES" noProof="0"/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B04AB2-0715-40D0-BBB4-464B2757AA79}" type="datetime1">
              <a:rPr lang="es-ES" noProof="0" smtClean="0"/>
              <a:t>04/10/2022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rtlCol="0" anchor="b">
            <a:normAutofit/>
          </a:bodyPr>
          <a:lstStyle>
            <a:lvl1pPr>
              <a:defRPr sz="3200" b="0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1F64DE-3038-479A-B78C-46395E4ED1EB}" type="datetime1">
              <a:rPr lang="es-ES" noProof="0" smtClean="0"/>
              <a:t>04/10/2022</a:t>
            </a:fld>
            <a:endParaRPr lang="es-ES" noProof="0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rtlCol="0" anchor="b">
            <a:normAutofit/>
          </a:bodyPr>
          <a:lstStyle>
            <a:lvl1pPr>
              <a:defRPr sz="32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5B2B7F-0EF9-4421-A437-14F2E3435BE0}" type="datetime1">
              <a:rPr lang="es-ES" noProof="0" smtClean="0"/>
              <a:t>04/10/2022</a:t>
            </a:fld>
            <a:endParaRPr lang="es-ES" noProof="0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E9A86F04-51B6-4D5E-B232-0125ABE7056F}" type="datetime1">
              <a:rPr lang="es-ES" noProof="0" smtClean="0"/>
              <a:t>04/10/2022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14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F4AD318-2FB6-4C6E-931E-58E404FA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A118E35-1CBF-4863-8497-F4DF1A166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E187274-5DC2-4BE0-AF99-925D6D97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9849" y="1298448"/>
            <a:ext cx="7056444" cy="3255264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s-ES" sz="4600">
                <a:solidFill>
                  <a:schemeClr val="accent1"/>
                </a:solidFill>
                <a:ea typeface="+mj-lt"/>
                <a:cs typeface="+mj-lt"/>
              </a:rPr>
              <a:t>API de Predicción de Precios del Sector Inmobiliario, basados en Modelos de Aprendizaje Supervisado</a:t>
            </a:r>
            <a:endParaRPr lang="es-ES" sz="4600">
              <a:solidFill>
                <a:schemeClr val="accent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45932" y="4389689"/>
            <a:ext cx="3138852" cy="1709159"/>
          </a:xfrm>
        </p:spPr>
        <p:txBody>
          <a:bodyPr rtlCol="0">
            <a:normAutofit/>
          </a:bodyPr>
          <a:lstStyle/>
          <a:p>
            <a:pPr algn="r"/>
            <a:r>
              <a:rPr lang="es-ES" sz="1800" dirty="0">
                <a:solidFill>
                  <a:srgbClr val="FFFFFF"/>
                </a:solidFill>
              </a:rPr>
              <a:t>"Una imagen vale más que mil palabras pero un número más que 10.000"</a:t>
            </a:r>
          </a:p>
        </p:txBody>
      </p:sp>
    </p:spTree>
    <p:extLst>
      <p:ext uri="{BB962C8B-B14F-4D97-AF65-F5344CB8AC3E}">
        <p14:creationId xmlns:p14="http://schemas.microsoft.com/office/powerpoint/2010/main" val="305931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CB689-C7CE-407D-2E54-C0C8FEBD9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7B2A69C-5DD7-5A45-07D8-7E5CE2250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9616" y="621151"/>
            <a:ext cx="7315200" cy="1134794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Importancia de los predictores</a:t>
            </a:r>
            <a:endParaRPr lang="es-ES"/>
          </a:p>
        </p:txBody>
      </p:sp>
      <p:pic>
        <p:nvPicPr>
          <p:cNvPr id="3" name="Imagen 3">
            <a:extLst>
              <a:ext uri="{FF2B5EF4-FFF2-40B4-BE49-F238E27FC236}">
                <a16:creationId xmlns:a16="http://schemas.microsoft.com/office/drawing/2014/main" id="{4C708E43-9F35-3EDD-D877-BCC2C98B5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921" y="2591869"/>
            <a:ext cx="3943610" cy="1987415"/>
          </a:xfrm>
          <a:prstGeom prst="rect">
            <a:avLst/>
          </a:prstGeom>
        </p:spPr>
      </p:pic>
      <p:pic>
        <p:nvPicPr>
          <p:cNvPr id="4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113ADEFA-C49C-6C96-3CB0-60AA17E5F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3715" y="1737091"/>
            <a:ext cx="3557391" cy="3968365"/>
          </a:xfrm>
          <a:prstGeom prst="rect">
            <a:avLst/>
          </a:prstGeom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3328FE23-A913-4CD9-0546-CD9657D2FAC3}"/>
              </a:ext>
            </a:extLst>
          </p:cNvPr>
          <p:cNvCxnSpPr/>
          <p:nvPr/>
        </p:nvCxnSpPr>
        <p:spPr>
          <a:xfrm flipV="1">
            <a:off x="7027101" y="2216064"/>
            <a:ext cx="893523" cy="818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18DA3B4B-D70C-D726-6CFE-F1254DAB8797}"/>
              </a:ext>
            </a:extLst>
          </p:cNvPr>
          <p:cNvCxnSpPr>
            <a:cxnSpLocks/>
          </p:cNvCxnSpPr>
          <p:nvPr/>
        </p:nvCxnSpPr>
        <p:spPr>
          <a:xfrm flipV="1">
            <a:off x="7016662" y="2581405"/>
            <a:ext cx="1008345" cy="6617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5590440E-16B3-C47E-8616-BFD8CAB3A1F3}"/>
              </a:ext>
            </a:extLst>
          </p:cNvPr>
          <p:cNvCxnSpPr>
            <a:cxnSpLocks/>
          </p:cNvCxnSpPr>
          <p:nvPr/>
        </p:nvCxnSpPr>
        <p:spPr>
          <a:xfrm flipV="1">
            <a:off x="6964470" y="2403952"/>
            <a:ext cx="1050098" cy="10480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244C4A3-4517-A444-72D1-420F4AF08D0E}"/>
              </a:ext>
            </a:extLst>
          </p:cNvPr>
          <p:cNvCxnSpPr>
            <a:cxnSpLocks/>
          </p:cNvCxnSpPr>
          <p:nvPr/>
        </p:nvCxnSpPr>
        <p:spPr>
          <a:xfrm flipV="1">
            <a:off x="7037538" y="3552170"/>
            <a:ext cx="956153" cy="459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F8BB0765-BC25-D1E6-5475-B82B59CBA14C}"/>
              </a:ext>
            </a:extLst>
          </p:cNvPr>
          <p:cNvCxnSpPr>
            <a:cxnSpLocks/>
          </p:cNvCxnSpPr>
          <p:nvPr/>
        </p:nvCxnSpPr>
        <p:spPr>
          <a:xfrm flipV="1">
            <a:off x="7027100" y="3061567"/>
            <a:ext cx="893522" cy="7452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AA830493-B168-435D-FC63-1A9AB1E2CE1E}"/>
              </a:ext>
            </a:extLst>
          </p:cNvPr>
          <p:cNvCxnSpPr>
            <a:cxnSpLocks/>
          </p:cNvCxnSpPr>
          <p:nvPr/>
        </p:nvCxnSpPr>
        <p:spPr>
          <a:xfrm flipV="1">
            <a:off x="7027099" y="2884115"/>
            <a:ext cx="977029" cy="11002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439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89EA41-B6E7-B3EF-9D13-D4C613832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 y optimización</a:t>
            </a:r>
          </a:p>
        </p:txBody>
      </p:sp>
      <p:pic>
        <p:nvPicPr>
          <p:cNvPr id="4" name="Imagen 4" descr="Tabla&#10;&#10;Descripción generada automáticamente">
            <a:extLst>
              <a:ext uri="{FF2B5EF4-FFF2-40B4-BE49-F238E27FC236}">
                <a16:creationId xmlns:a16="http://schemas.microsoft.com/office/drawing/2014/main" id="{C5D5FAF0-EECD-F430-643D-6091E88331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8157" y="535862"/>
            <a:ext cx="7138868" cy="1814731"/>
          </a:xfrm>
        </p:spPr>
      </p:pic>
      <p:pic>
        <p:nvPicPr>
          <p:cNvPr id="5" name="Imagen 5" descr="Tabla&#10;&#10;Descripción generada automáticamente">
            <a:extLst>
              <a:ext uri="{FF2B5EF4-FFF2-40B4-BE49-F238E27FC236}">
                <a16:creationId xmlns:a16="http://schemas.microsoft.com/office/drawing/2014/main" id="{C953D034-5B94-FF22-0DC1-F779DF066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551" y="2847035"/>
            <a:ext cx="3645876" cy="1876149"/>
          </a:xfrm>
          <a:prstGeom prst="rect">
            <a:avLst/>
          </a:prstGeom>
        </p:spPr>
      </p:pic>
      <p:pic>
        <p:nvPicPr>
          <p:cNvPr id="9" name="Imagen 9" descr="Tabla&#10;&#10;Descripción generada automáticamente">
            <a:extLst>
              <a:ext uri="{FF2B5EF4-FFF2-40B4-BE49-F238E27FC236}">
                <a16:creationId xmlns:a16="http://schemas.microsoft.com/office/drawing/2014/main" id="{60987E03-D3BC-5753-78B3-357819D46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6811" y="4696039"/>
            <a:ext cx="6307015" cy="1748413"/>
          </a:xfrm>
          <a:prstGeom prst="rect">
            <a:avLst/>
          </a:prstGeom>
        </p:spPr>
      </p:pic>
      <p:sp>
        <p:nvSpPr>
          <p:cNvPr id="3" name="Abrir llave 2">
            <a:extLst>
              <a:ext uri="{FF2B5EF4-FFF2-40B4-BE49-F238E27FC236}">
                <a16:creationId xmlns:a16="http://schemas.microsoft.com/office/drawing/2014/main" id="{DE9E6003-958D-F1FD-A6AF-CE111FC53050}"/>
              </a:ext>
            </a:extLst>
          </p:cNvPr>
          <p:cNvSpPr/>
          <p:nvPr/>
        </p:nvSpPr>
        <p:spPr>
          <a:xfrm rot="-5400000">
            <a:off x="6918321" y="-1470140"/>
            <a:ext cx="552171" cy="7222432"/>
          </a:xfrm>
          <a:prstGeom prst="leftBrac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8654538-7C76-2787-3B76-4E63F2788C3D}"/>
              </a:ext>
            </a:extLst>
          </p:cNvPr>
          <p:cNvSpPr txBox="1"/>
          <p:nvPr/>
        </p:nvSpPr>
        <p:spPr>
          <a:xfrm>
            <a:off x="4859214" y="2539512"/>
            <a:ext cx="4658457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b="1" dirty="0" err="1"/>
              <a:t>Random</a:t>
            </a:r>
            <a:r>
              <a:rPr lang="es-ES" b="1" dirty="0"/>
              <a:t> Forest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9A5C609-B65D-02D9-3C74-4531E988BF6A}"/>
              </a:ext>
            </a:extLst>
          </p:cNvPr>
          <p:cNvSpPr/>
          <p:nvPr/>
        </p:nvSpPr>
        <p:spPr>
          <a:xfrm>
            <a:off x="6990080" y="5511800"/>
            <a:ext cx="1117600" cy="46736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9212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ECDEC48-1B20-8D04-9D7A-18D3D3160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s-ES" dirty="0"/>
              <a:t>Discusión de resultados 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2B1E5D-0015-2673-70FF-65F97E80C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356" y="2525008"/>
            <a:ext cx="9578475" cy="3564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300" b="1" dirty="0">
                <a:solidFill>
                  <a:schemeClr val="tx1"/>
                </a:solidFill>
                <a:ea typeface="+mn-lt"/>
                <a:cs typeface="+mn-lt"/>
              </a:rPr>
              <a:t>Mejoras sobre la Base de datos: </a:t>
            </a:r>
            <a:endParaRPr lang="es-ES" sz="1300" b="1" dirty="0">
              <a:solidFill>
                <a:schemeClr val="tx1"/>
              </a:solidFill>
            </a:endParaRPr>
          </a:p>
          <a:p>
            <a:pPr lvl="1" algn="just">
              <a:spcBef>
                <a:spcPts val="500"/>
              </a:spcBef>
              <a:spcAft>
                <a:spcPts val="500"/>
              </a:spcAft>
            </a:pPr>
            <a:r>
              <a:rPr lang="es-ES" sz="1300" dirty="0">
                <a:solidFill>
                  <a:schemeClr val="tx1"/>
                </a:solidFill>
                <a:ea typeface="+mn-lt"/>
                <a:cs typeface="+mn-lt"/>
              </a:rPr>
              <a:t> Web </a:t>
            </a:r>
            <a:r>
              <a:rPr lang="es-ES" sz="1300" dirty="0" err="1">
                <a:solidFill>
                  <a:schemeClr val="tx1"/>
                </a:solidFill>
                <a:ea typeface="+mn-lt"/>
                <a:cs typeface="+mn-lt"/>
              </a:rPr>
              <a:t>Scraping</a:t>
            </a:r>
            <a:r>
              <a:rPr lang="es-ES" sz="1300" dirty="0">
                <a:solidFill>
                  <a:schemeClr val="tx1"/>
                </a:solidFill>
                <a:ea typeface="+mn-lt"/>
                <a:cs typeface="+mn-lt"/>
              </a:rPr>
              <a:t>: es posible obtener la información de forma más completa y de forma más directa a través del código postal.</a:t>
            </a:r>
          </a:p>
          <a:p>
            <a:pPr lvl="1" algn="just">
              <a:spcBef>
                <a:spcPts val="500"/>
              </a:spcBef>
              <a:spcAft>
                <a:spcPts val="500"/>
              </a:spcAft>
            </a:pPr>
            <a:r>
              <a:rPr lang="es-ES" sz="1300" dirty="0">
                <a:solidFill>
                  <a:schemeClr val="tx1"/>
                </a:solidFill>
                <a:ea typeface="+mn-lt"/>
                <a:cs typeface="+mn-lt"/>
              </a:rPr>
              <a:t> Ampliar  la información de las provincias  de las que no están bien representadas.</a:t>
            </a:r>
            <a:endParaRPr lang="es-ES" sz="1300" dirty="0">
              <a:solidFill>
                <a:schemeClr val="tx1"/>
              </a:solidFill>
            </a:endParaRPr>
          </a:p>
          <a:p>
            <a:pPr lvl="1" algn="just">
              <a:spcBef>
                <a:spcPts val="500"/>
              </a:spcBef>
              <a:spcAft>
                <a:spcPts val="500"/>
              </a:spcAft>
            </a:pPr>
            <a:r>
              <a:rPr lang="es-ES" sz="1300" dirty="0">
                <a:solidFill>
                  <a:schemeClr val="tx1"/>
                </a:solidFill>
                <a:ea typeface="+mn-lt"/>
                <a:cs typeface="+mn-lt"/>
              </a:rPr>
              <a:t>Depurar la información relativa a los m2, reales y útiles, ya que son el segundo predictor más importante en ambos modelos y, que tienen un gran número de inconsistencias.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</a:pPr>
            <a:r>
              <a:rPr lang="es-ES" sz="1300" b="1" dirty="0">
                <a:solidFill>
                  <a:schemeClr val="tx1"/>
                </a:solidFill>
                <a:ea typeface="+mn-lt"/>
                <a:cs typeface="+mn-lt"/>
              </a:rPr>
              <a:t>Mejoras de las Métricas del Modelo Final:</a:t>
            </a:r>
            <a:endParaRPr lang="es-ES" sz="1300" dirty="0">
              <a:solidFill>
                <a:schemeClr val="tx1"/>
              </a:solidFill>
              <a:ea typeface="+mn-lt"/>
              <a:cs typeface="+mn-lt"/>
            </a:endParaRPr>
          </a:p>
          <a:p>
            <a:pPr lvl="1" algn="just">
              <a:spcBef>
                <a:spcPts val="500"/>
              </a:spcBef>
              <a:spcAft>
                <a:spcPts val="500"/>
              </a:spcAft>
            </a:pPr>
            <a:r>
              <a:rPr lang="es-ES" sz="1300" dirty="0">
                <a:solidFill>
                  <a:schemeClr val="tx1"/>
                </a:solidFill>
                <a:ea typeface="+mn-lt"/>
                <a:cs typeface="+mn-lt"/>
              </a:rPr>
              <a:t> Valor catastral medio  si se incluye información de esta variable a niveles inferiores, ya sea por localidades, distritos o barrios, es muy probable que el modelo óptimo mejore significativamente sus métricas.</a:t>
            </a:r>
          </a:p>
          <a:p>
            <a:pPr lvl="1" algn="just">
              <a:spcBef>
                <a:spcPts val="500"/>
              </a:spcBef>
              <a:spcAft>
                <a:spcPts val="500"/>
              </a:spcAft>
            </a:pPr>
            <a:r>
              <a:rPr lang="es-ES" sz="1300" dirty="0">
                <a:solidFill>
                  <a:schemeClr val="tx1"/>
                </a:solidFill>
                <a:ea typeface="+mn-lt"/>
                <a:cs typeface="+mn-lt"/>
              </a:rPr>
              <a:t>Añadir la variable IBI (impuesto sobre Bienes Inmuebles )  aportaría mayor calidad al ajuste del modelo. 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</a:pPr>
            <a:r>
              <a:rPr lang="es-ES" sz="1300" b="1" dirty="0">
                <a:solidFill>
                  <a:schemeClr val="tx1"/>
                </a:solidFill>
                <a:ea typeface="+mn-lt"/>
                <a:cs typeface="+mn-lt"/>
              </a:rPr>
              <a:t>Mejoras de las predicciones de la API:</a:t>
            </a:r>
          </a:p>
          <a:p>
            <a:pPr lvl="1" algn="just">
              <a:spcBef>
                <a:spcPts val="500"/>
              </a:spcBef>
              <a:spcAft>
                <a:spcPts val="500"/>
              </a:spcAft>
            </a:pPr>
            <a:r>
              <a:rPr lang="es-ES" sz="1300" dirty="0">
                <a:solidFill>
                  <a:schemeClr val="tx1"/>
                </a:solidFill>
                <a:ea typeface="+mn-lt"/>
                <a:cs typeface="+mn-lt"/>
              </a:rPr>
              <a:t> Completar las informaciones con datos del Registro de la Propiedad  y del Registro de Transacciones Inmobiliarias, del Registro de notarios sobre precios reales de las compraventas, también mejorará la estimación de precios final del API.</a:t>
            </a:r>
            <a:endParaRPr lang="es-ES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159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89EA41-B6E7-B3EF-9D13-D4C613832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509039" cy="4123663"/>
          </a:xfrm>
        </p:spPr>
        <p:txBody>
          <a:bodyPr>
            <a:normAutofit/>
          </a:bodyPr>
          <a:lstStyle/>
          <a:p>
            <a:r>
              <a:rPr lang="es-ES" sz="3200" dirty="0"/>
              <a:t>Discusión de Resultados:  modelo </a:t>
            </a:r>
            <a:br>
              <a:rPr lang="es-ES" sz="3200" dirty="0"/>
            </a:br>
            <a:r>
              <a:rPr lang="es-ES" sz="3200" dirty="0"/>
              <a:t>ajustado a Provincia </a:t>
            </a:r>
            <a:br>
              <a:rPr lang="es-ES" sz="3200" dirty="0"/>
            </a:br>
            <a:r>
              <a:rPr lang="es-ES" sz="3200" dirty="0"/>
              <a:t>y Budget</a:t>
            </a:r>
          </a:p>
        </p:txBody>
      </p:sp>
      <p:pic>
        <p:nvPicPr>
          <p:cNvPr id="8" name="Imagen 8" descr="Tabla&#10;&#10;Descripción generada automáticamente">
            <a:extLst>
              <a:ext uri="{FF2B5EF4-FFF2-40B4-BE49-F238E27FC236}">
                <a16:creationId xmlns:a16="http://schemas.microsoft.com/office/drawing/2014/main" id="{731133F8-1302-CE32-53F9-09C42F64D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191" y="4652194"/>
            <a:ext cx="6318738" cy="1849268"/>
          </a:xfrm>
          <a:prstGeom prst="rect">
            <a:avLst/>
          </a:prstGeom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4B6E251-A688-09CE-CEA3-27FB97C2A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3487" y="697094"/>
            <a:ext cx="7315200" cy="853440"/>
          </a:xfrm>
        </p:spPr>
        <p:txBody>
          <a:bodyPr/>
          <a:lstStyle/>
          <a:p>
            <a:pPr marL="0" indent="0" algn="just">
              <a:buNone/>
            </a:pPr>
            <a:r>
              <a:rPr lang="es-ES" b="1" dirty="0"/>
              <a:t>¿Sirve nuestro modelo cuando descendemos en el detalle geográfico?</a:t>
            </a:r>
            <a:endParaRPr lang="es-ES"/>
          </a:p>
        </p:txBody>
      </p:sp>
      <p:pic>
        <p:nvPicPr>
          <p:cNvPr id="7" name="Imagen 9" descr="Tabla&#10;&#10;Descripción generada automáticamente">
            <a:extLst>
              <a:ext uri="{FF2B5EF4-FFF2-40B4-BE49-F238E27FC236}">
                <a16:creationId xmlns:a16="http://schemas.microsoft.com/office/drawing/2014/main" id="{6F72BB00-6538-878B-7EE8-F66A4E9A8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343" y="1346089"/>
            <a:ext cx="2961498" cy="3378333"/>
          </a:xfrm>
          <a:prstGeom prst="rect">
            <a:avLst/>
          </a:prstGeom>
        </p:spPr>
      </p:pic>
      <p:sp>
        <p:nvSpPr>
          <p:cNvPr id="3" name="Flecha: hacia la izquierda 2">
            <a:extLst>
              <a:ext uri="{FF2B5EF4-FFF2-40B4-BE49-F238E27FC236}">
                <a16:creationId xmlns:a16="http://schemas.microsoft.com/office/drawing/2014/main" id="{BD133D73-3216-37F4-02F6-5E60ED6A3C21}"/>
              </a:ext>
            </a:extLst>
          </p:cNvPr>
          <p:cNvSpPr/>
          <p:nvPr/>
        </p:nvSpPr>
        <p:spPr>
          <a:xfrm>
            <a:off x="8622753" y="2346139"/>
            <a:ext cx="375920" cy="4876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CB457E86-D209-DA8B-153B-EDB224957F0B}"/>
              </a:ext>
            </a:extLst>
          </p:cNvPr>
          <p:cNvSpPr/>
          <p:nvPr/>
        </p:nvSpPr>
        <p:spPr>
          <a:xfrm>
            <a:off x="6929120" y="5369560"/>
            <a:ext cx="1117600" cy="46736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2533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39B990-5FE8-309C-EACD-4349196A3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Esquema y Resultados del API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B0D6D5-EB10-56FA-3BE5-7145553D7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6924" y="377601"/>
            <a:ext cx="6509043" cy="490025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indent="0" algn="ctr">
              <a:buNone/>
            </a:pPr>
            <a:r>
              <a:rPr lang="es-ES" b="1" dirty="0">
                <a:solidFill>
                  <a:schemeClr val="bg1"/>
                </a:solidFill>
              </a:rPr>
              <a:t>Librería </a:t>
            </a:r>
            <a:r>
              <a:rPr lang="es-ES" b="1" dirty="0" err="1">
                <a:solidFill>
                  <a:schemeClr val="bg1"/>
                </a:solidFill>
              </a:rPr>
              <a:t>Flask</a:t>
            </a:r>
            <a:r>
              <a:rPr lang="es-ES" b="1" dirty="0">
                <a:solidFill>
                  <a:schemeClr val="bg1"/>
                </a:solidFill>
              </a:rPr>
              <a:t> de Python</a:t>
            </a:r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E1ACF28-E4FF-1E40-90A6-0CF933E9C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653" y="4130043"/>
            <a:ext cx="5298845" cy="2731690"/>
          </a:xfrm>
          <a:prstGeom prst="rect">
            <a:avLst/>
          </a:prstGeom>
        </p:spPr>
      </p:pic>
      <p:sp>
        <p:nvSpPr>
          <p:cNvPr id="6" name="Diagrama de flujo: documento 5">
            <a:extLst>
              <a:ext uri="{FF2B5EF4-FFF2-40B4-BE49-F238E27FC236}">
                <a16:creationId xmlns:a16="http://schemas.microsoft.com/office/drawing/2014/main" id="{B047ADED-9645-6E57-1A69-9DD8DEF741FE}"/>
              </a:ext>
            </a:extLst>
          </p:cNvPr>
          <p:cNvSpPr/>
          <p:nvPr/>
        </p:nvSpPr>
        <p:spPr>
          <a:xfrm>
            <a:off x="3864279" y="1212455"/>
            <a:ext cx="1659698" cy="128391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Modelo : Produccion.py</a:t>
            </a:r>
          </a:p>
        </p:txBody>
      </p:sp>
      <p:sp>
        <p:nvSpPr>
          <p:cNvPr id="8" name="Cilindro 7">
            <a:extLst>
              <a:ext uri="{FF2B5EF4-FFF2-40B4-BE49-F238E27FC236}">
                <a16:creationId xmlns:a16="http://schemas.microsoft.com/office/drawing/2014/main" id="{335C3460-5D7C-E063-FC55-FACC0AA8554F}"/>
              </a:ext>
            </a:extLst>
          </p:cNvPr>
          <p:cNvSpPr/>
          <p:nvPr/>
        </p:nvSpPr>
        <p:spPr>
          <a:xfrm>
            <a:off x="6097530" y="1201424"/>
            <a:ext cx="1684218" cy="10146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b="1" dirty="0" err="1"/>
              <a:t>Model.pickle</a:t>
            </a:r>
            <a:endParaRPr lang="es-ES" b="1"/>
          </a:p>
          <a:p>
            <a:pPr algn="ctr"/>
            <a:r>
              <a:rPr lang="es-ES" b="1" dirty="0" err="1"/>
              <a:t>Encoder.pickle</a:t>
            </a:r>
            <a:endParaRPr lang="es-ES" b="1"/>
          </a:p>
        </p:txBody>
      </p:sp>
      <p:sp>
        <p:nvSpPr>
          <p:cNvPr id="10" name="Diagrama de flujo: documento 9">
            <a:extLst>
              <a:ext uri="{FF2B5EF4-FFF2-40B4-BE49-F238E27FC236}">
                <a16:creationId xmlns:a16="http://schemas.microsoft.com/office/drawing/2014/main" id="{84227A89-75A5-17DC-EF63-407E7BD0C205}"/>
              </a:ext>
            </a:extLst>
          </p:cNvPr>
          <p:cNvSpPr/>
          <p:nvPr/>
        </p:nvSpPr>
        <p:spPr>
          <a:xfrm>
            <a:off x="5962390" y="2952739"/>
            <a:ext cx="1388580" cy="1015443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/>
              <a:t>API - POST: </a:t>
            </a:r>
            <a:r>
              <a:rPr lang="es-ES" dirty="0" err="1">
                <a:ea typeface="+mn-lt"/>
                <a:cs typeface="+mn-lt"/>
              </a:rPr>
              <a:t>request</a:t>
            </a:r>
            <a:endParaRPr lang="es-ES" dirty="0" err="1"/>
          </a:p>
          <a:p>
            <a:pPr algn="ctr"/>
            <a:r>
              <a:rPr lang="es-ES" dirty="0"/>
              <a:t>index.py</a:t>
            </a:r>
          </a:p>
        </p:txBody>
      </p:sp>
      <p:sp>
        <p:nvSpPr>
          <p:cNvPr id="11" name="Diagrama de flujo: documento 10">
            <a:extLst>
              <a:ext uri="{FF2B5EF4-FFF2-40B4-BE49-F238E27FC236}">
                <a16:creationId xmlns:a16="http://schemas.microsoft.com/office/drawing/2014/main" id="{2A2C3AD8-B946-F1F4-2CEA-D51C2601CC36}"/>
              </a:ext>
            </a:extLst>
          </p:cNvPr>
          <p:cNvSpPr/>
          <p:nvPr/>
        </p:nvSpPr>
        <p:spPr>
          <a:xfrm>
            <a:off x="8467038" y="2908759"/>
            <a:ext cx="1398740" cy="113736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/>
              <a:t>API - POST:</a:t>
            </a:r>
          </a:p>
          <a:p>
            <a:pPr algn="ctr"/>
            <a:r>
              <a:rPr lang="es-ES" dirty="0">
                <a:ea typeface="+mn-lt"/>
                <a:cs typeface="+mn-lt"/>
              </a:rPr>
              <a:t>response</a:t>
            </a:r>
            <a:endParaRPr lang="es-ES" dirty="0"/>
          </a:p>
          <a:p>
            <a:pPr algn="ctr"/>
            <a:r>
              <a:rPr lang="es-ES" dirty="0"/>
              <a:t> result.py</a:t>
            </a:r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44AC096E-2AF5-97CB-00BE-3627E99DBA64}"/>
              </a:ext>
            </a:extLst>
          </p:cNvPr>
          <p:cNvSpPr/>
          <p:nvPr/>
        </p:nvSpPr>
        <p:spPr>
          <a:xfrm>
            <a:off x="5543657" y="1477269"/>
            <a:ext cx="469726" cy="375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Diagrama de flujo: documento 8">
            <a:extLst>
              <a:ext uri="{FF2B5EF4-FFF2-40B4-BE49-F238E27FC236}">
                <a16:creationId xmlns:a16="http://schemas.microsoft.com/office/drawing/2014/main" id="{0A461541-7EF0-52BD-D275-979C0FB2723A}"/>
              </a:ext>
            </a:extLst>
          </p:cNvPr>
          <p:cNvSpPr/>
          <p:nvPr/>
        </p:nvSpPr>
        <p:spPr>
          <a:xfrm>
            <a:off x="8975038" y="1019974"/>
            <a:ext cx="1398740" cy="128391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/>
              <a:t>API : main.py</a:t>
            </a:r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6AD54FC9-E197-5B25-CB8D-9F5B111A1A09}"/>
              </a:ext>
            </a:extLst>
          </p:cNvPr>
          <p:cNvSpPr/>
          <p:nvPr/>
        </p:nvSpPr>
        <p:spPr>
          <a:xfrm rot="19920000">
            <a:off x="7583633" y="2578281"/>
            <a:ext cx="727067" cy="2837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4AD79719-0CD6-4742-5C5E-55B24322F658}"/>
              </a:ext>
            </a:extLst>
          </p:cNvPr>
          <p:cNvSpPr/>
          <p:nvPr/>
        </p:nvSpPr>
        <p:spPr>
          <a:xfrm rot="7260000">
            <a:off x="9161184" y="2477613"/>
            <a:ext cx="473345" cy="314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A785C416-47A4-DAC3-E0B2-A6D7411F0619}"/>
              </a:ext>
            </a:extLst>
          </p:cNvPr>
          <p:cNvSpPr/>
          <p:nvPr/>
        </p:nvSpPr>
        <p:spPr>
          <a:xfrm rot="10800000">
            <a:off x="8048873" y="1663433"/>
            <a:ext cx="632519" cy="3876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797DBB5-7E98-3ADC-76D7-29A168655A97}"/>
              </a:ext>
            </a:extLst>
          </p:cNvPr>
          <p:cNvSpPr/>
          <p:nvPr/>
        </p:nvSpPr>
        <p:spPr>
          <a:xfrm>
            <a:off x="7961923" y="1017172"/>
            <a:ext cx="812800" cy="568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GET</a:t>
            </a:r>
          </a:p>
        </p:txBody>
      </p:sp>
    </p:spTree>
    <p:extLst>
      <p:ext uri="{BB962C8B-B14F-4D97-AF65-F5344CB8AC3E}">
        <p14:creationId xmlns:p14="http://schemas.microsoft.com/office/powerpoint/2010/main" val="2225993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621D6A-6B5C-E0BB-3AF6-2D53B91D9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s-ES" dirty="0">
                <a:ea typeface="+mj-lt"/>
                <a:cs typeface="+mj-lt"/>
              </a:rPr>
              <a:t>Conclusiones</a:t>
            </a:r>
            <a:endParaRPr lang="es-E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D575A6-5A31-657C-9489-DAE1CB1A4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7164" y="2525008"/>
            <a:ext cx="9484531" cy="3564895"/>
          </a:xfrm>
        </p:spPr>
        <p:txBody>
          <a:bodyPr>
            <a:normAutofit/>
          </a:bodyPr>
          <a:lstStyle/>
          <a:p>
            <a:endParaRPr lang="es-ES" sz="13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ES" sz="1300" b="1" dirty="0">
                <a:solidFill>
                  <a:schemeClr val="tx1"/>
                </a:solidFill>
                <a:ea typeface="+mn-lt"/>
                <a:cs typeface="+mn-lt"/>
              </a:rPr>
              <a:t>Alineación de resultados y objetivos</a:t>
            </a:r>
            <a:endParaRPr lang="es-ES" sz="1300" b="1" dirty="0">
              <a:solidFill>
                <a:schemeClr val="tx1"/>
              </a:solidFill>
            </a:endParaRPr>
          </a:p>
          <a:p>
            <a:pPr lvl="1" algn="just">
              <a:spcBef>
                <a:spcPts val="400"/>
              </a:spcBef>
              <a:spcAft>
                <a:spcPts val="400"/>
              </a:spcAft>
            </a:pPr>
            <a:r>
              <a:rPr lang="es-ES" sz="1300" dirty="0">
                <a:solidFill>
                  <a:schemeClr val="tx1"/>
                </a:solidFill>
                <a:ea typeface="+mn-lt"/>
                <a:cs typeface="+mn-lt"/>
              </a:rPr>
              <a:t>Desarrollo de una API basado en un modelo de aprendizaje automático, </a:t>
            </a:r>
            <a:r>
              <a:rPr lang="es-ES" sz="1300" dirty="0" err="1">
                <a:solidFill>
                  <a:schemeClr val="tx1"/>
                </a:solidFill>
                <a:ea typeface="+mn-lt"/>
                <a:cs typeface="+mn-lt"/>
              </a:rPr>
              <a:t>Random</a:t>
            </a:r>
            <a:r>
              <a:rPr lang="es-ES" sz="1300" dirty="0">
                <a:solidFill>
                  <a:schemeClr val="tx1"/>
                </a:solidFill>
                <a:ea typeface="+mn-lt"/>
                <a:cs typeface="+mn-lt"/>
              </a:rPr>
              <a:t> Forest con un coeficiente de determinación (R2)  del 0.7%</a:t>
            </a:r>
            <a:endParaRPr lang="es-ES" sz="1300" dirty="0">
              <a:solidFill>
                <a:schemeClr val="tx1"/>
              </a:solidFill>
            </a:endParaRPr>
          </a:p>
          <a:p>
            <a:pPr lvl="1" algn="just">
              <a:spcBef>
                <a:spcPts val="400"/>
              </a:spcBef>
              <a:spcAft>
                <a:spcPts val="400"/>
              </a:spcAft>
            </a:pPr>
            <a:r>
              <a:rPr lang="es-ES" sz="1300" dirty="0">
                <a:solidFill>
                  <a:schemeClr val="tx1"/>
                </a:solidFill>
                <a:ea typeface="+mn-lt"/>
                <a:cs typeface="+mn-lt"/>
              </a:rPr>
              <a:t>Se han indicado opciones de mejora : en la extracción de la información y  en su tratamiento, que permitirán  mejorar las métricas del modelo.</a:t>
            </a:r>
          </a:p>
          <a:p>
            <a:pPr lvl="1" algn="just">
              <a:spcBef>
                <a:spcPts val="400"/>
              </a:spcBef>
              <a:spcAft>
                <a:spcPts val="400"/>
              </a:spcAft>
            </a:pPr>
            <a:r>
              <a:rPr lang="es-ES" sz="1300" dirty="0">
                <a:solidFill>
                  <a:schemeClr val="tx1"/>
                </a:solidFill>
                <a:ea typeface="+mn-lt"/>
                <a:cs typeface="+mn-lt"/>
              </a:rPr>
              <a:t> Se ha demostrado que el modelo puede ajustarse para el análisis de subconjuntos del </a:t>
            </a:r>
            <a:r>
              <a:rPr lang="es-ES" sz="1300" dirty="0" err="1">
                <a:solidFill>
                  <a:schemeClr val="tx1"/>
                </a:solidFill>
                <a:ea typeface="+mn-lt"/>
                <a:cs typeface="+mn-lt"/>
              </a:rPr>
              <a:t>subset</a:t>
            </a:r>
            <a:r>
              <a:rPr lang="es-ES" sz="1300" dirty="0">
                <a:solidFill>
                  <a:schemeClr val="tx1"/>
                </a:solidFill>
                <a:ea typeface="+mn-lt"/>
                <a:cs typeface="+mn-lt"/>
              </a:rPr>
              <a:t> del Data </a:t>
            </a:r>
            <a:r>
              <a:rPr lang="es-ES" sz="1300" dirty="0" err="1">
                <a:solidFill>
                  <a:schemeClr val="tx1"/>
                </a:solidFill>
                <a:ea typeface="+mn-lt"/>
                <a:cs typeface="+mn-lt"/>
              </a:rPr>
              <a:t>Frame</a:t>
            </a:r>
            <a:r>
              <a:rPr lang="es-ES" sz="1300" dirty="0">
                <a:solidFill>
                  <a:schemeClr val="tx1"/>
                </a:solidFill>
                <a:ea typeface="+mn-lt"/>
                <a:cs typeface="+mn-lt"/>
              </a:rPr>
              <a:t> , que era una de las premisas del MPV que dio origen a este estudio.    </a:t>
            </a:r>
          </a:p>
          <a:p>
            <a:pPr marL="0" indent="0" algn="just">
              <a:buNone/>
            </a:pPr>
            <a:r>
              <a:rPr lang="es-ES" sz="1300" b="1" dirty="0">
                <a:solidFill>
                  <a:schemeClr val="tx1"/>
                </a:solidFill>
                <a:ea typeface="+mn-lt"/>
                <a:cs typeface="+mn-lt"/>
              </a:rPr>
              <a:t>Funcionalidad de la API</a:t>
            </a:r>
            <a:endParaRPr lang="es-ES" sz="1300" b="1" dirty="0">
              <a:solidFill>
                <a:schemeClr val="tx1"/>
              </a:solidFill>
            </a:endParaRPr>
          </a:p>
          <a:p>
            <a:pPr lvl="1" algn="just">
              <a:spcBef>
                <a:spcPts val="400"/>
              </a:spcBef>
              <a:spcAft>
                <a:spcPts val="400"/>
              </a:spcAft>
            </a:pPr>
            <a:r>
              <a:rPr lang="es-ES" sz="1300" dirty="0">
                <a:solidFill>
                  <a:schemeClr val="tx1"/>
                </a:solidFill>
                <a:ea typeface="+mn-lt"/>
                <a:cs typeface="+mn-lt"/>
              </a:rPr>
              <a:t>Aunque se encuentra en una fase muy previa, cubre el objetivo de facilitar una predicción de precio medio estimado en función de un número reducido de variables explicativas.</a:t>
            </a:r>
          </a:p>
          <a:p>
            <a:pPr lvl="1" algn="just">
              <a:spcBef>
                <a:spcPts val="400"/>
              </a:spcBef>
              <a:spcAft>
                <a:spcPts val="400"/>
              </a:spcAft>
            </a:pPr>
            <a:r>
              <a:rPr lang="es-ES" sz="1300" dirty="0">
                <a:solidFill>
                  <a:schemeClr val="tx1"/>
                </a:solidFill>
                <a:ea typeface="+mn-lt"/>
                <a:cs typeface="+mn-lt"/>
              </a:rPr>
              <a:t>Es fácil ampliar el número de predictores al total de las variables del Data </a:t>
            </a:r>
            <a:r>
              <a:rPr lang="es-ES" sz="1300" dirty="0" err="1">
                <a:solidFill>
                  <a:schemeClr val="tx1"/>
                </a:solidFill>
                <a:ea typeface="+mn-lt"/>
                <a:cs typeface="+mn-lt"/>
              </a:rPr>
              <a:t>Frame</a:t>
            </a:r>
            <a:r>
              <a:rPr lang="es-ES" sz="1300" dirty="0">
                <a:solidFill>
                  <a:schemeClr val="tx1"/>
                </a:solidFill>
                <a:ea typeface="+mn-lt"/>
                <a:cs typeface="+mn-lt"/>
              </a:rPr>
              <a:t>.,</a:t>
            </a:r>
            <a:endParaRPr lang="es-ES" sz="1300">
              <a:solidFill>
                <a:schemeClr val="tx1"/>
              </a:solidFill>
              <a:ea typeface="+mn-lt"/>
              <a:cs typeface="+mn-lt"/>
            </a:endParaRPr>
          </a:p>
          <a:p>
            <a:pPr lvl="1" algn="just">
              <a:spcBef>
                <a:spcPts val="400"/>
              </a:spcBef>
              <a:spcAft>
                <a:spcPts val="400"/>
              </a:spcAft>
            </a:pPr>
            <a:r>
              <a:rPr lang="es-ES" sz="1300" dirty="0">
                <a:solidFill>
                  <a:schemeClr val="tx1"/>
                </a:solidFill>
                <a:ea typeface="+mn-lt"/>
                <a:cs typeface="+mn-lt"/>
              </a:rPr>
              <a:t>También es escalable, para extraer información particular de los links de los anuncios de los inmuebles, que es otra de las premisas importantes previstas en el MPV.</a:t>
            </a:r>
            <a:endParaRPr lang="es-ES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83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1BF718-7539-3BC4-0D6E-C3F8EDED7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s-ES" dirty="0"/>
              <a:t>Índice</a:t>
            </a:r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25" name="Marcador de contenido 2">
            <a:extLst>
              <a:ext uri="{FF2B5EF4-FFF2-40B4-BE49-F238E27FC236}">
                <a16:creationId xmlns:a16="http://schemas.microsoft.com/office/drawing/2014/main" id="{5A07FFFB-4C51-4A74-1B41-C73B0A21A28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00753" y="2535446"/>
          <a:ext cx="8983489" cy="3554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9366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744B0E-40C9-B6BA-2724-55213FC2B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s-ES" dirty="0"/>
              <a:t>Introducción</a:t>
            </a:r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A71F67BD-7D6C-0B66-3157-6D2934EAB5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1587570"/>
              </p:ext>
            </p:extLst>
          </p:nvPr>
        </p:nvGraphicFramePr>
        <p:xfrm>
          <a:off x="3494128" y="723431"/>
          <a:ext cx="3949306" cy="5401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n 4" descr="Gráfico&#10;&#10;Descripción generada automáticamente">
            <a:extLst>
              <a:ext uri="{FF2B5EF4-FFF2-40B4-BE49-F238E27FC236}">
                <a16:creationId xmlns:a16="http://schemas.microsoft.com/office/drawing/2014/main" id="{F841F877-BEAE-5104-B485-F5533A1882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01599" y="2821060"/>
            <a:ext cx="4271886" cy="3232251"/>
          </a:xfrm>
          <a:prstGeom prst="rect">
            <a:avLst/>
          </a:prstGeom>
        </p:spPr>
      </p:pic>
      <p:sp>
        <p:nvSpPr>
          <p:cNvPr id="65" name="Flecha: a la derecha con bandas 64">
            <a:extLst>
              <a:ext uri="{FF2B5EF4-FFF2-40B4-BE49-F238E27FC236}">
                <a16:creationId xmlns:a16="http://schemas.microsoft.com/office/drawing/2014/main" id="{DDFB1226-2A84-4307-CA45-871CC1C158A4}"/>
              </a:ext>
            </a:extLst>
          </p:cNvPr>
          <p:cNvSpPr/>
          <p:nvPr/>
        </p:nvSpPr>
        <p:spPr>
          <a:xfrm>
            <a:off x="7594589" y="5326878"/>
            <a:ext cx="304801" cy="32824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5248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744B0E-40C9-B6BA-2724-55213FC2B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s-ES"/>
              <a:t>Introducción</a:t>
            </a:r>
          </a:p>
        </p:txBody>
      </p:sp>
      <p:graphicFrame>
        <p:nvGraphicFramePr>
          <p:cNvPr id="18" name="Marcador de contenido 2">
            <a:extLst>
              <a:ext uri="{FF2B5EF4-FFF2-40B4-BE49-F238E27FC236}">
                <a16:creationId xmlns:a16="http://schemas.microsoft.com/office/drawing/2014/main" id="{E81076A4-F53A-115D-0CC8-D90C40F062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7335527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2854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3C1C8-243B-C1F2-F122-E47DFC400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ea typeface="+mj-lt"/>
                <a:cs typeface="+mj-lt"/>
              </a:rPr>
              <a:t>State</a:t>
            </a:r>
            <a:r>
              <a:rPr lang="es-ES" dirty="0">
                <a:ea typeface="+mj-lt"/>
                <a:cs typeface="+mj-lt"/>
              </a:rPr>
              <a:t> </a:t>
            </a:r>
            <a:r>
              <a:rPr lang="es-ES" dirty="0" err="1">
                <a:ea typeface="+mj-lt"/>
                <a:cs typeface="+mj-lt"/>
              </a:rPr>
              <a:t>of</a:t>
            </a:r>
            <a:r>
              <a:rPr lang="es-ES" dirty="0">
                <a:ea typeface="+mj-lt"/>
                <a:cs typeface="+mj-lt"/>
              </a:rPr>
              <a:t> Art</a:t>
            </a:r>
            <a:endParaRPr lang="es-ES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8C1E11B0-25CC-21FB-6F9C-59C148252BB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69268" y="864108"/>
          <a:ext cx="7315200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0669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C01F3A-DB0B-D280-3E46-40BA3C0F8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Metodología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94C86A98-9ECC-8C3D-918B-B79E91B1F2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7376740"/>
              </p:ext>
            </p:extLst>
          </p:nvPr>
        </p:nvGraphicFramePr>
        <p:xfrm>
          <a:off x="3471981" y="834294"/>
          <a:ext cx="8236335" cy="5194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5675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C01F3A-DB0B-D280-3E46-40BA3C0F8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Metodología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94C86A98-9ECC-8C3D-918B-B79E91B1F2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6072009"/>
              </p:ext>
            </p:extLst>
          </p:nvPr>
        </p:nvGraphicFramePr>
        <p:xfrm>
          <a:off x="3461821" y="4623974"/>
          <a:ext cx="8358255" cy="14559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6" name="Imagen 4" descr="Tabla&#10;&#10;Descripción generada automáticamente">
            <a:extLst>
              <a:ext uri="{FF2B5EF4-FFF2-40B4-BE49-F238E27FC236}">
                <a16:creationId xmlns:a16="http://schemas.microsoft.com/office/drawing/2014/main" id="{CA469B09-F9FA-3701-DACB-470A785EDD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2945" y="642793"/>
            <a:ext cx="3612255" cy="1800591"/>
          </a:xfrm>
          <a:prstGeom prst="rect">
            <a:avLst/>
          </a:prstGeom>
        </p:spPr>
      </p:pic>
      <p:sp>
        <p:nvSpPr>
          <p:cNvPr id="168" name="Cerrar llave 167">
            <a:extLst>
              <a:ext uri="{FF2B5EF4-FFF2-40B4-BE49-F238E27FC236}">
                <a16:creationId xmlns:a16="http://schemas.microsoft.com/office/drawing/2014/main" id="{05D95B28-0E30-D008-111B-CAA9C98BC36E}"/>
              </a:ext>
            </a:extLst>
          </p:cNvPr>
          <p:cNvSpPr/>
          <p:nvPr/>
        </p:nvSpPr>
        <p:spPr>
          <a:xfrm>
            <a:off x="8172831" y="930275"/>
            <a:ext cx="254000" cy="8636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0" name="Elipse 169">
            <a:extLst>
              <a:ext uri="{FF2B5EF4-FFF2-40B4-BE49-F238E27FC236}">
                <a16:creationId xmlns:a16="http://schemas.microsoft.com/office/drawing/2014/main" id="{BE7ACA9A-3695-6B2C-BC30-2E05B636A042}"/>
              </a:ext>
            </a:extLst>
          </p:cNvPr>
          <p:cNvSpPr/>
          <p:nvPr/>
        </p:nvSpPr>
        <p:spPr>
          <a:xfrm>
            <a:off x="8647430" y="880110"/>
            <a:ext cx="1270000" cy="873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99,5%</a:t>
            </a:r>
          </a:p>
        </p:txBody>
      </p:sp>
      <p:pic>
        <p:nvPicPr>
          <p:cNvPr id="181" name="Imagen 181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64D922D1-A7E9-99B1-ED8E-92A4297549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00880" y="2375745"/>
            <a:ext cx="5059680" cy="219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994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2C01F3A-DB0B-D280-3E46-40BA3C0F8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s-ES" dirty="0"/>
              <a:t>Metodología - Selección de Modelos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117AB5-0419-559F-1674-7C0600371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25286"/>
            <a:ext cx="9247649" cy="3564617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spcBef>
                <a:spcPts val="1100"/>
              </a:spcBef>
            </a:pPr>
            <a:r>
              <a:rPr lang="es-ES" sz="1400" dirty="0">
                <a:solidFill>
                  <a:schemeClr val="tx1"/>
                </a:solidFill>
                <a:ea typeface="+mn-lt"/>
                <a:cs typeface="+mn-lt"/>
              </a:rPr>
              <a:t>El árbol de decisión &gt; regresión lineal, cuando la relación de las variables explicativas en relación al target es compleja.</a:t>
            </a:r>
            <a:endParaRPr lang="es-ES" sz="14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700"/>
              </a:spcBef>
              <a:spcAft>
                <a:spcPts val="700"/>
              </a:spcAft>
            </a:pPr>
            <a:r>
              <a:rPr lang="es-ES" sz="1400" dirty="0">
                <a:solidFill>
                  <a:schemeClr val="tx1"/>
                </a:solidFill>
                <a:ea typeface="+mn-lt"/>
                <a:cs typeface="+mn-lt"/>
              </a:rPr>
              <a:t>Son más  fáciles de explicar, y genera los predictores de forma automática (te indica las tendencias).</a:t>
            </a:r>
            <a:endParaRPr lang="es-ES" sz="14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700"/>
              </a:spcBef>
              <a:spcAft>
                <a:spcPts val="700"/>
              </a:spcAft>
            </a:pPr>
            <a:r>
              <a:rPr lang="es-ES" sz="1400" err="1">
                <a:solidFill>
                  <a:schemeClr val="tx1"/>
                </a:solidFill>
                <a:ea typeface="+mn-lt"/>
                <a:cs typeface="+mn-lt"/>
              </a:rPr>
              <a:t>Decision</a:t>
            </a:r>
            <a:r>
              <a:rPr lang="es-ES" sz="14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s-ES" sz="1400" err="1">
                <a:solidFill>
                  <a:schemeClr val="tx1"/>
                </a:solidFill>
                <a:ea typeface="+mn-lt"/>
                <a:cs typeface="+mn-lt"/>
              </a:rPr>
              <a:t>Tree</a:t>
            </a:r>
            <a:r>
              <a:rPr lang="es-ES" sz="14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s-ES" sz="1400" err="1">
                <a:solidFill>
                  <a:schemeClr val="tx1"/>
                </a:solidFill>
                <a:ea typeface="+mn-lt"/>
                <a:cs typeface="+mn-lt"/>
              </a:rPr>
              <a:t>Regressor</a:t>
            </a:r>
            <a:r>
              <a:rPr lang="es-ES" sz="1400" dirty="0">
                <a:solidFill>
                  <a:schemeClr val="tx1"/>
                </a:solidFill>
                <a:ea typeface="+mn-lt"/>
                <a:cs typeface="+mn-lt"/>
              </a:rPr>
              <a:t>: En el entrenamiento de un árbol de regresión, las observaciones se van distribuyendo por bifurcaciones (nodos) generando la estructura del árbol hasta alcanzar un nodo terminal.</a:t>
            </a:r>
            <a:endParaRPr lang="es-ES" sz="14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700"/>
              </a:spcBef>
              <a:spcAft>
                <a:spcPts val="700"/>
              </a:spcAft>
            </a:pPr>
            <a:r>
              <a:rPr lang="es-ES" sz="1400" dirty="0" err="1">
                <a:solidFill>
                  <a:schemeClr val="tx1"/>
                </a:solidFill>
                <a:ea typeface="+mn-lt"/>
                <a:cs typeface="+mn-lt"/>
              </a:rPr>
              <a:t>Random</a:t>
            </a:r>
            <a:r>
              <a:rPr lang="es-ES" sz="1400" dirty="0">
                <a:solidFill>
                  <a:schemeClr val="tx1"/>
                </a:solidFill>
                <a:ea typeface="+mn-lt"/>
                <a:cs typeface="+mn-lt"/>
              </a:rPr>
              <a:t> Forest </a:t>
            </a:r>
            <a:r>
              <a:rPr lang="es-ES" sz="1400" dirty="0" err="1">
                <a:solidFill>
                  <a:schemeClr val="tx1"/>
                </a:solidFill>
                <a:ea typeface="+mn-lt"/>
                <a:cs typeface="+mn-lt"/>
              </a:rPr>
              <a:t>Regressor</a:t>
            </a:r>
            <a:r>
              <a:rPr lang="es-ES" sz="1400" dirty="0">
                <a:solidFill>
                  <a:schemeClr val="tx1"/>
                </a:solidFill>
                <a:ea typeface="+mn-lt"/>
                <a:cs typeface="+mn-lt"/>
              </a:rPr>
              <a:t>:  Está formado por un conjunto de árboles de decisión individuales, cada uno entrenado con una muestra ligeramente distinta de los datos de entrenamiento generada mediante </a:t>
            </a:r>
            <a:r>
              <a:rPr lang="es-ES" sz="1400" dirty="0" err="1">
                <a:solidFill>
                  <a:schemeClr val="tx1"/>
                </a:solidFill>
                <a:ea typeface="+mn-lt"/>
                <a:cs typeface="+mn-lt"/>
              </a:rPr>
              <a:t>bootstrapping</a:t>
            </a:r>
            <a:r>
              <a:rPr lang="es-ES" sz="1400" dirty="0">
                <a:solidFill>
                  <a:schemeClr val="tx1"/>
                </a:solidFill>
                <a:ea typeface="+mn-lt"/>
                <a:cs typeface="+mn-lt"/>
              </a:rPr>
              <a:t>. Las ventajas este modelo son: </a:t>
            </a:r>
            <a:endParaRPr lang="es-ES" sz="1400" dirty="0">
              <a:solidFill>
                <a:schemeClr val="tx1"/>
              </a:solidFill>
            </a:endParaRPr>
          </a:p>
          <a:p>
            <a:pPr marL="845820" lvl="1" indent="-342900" algn="just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AutoNum type="alphaLcParenR"/>
            </a:pPr>
            <a:r>
              <a:rPr lang="es-ES" sz="1400" dirty="0">
                <a:solidFill>
                  <a:schemeClr val="tx1"/>
                </a:solidFill>
                <a:ea typeface="+mn-lt"/>
                <a:cs typeface="+mn-lt"/>
              </a:rPr>
              <a:t>No es necesario que se cumpla ningún tipo de distribución específica de las variables explicativas.</a:t>
            </a:r>
          </a:p>
          <a:p>
            <a:pPr marL="845820" lvl="1" indent="-342900" algn="just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AutoNum type="alphaLcParenR"/>
            </a:pPr>
            <a:r>
              <a:rPr lang="es-ES" sz="1400" dirty="0">
                <a:solidFill>
                  <a:schemeClr val="tx1"/>
                </a:solidFill>
                <a:ea typeface="+mn-lt"/>
                <a:cs typeface="+mn-lt"/>
              </a:rPr>
              <a:t>Permiten identificar de forma rápida y eficiente las variables (predictores) más importantes de forma automática </a:t>
            </a:r>
          </a:p>
          <a:p>
            <a:pPr marL="845820" lvl="1" indent="-342900" algn="just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AutoNum type="alphaLcParenR"/>
            </a:pPr>
            <a:r>
              <a:rPr lang="es-ES" sz="1400" dirty="0">
                <a:solidFill>
                  <a:schemeClr val="tx1"/>
                </a:solidFill>
                <a:ea typeface="+mn-lt"/>
                <a:cs typeface="+mn-lt"/>
              </a:rPr>
              <a:t>No se ven muy influenciados por </a:t>
            </a:r>
            <a:r>
              <a:rPr lang="es-ES" sz="1400" dirty="0" err="1">
                <a:solidFill>
                  <a:schemeClr val="tx1"/>
                </a:solidFill>
                <a:ea typeface="+mn-lt"/>
                <a:cs typeface="+mn-lt"/>
              </a:rPr>
              <a:t>outliers</a:t>
            </a:r>
            <a:r>
              <a:rPr lang="es-ES" sz="1400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es-ES" sz="1400" dirty="0">
              <a:solidFill>
                <a:schemeClr val="tx1"/>
              </a:solidFill>
            </a:endParaRPr>
          </a:p>
          <a:p>
            <a:pPr marL="845820" lvl="1" indent="-342900" algn="just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AutoNum type="alphaLcParenR"/>
            </a:pPr>
            <a:r>
              <a:rPr lang="es-ES" sz="1400" dirty="0">
                <a:solidFill>
                  <a:schemeClr val="tx1"/>
                </a:solidFill>
                <a:ea typeface="+mn-lt"/>
                <a:cs typeface="+mn-lt"/>
              </a:rPr>
              <a:t>Gracias al </a:t>
            </a:r>
            <a:r>
              <a:rPr lang="es-ES" sz="1400" dirty="0" err="1">
                <a:solidFill>
                  <a:schemeClr val="tx1"/>
                </a:solidFill>
                <a:ea typeface="+mn-lt"/>
                <a:cs typeface="+mn-lt"/>
              </a:rPr>
              <a:t>Out</a:t>
            </a:r>
            <a:r>
              <a:rPr lang="es-ES" sz="1400" dirty="0">
                <a:solidFill>
                  <a:schemeClr val="tx1"/>
                </a:solidFill>
                <a:ea typeface="+mn-lt"/>
                <a:cs typeface="+mn-lt"/>
              </a:rPr>
              <a:t>-</a:t>
            </a:r>
            <a:r>
              <a:rPr lang="es-ES" sz="1400" dirty="0" err="1">
                <a:solidFill>
                  <a:schemeClr val="tx1"/>
                </a:solidFill>
                <a:ea typeface="+mn-lt"/>
                <a:cs typeface="+mn-lt"/>
              </a:rPr>
              <a:t>of</a:t>
            </a:r>
            <a:r>
              <a:rPr lang="es-ES" sz="1400" dirty="0">
                <a:solidFill>
                  <a:schemeClr val="tx1"/>
                </a:solidFill>
                <a:ea typeface="+mn-lt"/>
                <a:cs typeface="+mn-lt"/>
              </a:rPr>
              <a:t>-Bag Error, puede estimarse su error de validación sin necesidad de recurrir a la validación cruzada.</a:t>
            </a:r>
            <a:r>
              <a:rPr lang="es-ES" sz="13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endParaRPr lang="es-ES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291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2C01F3A-DB0B-D280-3E46-40BA3C0F8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s-ES" dirty="0"/>
              <a:t>Metodología - Creación de un API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117AB5-0419-559F-1674-7C0600371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25286"/>
            <a:ext cx="9247649" cy="356461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1100"/>
              </a:spcBef>
            </a:pPr>
            <a:r>
              <a:rPr lang="es-ES" sz="1400" dirty="0">
                <a:ea typeface="+mn-lt"/>
                <a:cs typeface="+mn-lt"/>
              </a:rPr>
              <a:t>Desarrollo de un API:  es la forma en que los sistemas informáticos se comunican entre sí, actuando como un agente que lleva la información del usuario al servidor y luego nuevamente del servidor al usuario devolviendo la respuesta.</a:t>
            </a:r>
          </a:p>
          <a:p>
            <a:pPr algn="just">
              <a:lnSpc>
                <a:spcPct val="150000"/>
              </a:lnSpc>
              <a:spcBef>
                <a:spcPts val="1100"/>
              </a:spcBef>
            </a:pPr>
            <a:r>
              <a:rPr lang="es-ES" sz="1400" dirty="0" err="1">
                <a:ea typeface="+mn-lt"/>
                <a:cs typeface="+mn-lt"/>
              </a:rPr>
              <a:t>Flask</a:t>
            </a:r>
            <a:r>
              <a:rPr lang="es-ES" sz="1400" dirty="0">
                <a:ea typeface="+mn-lt"/>
                <a:cs typeface="+mn-lt"/>
              </a:rPr>
              <a:t> es una librería de Python que proporciona esa capacidad, actuando a su vez como una API entre nuestro modelo predictivo. </a:t>
            </a:r>
          </a:p>
          <a:p>
            <a:pPr algn="just"/>
            <a:r>
              <a:rPr lang="es-ES" sz="1400" dirty="0">
                <a:ea typeface="+mn-lt"/>
                <a:cs typeface="+mn-lt"/>
              </a:rPr>
              <a:t>En nuestro caso la API abarca: </a:t>
            </a:r>
            <a:endParaRPr lang="es-ES" sz="1400" dirty="0"/>
          </a:p>
          <a:p>
            <a:pPr marL="731520" lvl="1" indent="-228600" algn="just">
              <a:buAutoNum type="alphaLcParenR"/>
            </a:pPr>
            <a:r>
              <a:rPr lang="es-ES" sz="1200" dirty="0">
                <a:ea typeface="+mn-lt"/>
                <a:cs typeface="+mn-lt"/>
              </a:rPr>
              <a:t>Protocolo de transferencia HTTP: es la forma principal de comunicar información en la web.</a:t>
            </a:r>
            <a:endParaRPr lang="es-ES" sz="1200" dirty="0"/>
          </a:p>
          <a:p>
            <a:pPr marL="731520" lvl="1" indent="-228600" algn="just">
              <a:buAutoNum type="alphaLcParenR"/>
            </a:pPr>
            <a:r>
              <a:rPr lang="es-ES" sz="1200" dirty="0">
                <a:ea typeface="+mn-lt"/>
                <a:cs typeface="+mn-lt"/>
              </a:rPr>
              <a:t>Métodos: GET: permite obtener información de la base de datos o de un proceso, POST: permite mandar información, ya sea para añadir información a una base de datos o para pasar el input de un modelo de machine </a:t>
            </a:r>
            <a:r>
              <a:rPr lang="es-ES" sz="1200" dirty="0" err="1">
                <a:ea typeface="+mn-lt"/>
                <a:cs typeface="+mn-lt"/>
              </a:rPr>
              <a:t>learning</a:t>
            </a:r>
            <a:r>
              <a:rPr lang="es-ES" sz="1200" dirty="0">
                <a:ea typeface="+mn-lt"/>
                <a:cs typeface="+mn-lt"/>
              </a:rPr>
              <a:t>, como es nuestro caso.</a:t>
            </a:r>
            <a:endParaRPr lang="es-ES" sz="1200"/>
          </a:p>
          <a:p>
            <a:pPr algn="just">
              <a:lnSpc>
                <a:spcPct val="150000"/>
              </a:lnSpc>
              <a:spcBef>
                <a:spcPts val="1100"/>
              </a:spcBef>
            </a:pPr>
            <a:endParaRPr lang="es-ES" sz="14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407598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0</TotalTime>
  <Words>1</Words>
  <Application>Microsoft Office PowerPoint</Application>
  <PresentationFormat>Panorámica</PresentationFormat>
  <Paragraphs>1</Paragraphs>
  <Slides>15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Marco</vt:lpstr>
      <vt:lpstr>API de Predicción de Precios del Sector Inmobiliario, basados en Modelos de Aprendizaje Supervisado</vt:lpstr>
      <vt:lpstr>Índice</vt:lpstr>
      <vt:lpstr>Introducción</vt:lpstr>
      <vt:lpstr>Introducción</vt:lpstr>
      <vt:lpstr>State of Art</vt:lpstr>
      <vt:lpstr>Metodología</vt:lpstr>
      <vt:lpstr>Metodología</vt:lpstr>
      <vt:lpstr>Metodología - Selección de Modelos</vt:lpstr>
      <vt:lpstr>Metodología - Creación de un API</vt:lpstr>
      <vt:lpstr>Resultados</vt:lpstr>
      <vt:lpstr>Resultados y optimización</vt:lpstr>
      <vt:lpstr>Discusión de resultados </vt:lpstr>
      <vt:lpstr>Discusión de Resultados:  modelo  ajustado a Provincia  y Budget</vt:lpstr>
      <vt:lpstr>Esquema y Resultados del API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1387</cp:revision>
  <dcterms:created xsi:type="dcterms:W3CDTF">2022-10-03T20:39:49Z</dcterms:created>
  <dcterms:modified xsi:type="dcterms:W3CDTF">2022-10-04T22:07:45Z</dcterms:modified>
</cp:coreProperties>
</file>