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handoutMasterIdLst>
    <p:handoutMasterId r:id="rId18"/>
  </p:handoutMasterIdLst>
  <p:sldIdLst>
    <p:sldId id="256" r:id="rId2"/>
    <p:sldId id="258" r:id="rId3"/>
    <p:sldId id="260" r:id="rId4"/>
    <p:sldId id="261" r:id="rId5"/>
    <p:sldId id="262" r:id="rId6"/>
    <p:sldId id="263" r:id="rId7"/>
    <p:sldId id="274" r:id="rId8"/>
    <p:sldId id="271" r:id="rId9"/>
    <p:sldId id="275" r:id="rId10"/>
    <p:sldId id="269" r:id="rId11"/>
    <p:sldId id="265" r:id="rId12"/>
    <p:sldId id="267" r:id="rId13"/>
    <p:sldId id="266" r:id="rId14"/>
    <p:sldId id="272" r:id="rId15"/>
    <p:sldId id="268" r:id="rId1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CDDA1-08DA-4DAD-9A0A-147817E7F3D3}" v="270" dt="2022-10-04T19:50:16.855"/>
    <p1510:client id="{5C7215EE-1D5A-4C98-AC3C-905D93C6B2DA}" v="383" dt="2022-10-04T12:31:12.230"/>
    <p1510:client id="{6AB4FE7B-4C43-4279-A444-E81B07AE5A37}" v="6" dt="2022-10-04T11:37:25.003"/>
    <p1510:client id="{7315DE55-97B7-4F56-8E28-147F663FE6F0}" v="7" dt="2022-10-04T11:33:40.944"/>
    <p1510:client id="{888F177B-F5FB-44AF-A18E-EA33E907BB0C}" v="1965" dt="2022-10-04T10:50:28.394"/>
    <p1510:client id="{D36CA936-291A-4250-9F20-0C937B313E36}" v="421" dt="2022-10-03T21:17:03.003"/>
    <p1510:client id="{F5D00546-A7C0-44BF-B129-C7F67651AD10}" v="28" dt="2022-10-03T21:27:32.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372" y="72"/>
      </p:cViewPr>
      <p:guideLst/>
    </p:cSldViewPr>
  </p:slideViewPr>
  <p:notesTextViewPr>
    <p:cViewPr>
      <p:scale>
        <a:sx n="1" d="1"/>
        <a:sy n="1" d="1"/>
      </p:scale>
      <p:origin x="0" y="0"/>
    </p:cViewPr>
  </p:notesTextViewPr>
  <p:notesViewPr>
    <p:cSldViewPr snapToGrid="0">
      <p:cViewPr varScale="1">
        <p:scale>
          <a:sx n="70" d="100"/>
          <a:sy n="70" d="100"/>
        </p:scale>
        <p:origin x="41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F651A1-E643-495B-926C-1EADB54AC9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45A503-F5A9-4906-8588-E699B316194D}">
      <dgm:prSet/>
      <dgm:spPr/>
      <dgm:t>
        <a:bodyPr/>
        <a:lstStyle/>
        <a:p>
          <a:pPr>
            <a:lnSpc>
              <a:spcPct val="100000"/>
            </a:lnSpc>
          </a:pPr>
          <a:r>
            <a:rPr lang="es-ES"/>
            <a:t>Introducción</a:t>
          </a:r>
          <a:endParaRPr lang="en-US"/>
        </a:p>
      </dgm:t>
    </dgm:pt>
    <dgm:pt modelId="{2A8158BA-BB6E-4158-A375-D64E559FC86A}" type="parTrans" cxnId="{31EEE552-ADA3-4DFD-8D36-6B9FFA2A597D}">
      <dgm:prSet/>
      <dgm:spPr/>
      <dgm:t>
        <a:bodyPr/>
        <a:lstStyle/>
        <a:p>
          <a:endParaRPr lang="en-US"/>
        </a:p>
      </dgm:t>
    </dgm:pt>
    <dgm:pt modelId="{819CC14D-6596-4857-8D63-44D08AC7D679}" type="sibTrans" cxnId="{31EEE552-ADA3-4DFD-8D36-6B9FFA2A597D}">
      <dgm:prSet/>
      <dgm:spPr/>
      <dgm:t>
        <a:bodyPr/>
        <a:lstStyle/>
        <a:p>
          <a:endParaRPr lang="en-US"/>
        </a:p>
      </dgm:t>
    </dgm:pt>
    <dgm:pt modelId="{2EE88751-D287-46C6-8EC2-8203BAF12A41}">
      <dgm:prSet/>
      <dgm:spPr/>
      <dgm:t>
        <a:bodyPr/>
        <a:lstStyle/>
        <a:p>
          <a:pPr>
            <a:lnSpc>
              <a:spcPct val="100000"/>
            </a:lnSpc>
          </a:pPr>
          <a:r>
            <a:rPr lang="es-ES"/>
            <a:t>State of Art</a:t>
          </a:r>
          <a:endParaRPr lang="en-US"/>
        </a:p>
      </dgm:t>
    </dgm:pt>
    <dgm:pt modelId="{0DB36D21-D036-403B-B60C-713F0A6F2695}" type="parTrans" cxnId="{C0AC01CC-CBC2-4814-BE29-6805E1F7789A}">
      <dgm:prSet/>
      <dgm:spPr/>
      <dgm:t>
        <a:bodyPr/>
        <a:lstStyle/>
        <a:p>
          <a:endParaRPr lang="en-US"/>
        </a:p>
      </dgm:t>
    </dgm:pt>
    <dgm:pt modelId="{1F90E64F-11B5-499D-A071-C52E38BF4400}" type="sibTrans" cxnId="{C0AC01CC-CBC2-4814-BE29-6805E1F7789A}">
      <dgm:prSet/>
      <dgm:spPr/>
      <dgm:t>
        <a:bodyPr/>
        <a:lstStyle/>
        <a:p>
          <a:endParaRPr lang="en-US"/>
        </a:p>
      </dgm:t>
    </dgm:pt>
    <dgm:pt modelId="{48ED2589-66A0-4CA3-A32A-6E92F2C7E4EB}">
      <dgm:prSet/>
      <dgm:spPr/>
      <dgm:t>
        <a:bodyPr/>
        <a:lstStyle/>
        <a:p>
          <a:pPr>
            <a:lnSpc>
              <a:spcPct val="100000"/>
            </a:lnSpc>
          </a:pPr>
          <a:r>
            <a:rPr lang="es-ES"/>
            <a:t>Metodología</a:t>
          </a:r>
          <a:endParaRPr lang="en-US"/>
        </a:p>
      </dgm:t>
    </dgm:pt>
    <dgm:pt modelId="{C9F39584-3B1D-4B74-A891-CD7E83C12A62}" type="parTrans" cxnId="{FA33D4C1-F300-4CBE-8066-1ACB737A2C8B}">
      <dgm:prSet/>
      <dgm:spPr/>
      <dgm:t>
        <a:bodyPr/>
        <a:lstStyle/>
        <a:p>
          <a:endParaRPr lang="en-US"/>
        </a:p>
      </dgm:t>
    </dgm:pt>
    <dgm:pt modelId="{73555AB2-6915-4FF0-B171-E0CF1E8D35CA}" type="sibTrans" cxnId="{FA33D4C1-F300-4CBE-8066-1ACB737A2C8B}">
      <dgm:prSet/>
      <dgm:spPr/>
      <dgm:t>
        <a:bodyPr/>
        <a:lstStyle/>
        <a:p>
          <a:endParaRPr lang="en-US"/>
        </a:p>
      </dgm:t>
    </dgm:pt>
    <dgm:pt modelId="{FB889B19-7824-4F04-BE3F-BC5BEECCDDEB}">
      <dgm:prSet/>
      <dgm:spPr/>
      <dgm:t>
        <a:bodyPr/>
        <a:lstStyle/>
        <a:p>
          <a:pPr>
            <a:lnSpc>
              <a:spcPct val="100000"/>
            </a:lnSpc>
          </a:pPr>
          <a:r>
            <a:rPr lang="es-ES"/>
            <a:t>Resultados</a:t>
          </a:r>
          <a:endParaRPr lang="en-US"/>
        </a:p>
      </dgm:t>
    </dgm:pt>
    <dgm:pt modelId="{59796BE9-2C18-4A65-882F-4AA8A43581EB}" type="parTrans" cxnId="{E788E112-7535-480C-AB25-07467ABE024B}">
      <dgm:prSet/>
      <dgm:spPr/>
      <dgm:t>
        <a:bodyPr/>
        <a:lstStyle/>
        <a:p>
          <a:endParaRPr lang="en-US"/>
        </a:p>
      </dgm:t>
    </dgm:pt>
    <dgm:pt modelId="{A07B38B0-2C61-43F2-9819-B278173AAFF5}" type="sibTrans" cxnId="{E788E112-7535-480C-AB25-07467ABE024B}">
      <dgm:prSet/>
      <dgm:spPr/>
      <dgm:t>
        <a:bodyPr/>
        <a:lstStyle/>
        <a:p>
          <a:endParaRPr lang="en-US"/>
        </a:p>
      </dgm:t>
    </dgm:pt>
    <dgm:pt modelId="{D71059B2-4935-4198-90D4-BB9FE10F438D}">
      <dgm:prSet/>
      <dgm:spPr/>
      <dgm:t>
        <a:bodyPr/>
        <a:lstStyle/>
        <a:p>
          <a:pPr>
            <a:lnSpc>
              <a:spcPct val="100000"/>
            </a:lnSpc>
          </a:pPr>
          <a:r>
            <a:rPr lang="es-ES"/>
            <a:t>Discursión de resultados</a:t>
          </a:r>
          <a:endParaRPr lang="en-US"/>
        </a:p>
      </dgm:t>
    </dgm:pt>
    <dgm:pt modelId="{359BD7F8-671D-4B3D-9CED-45901EAD4E23}" type="parTrans" cxnId="{44452D1A-BF0F-4765-B796-6CE6370E6D0B}">
      <dgm:prSet/>
      <dgm:spPr/>
      <dgm:t>
        <a:bodyPr/>
        <a:lstStyle/>
        <a:p>
          <a:endParaRPr lang="en-US"/>
        </a:p>
      </dgm:t>
    </dgm:pt>
    <dgm:pt modelId="{08C63E23-D9B7-42B2-8C05-EF515E2496DB}" type="sibTrans" cxnId="{44452D1A-BF0F-4765-B796-6CE6370E6D0B}">
      <dgm:prSet/>
      <dgm:spPr/>
      <dgm:t>
        <a:bodyPr/>
        <a:lstStyle/>
        <a:p>
          <a:endParaRPr lang="en-US"/>
        </a:p>
      </dgm:t>
    </dgm:pt>
    <dgm:pt modelId="{B4DCE3E5-1768-4556-8556-71EF87AAA979}">
      <dgm:prSet/>
      <dgm:spPr/>
      <dgm:t>
        <a:bodyPr/>
        <a:lstStyle/>
        <a:p>
          <a:pPr>
            <a:lnSpc>
              <a:spcPct val="100000"/>
            </a:lnSpc>
          </a:pPr>
          <a:r>
            <a:rPr lang="es-ES"/>
            <a:t>Conclusiones</a:t>
          </a:r>
          <a:endParaRPr lang="en-US"/>
        </a:p>
      </dgm:t>
    </dgm:pt>
    <dgm:pt modelId="{5DC759E3-EA99-4160-B28C-C304DBC81573}" type="parTrans" cxnId="{E4329903-10B4-418F-80A4-8B988DAB23A8}">
      <dgm:prSet/>
      <dgm:spPr/>
      <dgm:t>
        <a:bodyPr/>
        <a:lstStyle/>
        <a:p>
          <a:endParaRPr lang="en-US"/>
        </a:p>
      </dgm:t>
    </dgm:pt>
    <dgm:pt modelId="{D20B1FE3-FDC6-422D-8F8F-A13E40E6236C}" type="sibTrans" cxnId="{E4329903-10B4-418F-80A4-8B988DAB23A8}">
      <dgm:prSet/>
      <dgm:spPr/>
      <dgm:t>
        <a:bodyPr/>
        <a:lstStyle/>
        <a:p>
          <a:endParaRPr lang="en-US"/>
        </a:p>
      </dgm:t>
    </dgm:pt>
    <dgm:pt modelId="{1765370D-55EA-48D4-B3E8-21D0A69B6070}" type="pres">
      <dgm:prSet presAssocID="{67F651A1-E643-495B-926C-1EADB54AC951}" presName="root" presStyleCnt="0">
        <dgm:presLayoutVars>
          <dgm:dir/>
          <dgm:resizeHandles val="exact"/>
        </dgm:presLayoutVars>
      </dgm:prSet>
      <dgm:spPr/>
    </dgm:pt>
    <dgm:pt modelId="{C1D904F6-A91A-4037-820D-32D76759F4BC}" type="pres">
      <dgm:prSet presAssocID="{7F45A503-F5A9-4906-8588-E699B316194D}" presName="compNode" presStyleCnt="0"/>
      <dgm:spPr/>
    </dgm:pt>
    <dgm:pt modelId="{592465F8-F336-4A70-873B-0715EC9A421D}" type="pres">
      <dgm:prSet presAssocID="{7F45A503-F5A9-4906-8588-E699B316194D}" presName="bgRect" presStyleLbl="bgShp" presStyleIdx="0" presStyleCnt="6"/>
      <dgm:spPr/>
    </dgm:pt>
    <dgm:pt modelId="{E7FA78F6-D9C2-43FC-A748-6C0190C18FF4}" type="pres">
      <dgm:prSet presAssocID="{7F45A503-F5A9-4906-8588-E699B31619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Source"/>
        </a:ext>
      </dgm:extLst>
    </dgm:pt>
    <dgm:pt modelId="{D9182589-8EB7-4787-AF3C-29E85BB2141A}" type="pres">
      <dgm:prSet presAssocID="{7F45A503-F5A9-4906-8588-E699B316194D}" presName="spaceRect" presStyleCnt="0"/>
      <dgm:spPr/>
    </dgm:pt>
    <dgm:pt modelId="{3CA3DF9E-AC6A-4E67-9630-2F9CFD097BCC}" type="pres">
      <dgm:prSet presAssocID="{7F45A503-F5A9-4906-8588-E699B316194D}" presName="parTx" presStyleLbl="revTx" presStyleIdx="0" presStyleCnt="6">
        <dgm:presLayoutVars>
          <dgm:chMax val="0"/>
          <dgm:chPref val="0"/>
        </dgm:presLayoutVars>
      </dgm:prSet>
      <dgm:spPr/>
    </dgm:pt>
    <dgm:pt modelId="{DD2CC507-6B4B-43E8-9A7C-548F2C1C1B87}" type="pres">
      <dgm:prSet presAssocID="{819CC14D-6596-4857-8D63-44D08AC7D679}" presName="sibTrans" presStyleCnt="0"/>
      <dgm:spPr/>
    </dgm:pt>
    <dgm:pt modelId="{D4833010-1BFF-49C0-B7A7-795F047316B9}" type="pres">
      <dgm:prSet presAssocID="{2EE88751-D287-46C6-8EC2-8203BAF12A41}" presName="compNode" presStyleCnt="0"/>
      <dgm:spPr/>
    </dgm:pt>
    <dgm:pt modelId="{292763D8-AA30-4D22-995C-BDBFD21461E8}" type="pres">
      <dgm:prSet presAssocID="{2EE88751-D287-46C6-8EC2-8203BAF12A41}" presName="bgRect" presStyleLbl="bgShp" presStyleIdx="1" presStyleCnt="6"/>
      <dgm:spPr/>
    </dgm:pt>
    <dgm:pt modelId="{C09F6A01-9EE0-40E4-BF37-30FE08CDBD76}" type="pres">
      <dgm:prSet presAssocID="{2EE88751-D287-46C6-8EC2-8203BAF12A4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orno de bandera"/>
        </a:ext>
      </dgm:extLst>
    </dgm:pt>
    <dgm:pt modelId="{2952187B-35A5-4B7F-A57C-BE3DE0E2B8C3}" type="pres">
      <dgm:prSet presAssocID="{2EE88751-D287-46C6-8EC2-8203BAF12A41}" presName="spaceRect" presStyleCnt="0"/>
      <dgm:spPr/>
    </dgm:pt>
    <dgm:pt modelId="{64D8186C-8CF1-4D66-A0F8-AE45F1BB0068}" type="pres">
      <dgm:prSet presAssocID="{2EE88751-D287-46C6-8EC2-8203BAF12A41}" presName="parTx" presStyleLbl="revTx" presStyleIdx="1" presStyleCnt="6">
        <dgm:presLayoutVars>
          <dgm:chMax val="0"/>
          <dgm:chPref val="0"/>
        </dgm:presLayoutVars>
      </dgm:prSet>
      <dgm:spPr/>
    </dgm:pt>
    <dgm:pt modelId="{122876B3-7615-41A4-89F4-29A9AF664ECD}" type="pres">
      <dgm:prSet presAssocID="{1F90E64F-11B5-499D-A071-C52E38BF4400}" presName="sibTrans" presStyleCnt="0"/>
      <dgm:spPr/>
    </dgm:pt>
    <dgm:pt modelId="{1523D794-A892-4933-B341-0E299189DA7E}" type="pres">
      <dgm:prSet presAssocID="{48ED2589-66A0-4CA3-A32A-6E92F2C7E4EB}" presName="compNode" presStyleCnt="0"/>
      <dgm:spPr/>
    </dgm:pt>
    <dgm:pt modelId="{D87C4FD7-30FA-4EE0-9B60-2684F9B27D39}" type="pres">
      <dgm:prSet presAssocID="{48ED2589-66A0-4CA3-A32A-6E92F2C7E4EB}" presName="bgRect" presStyleLbl="bgShp" presStyleIdx="2" presStyleCnt="6"/>
      <dgm:spPr/>
    </dgm:pt>
    <dgm:pt modelId="{6C60CA16-1F40-44CA-A681-7A3FE5C32278}" type="pres">
      <dgm:prSet presAssocID="{48ED2589-66A0-4CA3-A32A-6E92F2C7E4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nscripción abierta"/>
        </a:ext>
      </dgm:extLst>
    </dgm:pt>
    <dgm:pt modelId="{F6A07B4A-3AF6-41AE-8EBD-0258BFCC0CED}" type="pres">
      <dgm:prSet presAssocID="{48ED2589-66A0-4CA3-A32A-6E92F2C7E4EB}" presName="spaceRect" presStyleCnt="0"/>
      <dgm:spPr/>
    </dgm:pt>
    <dgm:pt modelId="{535753D9-7C55-430E-A278-B21927DC298A}" type="pres">
      <dgm:prSet presAssocID="{48ED2589-66A0-4CA3-A32A-6E92F2C7E4EB}" presName="parTx" presStyleLbl="revTx" presStyleIdx="2" presStyleCnt="6">
        <dgm:presLayoutVars>
          <dgm:chMax val="0"/>
          <dgm:chPref val="0"/>
        </dgm:presLayoutVars>
      </dgm:prSet>
      <dgm:spPr/>
    </dgm:pt>
    <dgm:pt modelId="{35488516-9AD2-4DFB-92F9-D466C17B02B5}" type="pres">
      <dgm:prSet presAssocID="{73555AB2-6915-4FF0-B171-E0CF1E8D35CA}" presName="sibTrans" presStyleCnt="0"/>
      <dgm:spPr/>
    </dgm:pt>
    <dgm:pt modelId="{E0C7C2FD-1C86-4CC4-8B75-7D7549745715}" type="pres">
      <dgm:prSet presAssocID="{FB889B19-7824-4F04-BE3F-BC5BEECCDDEB}" presName="compNode" presStyleCnt="0"/>
      <dgm:spPr/>
    </dgm:pt>
    <dgm:pt modelId="{8001E226-99F6-4A8E-A102-583BD9499097}" type="pres">
      <dgm:prSet presAssocID="{FB889B19-7824-4F04-BE3F-BC5BEECCDDEB}" presName="bgRect" presStyleLbl="bgShp" presStyleIdx="3" presStyleCnt="6"/>
      <dgm:spPr/>
    </dgm:pt>
    <dgm:pt modelId="{49BAA069-77A1-454F-A426-65E41A9AC1B5}" type="pres">
      <dgm:prSet presAssocID="{FB889B19-7824-4F04-BE3F-BC5BEECCDDE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estionario"/>
        </a:ext>
      </dgm:extLst>
    </dgm:pt>
    <dgm:pt modelId="{BEA7AC3F-1870-4177-97C9-E8D2DF6B833E}" type="pres">
      <dgm:prSet presAssocID="{FB889B19-7824-4F04-BE3F-BC5BEECCDDEB}" presName="spaceRect" presStyleCnt="0"/>
      <dgm:spPr/>
    </dgm:pt>
    <dgm:pt modelId="{0A8428BE-0400-4337-96C1-24337126E0F0}" type="pres">
      <dgm:prSet presAssocID="{FB889B19-7824-4F04-BE3F-BC5BEECCDDEB}" presName="parTx" presStyleLbl="revTx" presStyleIdx="3" presStyleCnt="6">
        <dgm:presLayoutVars>
          <dgm:chMax val="0"/>
          <dgm:chPref val="0"/>
        </dgm:presLayoutVars>
      </dgm:prSet>
      <dgm:spPr/>
    </dgm:pt>
    <dgm:pt modelId="{948FF3E8-AA99-4D8F-B594-EBF60CB6FB26}" type="pres">
      <dgm:prSet presAssocID="{A07B38B0-2C61-43F2-9819-B278173AAFF5}" presName="sibTrans" presStyleCnt="0"/>
      <dgm:spPr/>
    </dgm:pt>
    <dgm:pt modelId="{BF8254BD-2E9A-43BC-8BF1-AAC782FD28BA}" type="pres">
      <dgm:prSet presAssocID="{D71059B2-4935-4198-90D4-BB9FE10F438D}" presName="compNode" presStyleCnt="0"/>
      <dgm:spPr/>
    </dgm:pt>
    <dgm:pt modelId="{02463079-A5CD-4800-A97E-4A49155F6C9D}" type="pres">
      <dgm:prSet presAssocID="{D71059B2-4935-4198-90D4-BB9FE10F438D}" presName="bgRect" presStyleLbl="bgShp" presStyleIdx="4" presStyleCnt="6"/>
      <dgm:spPr/>
    </dgm:pt>
    <dgm:pt modelId="{0917F7CA-56FE-422B-B154-D6047B862221}" type="pres">
      <dgm:prSet presAssocID="{D71059B2-4935-4198-90D4-BB9FE10F438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uella digital"/>
        </a:ext>
      </dgm:extLst>
    </dgm:pt>
    <dgm:pt modelId="{28D44D75-0AEE-43AC-8D78-90698285110D}" type="pres">
      <dgm:prSet presAssocID="{D71059B2-4935-4198-90D4-BB9FE10F438D}" presName="spaceRect" presStyleCnt="0"/>
      <dgm:spPr/>
    </dgm:pt>
    <dgm:pt modelId="{07DC07A0-6239-4C5E-A11F-9DF3995C27A0}" type="pres">
      <dgm:prSet presAssocID="{D71059B2-4935-4198-90D4-BB9FE10F438D}" presName="parTx" presStyleLbl="revTx" presStyleIdx="4" presStyleCnt="6">
        <dgm:presLayoutVars>
          <dgm:chMax val="0"/>
          <dgm:chPref val="0"/>
        </dgm:presLayoutVars>
      </dgm:prSet>
      <dgm:spPr/>
    </dgm:pt>
    <dgm:pt modelId="{C15807E9-504E-47EE-9B64-6EA32530EE61}" type="pres">
      <dgm:prSet presAssocID="{08C63E23-D9B7-42B2-8C05-EF515E2496DB}" presName="sibTrans" presStyleCnt="0"/>
      <dgm:spPr/>
    </dgm:pt>
    <dgm:pt modelId="{2FC83362-88AF-4E9E-A872-2607A846ED66}" type="pres">
      <dgm:prSet presAssocID="{B4DCE3E5-1768-4556-8556-71EF87AAA979}" presName="compNode" presStyleCnt="0"/>
      <dgm:spPr/>
    </dgm:pt>
    <dgm:pt modelId="{9A890079-121A-4384-B1C4-ECEAE6ADB9FD}" type="pres">
      <dgm:prSet presAssocID="{B4DCE3E5-1768-4556-8556-71EF87AAA979}" presName="bgRect" presStyleLbl="bgShp" presStyleIdx="5" presStyleCnt="6"/>
      <dgm:spPr/>
    </dgm:pt>
    <dgm:pt modelId="{F9E16751-DCA7-46C5-A67B-B6DA3783C281}" type="pres">
      <dgm:prSet presAssocID="{B4DCE3E5-1768-4556-8556-71EF87AAA9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lecomunicaciones"/>
        </a:ext>
      </dgm:extLst>
    </dgm:pt>
    <dgm:pt modelId="{F30C1954-4DF1-4330-916E-68595C599D7C}" type="pres">
      <dgm:prSet presAssocID="{B4DCE3E5-1768-4556-8556-71EF87AAA979}" presName="spaceRect" presStyleCnt="0"/>
      <dgm:spPr/>
    </dgm:pt>
    <dgm:pt modelId="{9DD8B9CD-FE8B-49AC-A777-184425D06AE9}" type="pres">
      <dgm:prSet presAssocID="{B4DCE3E5-1768-4556-8556-71EF87AAA979}" presName="parTx" presStyleLbl="revTx" presStyleIdx="5" presStyleCnt="6">
        <dgm:presLayoutVars>
          <dgm:chMax val="0"/>
          <dgm:chPref val="0"/>
        </dgm:presLayoutVars>
      </dgm:prSet>
      <dgm:spPr/>
    </dgm:pt>
  </dgm:ptLst>
  <dgm:cxnLst>
    <dgm:cxn modelId="{E4329903-10B4-418F-80A4-8B988DAB23A8}" srcId="{67F651A1-E643-495B-926C-1EADB54AC951}" destId="{B4DCE3E5-1768-4556-8556-71EF87AAA979}" srcOrd="5" destOrd="0" parTransId="{5DC759E3-EA99-4160-B28C-C304DBC81573}" sibTransId="{D20B1FE3-FDC6-422D-8F8F-A13E40E6236C}"/>
    <dgm:cxn modelId="{9E8E6D05-88E2-4B53-B8B0-DCA8981BFD74}" type="presOf" srcId="{FB889B19-7824-4F04-BE3F-BC5BEECCDDEB}" destId="{0A8428BE-0400-4337-96C1-24337126E0F0}" srcOrd="0" destOrd="0" presId="urn:microsoft.com/office/officeart/2018/2/layout/IconVerticalSolidList"/>
    <dgm:cxn modelId="{22D8710E-4F92-450F-9A4C-481E0F3DDFE2}" type="presOf" srcId="{48ED2589-66A0-4CA3-A32A-6E92F2C7E4EB}" destId="{535753D9-7C55-430E-A278-B21927DC298A}" srcOrd="0" destOrd="0" presId="urn:microsoft.com/office/officeart/2018/2/layout/IconVerticalSolidList"/>
    <dgm:cxn modelId="{E788E112-7535-480C-AB25-07467ABE024B}" srcId="{67F651A1-E643-495B-926C-1EADB54AC951}" destId="{FB889B19-7824-4F04-BE3F-BC5BEECCDDEB}" srcOrd="3" destOrd="0" parTransId="{59796BE9-2C18-4A65-882F-4AA8A43581EB}" sibTransId="{A07B38B0-2C61-43F2-9819-B278173AAFF5}"/>
    <dgm:cxn modelId="{44452D1A-BF0F-4765-B796-6CE6370E6D0B}" srcId="{67F651A1-E643-495B-926C-1EADB54AC951}" destId="{D71059B2-4935-4198-90D4-BB9FE10F438D}" srcOrd="4" destOrd="0" parTransId="{359BD7F8-671D-4B3D-9CED-45901EAD4E23}" sibTransId="{08C63E23-D9B7-42B2-8C05-EF515E2496DB}"/>
    <dgm:cxn modelId="{31EEE552-ADA3-4DFD-8D36-6B9FFA2A597D}" srcId="{67F651A1-E643-495B-926C-1EADB54AC951}" destId="{7F45A503-F5A9-4906-8588-E699B316194D}" srcOrd="0" destOrd="0" parTransId="{2A8158BA-BB6E-4158-A375-D64E559FC86A}" sibTransId="{819CC14D-6596-4857-8D63-44D08AC7D679}"/>
    <dgm:cxn modelId="{DE79F0A5-1719-45AD-B8D6-CE683D11F6E4}" type="presOf" srcId="{D71059B2-4935-4198-90D4-BB9FE10F438D}" destId="{07DC07A0-6239-4C5E-A11F-9DF3995C27A0}" srcOrd="0" destOrd="0" presId="urn:microsoft.com/office/officeart/2018/2/layout/IconVerticalSolidList"/>
    <dgm:cxn modelId="{25E799B7-348D-4298-A6FB-13E3F9D2E67C}" type="presOf" srcId="{7F45A503-F5A9-4906-8588-E699B316194D}" destId="{3CA3DF9E-AC6A-4E67-9630-2F9CFD097BCC}" srcOrd="0" destOrd="0" presId="urn:microsoft.com/office/officeart/2018/2/layout/IconVerticalSolidList"/>
    <dgm:cxn modelId="{D21BB6C0-B0E9-4D7F-B957-6390CA3BA17C}" type="presOf" srcId="{2EE88751-D287-46C6-8EC2-8203BAF12A41}" destId="{64D8186C-8CF1-4D66-A0F8-AE45F1BB0068}" srcOrd="0" destOrd="0" presId="urn:microsoft.com/office/officeart/2018/2/layout/IconVerticalSolidList"/>
    <dgm:cxn modelId="{FA33D4C1-F300-4CBE-8066-1ACB737A2C8B}" srcId="{67F651A1-E643-495B-926C-1EADB54AC951}" destId="{48ED2589-66A0-4CA3-A32A-6E92F2C7E4EB}" srcOrd="2" destOrd="0" parTransId="{C9F39584-3B1D-4B74-A891-CD7E83C12A62}" sibTransId="{73555AB2-6915-4FF0-B171-E0CF1E8D35CA}"/>
    <dgm:cxn modelId="{414A10C2-1057-4168-9953-0A825175A173}" type="presOf" srcId="{67F651A1-E643-495B-926C-1EADB54AC951}" destId="{1765370D-55EA-48D4-B3E8-21D0A69B6070}" srcOrd="0" destOrd="0" presId="urn:microsoft.com/office/officeart/2018/2/layout/IconVerticalSolidList"/>
    <dgm:cxn modelId="{C0AC01CC-CBC2-4814-BE29-6805E1F7789A}" srcId="{67F651A1-E643-495B-926C-1EADB54AC951}" destId="{2EE88751-D287-46C6-8EC2-8203BAF12A41}" srcOrd="1" destOrd="0" parTransId="{0DB36D21-D036-403B-B60C-713F0A6F2695}" sibTransId="{1F90E64F-11B5-499D-A071-C52E38BF4400}"/>
    <dgm:cxn modelId="{B14F51D5-E5CC-405A-A5DA-A17C23467A73}" type="presOf" srcId="{B4DCE3E5-1768-4556-8556-71EF87AAA979}" destId="{9DD8B9CD-FE8B-49AC-A777-184425D06AE9}" srcOrd="0" destOrd="0" presId="urn:microsoft.com/office/officeart/2018/2/layout/IconVerticalSolidList"/>
    <dgm:cxn modelId="{7FADA41F-1976-49CE-86D0-CCB72E0DC342}" type="presParOf" srcId="{1765370D-55EA-48D4-B3E8-21D0A69B6070}" destId="{C1D904F6-A91A-4037-820D-32D76759F4BC}" srcOrd="0" destOrd="0" presId="urn:microsoft.com/office/officeart/2018/2/layout/IconVerticalSolidList"/>
    <dgm:cxn modelId="{BE66D434-EF1F-4050-8ACB-88B408F0DBD2}" type="presParOf" srcId="{C1D904F6-A91A-4037-820D-32D76759F4BC}" destId="{592465F8-F336-4A70-873B-0715EC9A421D}" srcOrd="0" destOrd="0" presId="urn:microsoft.com/office/officeart/2018/2/layout/IconVerticalSolidList"/>
    <dgm:cxn modelId="{9599590E-685A-4849-B530-B5CBEC9D561D}" type="presParOf" srcId="{C1D904F6-A91A-4037-820D-32D76759F4BC}" destId="{E7FA78F6-D9C2-43FC-A748-6C0190C18FF4}" srcOrd="1" destOrd="0" presId="urn:microsoft.com/office/officeart/2018/2/layout/IconVerticalSolidList"/>
    <dgm:cxn modelId="{10B29AE0-2CA2-4C8A-9E6D-7FD5A0DAB45F}" type="presParOf" srcId="{C1D904F6-A91A-4037-820D-32D76759F4BC}" destId="{D9182589-8EB7-4787-AF3C-29E85BB2141A}" srcOrd="2" destOrd="0" presId="urn:microsoft.com/office/officeart/2018/2/layout/IconVerticalSolidList"/>
    <dgm:cxn modelId="{49014D0E-2081-412A-BE47-E9318B895256}" type="presParOf" srcId="{C1D904F6-A91A-4037-820D-32D76759F4BC}" destId="{3CA3DF9E-AC6A-4E67-9630-2F9CFD097BCC}" srcOrd="3" destOrd="0" presId="urn:microsoft.com/office/officeart/2018/2/layout/IconVerticalSolidList"/>
    <dgm:cxn modelId="{72E534A1-3B0A-4E04-9FA8-144712B3586F}" type="presParOf" srcId="{1765370D-55EA-48D4-B3E8-21D0A69B6070}" destId="{DD2CC507-6B4B-43E8-9A7C-548F2C1C1B87}" srcOrd="1" destOrd="0" presId="urn:microsoft.com/office/officeart/2018/2/layout/IconVerticalSolidList"/>
    <dgm:cxn modelId="{1B63839E-615B-474B-B78E-23B6AD431214}" type="presParOf" srcId="{1765370D-55EA-48D4-B3E8-21D0A69B6070}" destId="{D4833010-1BFF-49C0-B7A7-795F047316B9}" srcOrd="2" destOrd="0" presId="urn:microsoft.com/office/officeart/2018/2/layout/IconVerticalSolidList"/>
    <dgm:cxn modelId="{46C35667-A0D5-4232-8344-371FFDD1E3E7}" type="presParOf" srcId="{D4833010-1BFF-49C0-B7A7-795F047316B9}" destId="{292763D8-AA30-4D22-995C-BDBFD21461E8}" srcOrd="0" destOrd="0" presId="urn:microsoft.com/office/officeart/2018/2/layout/IconVerticalSolidList"/>
    <dgm:cxn modelId="{A5C0DB37-39B4-45DB-B172-8EFCE6094702}" type="presParOf" srcId="{D4833010-1BFF-49C0-B7A7-795F047316B9}" destId="{C09F6A01-9EE0-40E4-BF37-30FE08CDBD76}" srcOrd="1" destOrd="0" presId="urn:microsoft.com/office/officeart/2018/2/layout/IconVerticalSolidList"/>
    <dgm:cxn modelId="{51E98911-E1B3-4CFA-9DA1-AE6788460BB9}" type="presParOf" srcId="{D4833010-1BFF-49C0-B7A7-795F047316B9}" destId="{2952187B-35A5-4B7F-A57C-BE3DE0E2B8C3}" srcOrd="2" destOrd="0" presId="urn:microsoft.com/office/officeart/2018/2/layout/IconVerticalSolidList"/>
    <dgm:cxn modelId="{4D9FDB9B-AB91-4C85-A96A-4FB75854F70F}" type="presParOf" srcId="{D4833010-1BFF-49C0-B7A7-795F047316B9}" destId="{64D8186C-8CF1-4D66-A0F8-AE45F1BB0068}" srcOrd="3" destOrd="0" presId="urn:microsoft.com/office/officeart/2018/2/layout/IconVerticalSolidList"/>
    <dgm:cxn modelId="{DA6EB3E7-5127-40C1-BA0E-A5189EE0E0CC}" type="presParOf" srcId="{1765370D-55EA-48D4-B3E8-21D0A69B6070}" destId="{122876B3-7615-41A4-89F4-29A9AF664ECD}" srcOrd="3" destOrd="0" presId="urn:microsoft.com/office/officeart/2018/2/layout/IconVerticalSolidList"/>
    <dgm:cxn modelId="{A1D508EB-80D2-4718-A1E7-ABE178766CDC}" type="presParOf" srcId="{1765370D-55EA-48D4-B3E8-21D0A69B6070}" destId="{1523D794-A892-4933-B341-0E299189DA7E}" srcOrd="4" destOrd="0" presId="urn:microsoft.com/office/officeart/2018/2/layout/IconVerticalSolidList"/>
    <dgm:cxn modelId="{BB0C1B85-67F9-4B49-8881-4A0C8CBCCC3E}" type="presParOf" srcId="{1523D794-A892-4933-B341-0E299189DA7E}" destId="{D87C4FD7-30FA-4EE0-9B60-2684F9B27D39}" srcOrd="0" destOrd="0" presId="urn:microsoft.com/office/officeart/2018/2/layout/IconVerticalSolidList"/>
    <dgm:cxn modelId="{129F3068-37BB-4465-AF28-C2851D096A46}" type="presParOf" srcId="{1523D794-A892-4933-B341-0E299189DA7E}" destId="{6C60CA16-1F40-44CA-A681-7A3FE5C32278}" srcOrd="1" destOrd="0" presId="urn:microsoft.com/office/officeart/2018/2/layout/IconVerticalSolidList"/>
    <dgm:cxn modelId="{54053688-19AD-4F2B-AD58-3F13BB1723B1}" type="presParOf" srcId="{1523D794-A892-4933-B341-0E299189DA7E}" destId="{F6A07B4A-3AF6-41AE-8EBD-0258BFCC0CED}" srcOrd="2" destOrd="0" presId="urn:microsoft.com/office/officeart/2018/2/layout/IconVerticalSolidList"/>
    <dgm:cxn modelId="{0F9422AF-6F04-4403-90F1-1C8D4752B45E}" type="presParOf" srcId="{1523D794-A892-4933-B341-0E299189DA7E}" destId="{535753D9-7C55-430E-A278-B21927DC298A}" srcOrd="3" destOrd="0" presId="urn:microsoft.com/office/officeart/2018/2/layout/IconVerticalSolidList"/>
    <dgm:cxn modelId="{6D917292-1B14-457C-B495-8401B21C6909}" type="presParOf" srcId="{1765370D-55EA-48D4-B3E8-21D0A69B6070}" destId="{35488516-9AD2-4DFB-92F9-D466C17B02B5}" srcOrd="5" destOrd="0" presId="urn:microsoft.com/office/officeart/2018/2/layout/IconVerticalSolidList"/>
    <dgm:cxn modelId="{C993C7BB-31E0-4509-AE29-E20B23F7B0C7}" type="presParOf" srcId="{1765370D-55EA-48D4-B3E8-21D0A69B6070}" destId="{E0C7C2FD-1C86-4CC4-8B75-7D7549745715}" srcOrd="6" destOrd="0" presId="urn:microsoft.com/office/officeart/2018/2/layout/IconVerticalSolidList"/>
    <dgm:cxn modelId="{220BE3AF-76A9-45FD-B0A0-89EF60B4D876}" type="presParOf" srcId="{E0C7C2FD-1C86-4CC4-8B75-7D7549745715}" destId="{8001E226-99F6-4A8E-A102-583BD9499097}" srcOrd="0" destOrd="0" presId="urn:microsoft.com/office/officeart/2018/2/layout/IconVerticalSolidList"/>
    <dgm:cxn modelId="{B2D4047B-6383-4129-BC2E-2AFC9099AACC}" type="presParOf" srcId="{E0C7C2FD-1C86-4CC4-8B75-7D7549745715}" destId="{49BAA069-77A1-454F-A426-65E41A9AC1B5}" srcOrd="1" destOrd="0" presId="urn:microsoft.com/office/officeart/2018/2/layout/IconVerticalSolidList"/>
    <dgm:cxn modelId="{996A29E5-FF51-4265-A082-AF90EE0F4ED5}" type="presParOf" srcId="{E0C7C2FD-1C86-4CC4-8B75-7D7549745715}" destId="{BEA7AC3F-1870-4177-97C9-E8D2DF6B833E}" srcOrd="2" destOrd="0" presId="urn:microsoft.com/office/officeart/2018/2/layout/IconVerticalSolidList"/>
    <dgm:cxn modelId="{345268E9-1366-4D9B-BE28-888324385653}" type="presParOf" srcId="{E0C7C2FD-1C86-4CC4-8B75-7D7549745715}" destId="{0A8428BE-0400-4337-96C1-24337126E0F0}" srcOrd="3" destOrd="0" presId="urn:microsoft.com/office/officeart/2018/2/layout/IconVerticalSolidList"/>
    <dgm:cxn modelId="{9AD062EC-DA51-4FD4-83C8-31A6F894E5D8}" type="presParOf" srcId="{1765370D-55EA-48D4-B3E8-21D0A69B6070}" destId="{948FF3E8-AA99-4D8F-B594-EBF60CB6FB26}" srcOrd="7" destOrd="0" presId="urn:microsoft.com/office/officeart/2018/2/layout/IconVerticalSolidList"/>
    <dgm:cxn modelId="{3067AAE6-593C-4269-9DF3-0F6302A691E2}" type="presParOf" srcId="{1765370D-55EA-48D4-B3E8-21D0A69B6070}" destId="{BF8254BD-2E9A-43BC-8BF1-AAC782FD28BA}" srcOrd="8" destOrd="0" presId="urn:microsoft.com/office/officeart/2018/2/layout/IconVerticalSolidList"/>
    <dgm:cxn modelId="{2D8CF59E-4760-4DB5-9797-1F93D4C2321B}" type="presParOf" srcId="{BF8254BD-2E9A-43BC-8BF1-AAC782FD28BA}" destId="{02463079-A5CD-4800-A97E-4A49155F6C9D}" srcOrd="0" destOrd="0" presId="urn:microsoft.com/office/officeart/2018/2/layout/IconVerticalSolidList"/>
    <dgm:cxn modelId="{1CD87DB2-FA1F-40BE-8D13-C5289EE218FB}" type="presParOf" srcId="{BF8254BD-2E9A-43BC-8BF1-AAC782FD28BA}" destId="{0917F7CA-56FE-422B-B154-D6047B862221}" srcOrd="1" destOrd="0" presId="urn:microsoft.com/office/officeart/2018/2/layout/IconVerticalSolidList"/>
    <dgm:cxn modelId="{7962D733-5651-452B-8A1B-A1DAC1E16E17}" type="presParOf" srcId="{BF8254BD-2E9A-43BC-8BF1-AAC782FD28BA}" destId="{28D44D75-0AEE-43AC-8D78-90698285110D}" srcOrd="2" destOrd="0" presId="urn:microsoft.com/office/officeart/2018/2/layout/IconVerticalSolidList"/>
    <dgm:cxn modelId="{65738017-33CB-4196-A5FF-CB9E57ABBCCA}" type="presParOf" srcId="{BF8254BD-2E9A-43BC-8BF1-AAC782FD28BA}" destId="{07DC07A0-6239-4C5E-A11F-9DF3995C27A0}" srcOrd="3" destOrd="0" presId="urn:microsoft.com/office/officeart/2018/2/layout/IconVerticalSolidList"/>
    <dgm:cxn modelId="{B6B9502A-EF06-46BB-B552-C910BE288143}" type="presParOf" srcId="{1765370D-55EA-48D4-B3E8-21D0A69B6070}" destId="{C15807E9-504E-47EE-9B64-6EA32530EE61}" srcOrd="9" destOrd="0" presId="urn:microsoft.com/office/officeart/2018/2/layout/IconVerticalSolidList"/>
    <dgm:cxn modelId="{AF78E51A-5C51-4350-B813-8694C318A7E7}" type="presParOf" srcId="{1765370D-55EA-48D4-B3E8-21D0A69B6070}" destId="{2FC83362-88AF-4E9E-A872-2607A846ED66}" srcOrd="10" destOrd="0" presId="urn:microsoft.com/office/officeart/2018/2/layout/IconVerticalSolidList"/>
    <dgm:cxn modelId="{E7AAA5D3-D59A-4132-9A88-2B2391937827}" type="presParOf" srcId="{2FC83362-88AF-4E9E-A872-2607A846ED66}" destId="{9A890079-121A-4384-B1C4-ECEAE6ADB9FD}" srcOrd="0" destOrd="0" presId="urn:microsoft.com/office/officeart/2018/2/layout/IconVerticalSolidList"/>
    <dgm:cxn modelId="{988147BE-ED20-4097-9561-40B07DA6D4AF}" type="presParOf" srcId="{2FC83362-88AF-4E9E-A872-2607A846ED66}" destId="{F9E16751-DCA7-46C5-A67B-B6DA3783C281}" srcOrd="1" destOrd="0" presId="urn:microsoft.com/office/officeart/2018/2/layout/IconVerticalSolidList"/>
    <dgm:cxn modelId="{4A32659B-D9F2-4BC1-8CF9-FEB194171CCA}" type="presParOf" srcId="{2FC83362-88AF-4E9E-A872-2607A846ED66}" destId="{F30C1954-4DF1-4330-916E-68595C599D7C}" srcOrd="2" destOrd="0" presId="urn:microsoft.com/office/officeart/2018/2/layout/IconVerticalSolidList"/>
    <dgm:cxn modelId="{106D052E-A807-4CE2-B87F-92A1E0E6672E}" type="presParOf" srcId="{2FC83362-88AF-4E9E-A872-2607A846ED66}" destId="{9DD8B9CD-FE8B-49AC-A777-184425D06A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68B5F-B2CE-4C6A-AF7F-B43CBBE979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DDBFD3C-09C0-4B45-B17A-66010235250C}">
      <dgm:prSet/>
      <dgm:spPr/>
      <dgm:t>
        <a:bodyPr/>
        <a:lstStyle/>
        <a:p>
          <a:r>
            <a:rPr lang="es-ES"/>
            <a:t>El sector de la construcción representa  el 6.2% del PIB y emplea a más de 1,4 millones de personas </a:t>
          </a:r>
          <a:endParaRPr lang="en-US"/>
        </a:p>
      </dgm:t>
    </dgm:pt>
    <dgm:pt modelId="{D73B6AC9-A80E-48DB-80B9-B40B5C20B7A7}" type="parTrans" cxnId="{2CBC2150-EE74-49C2-BCAC-EEA5F055D4EB}">
      <dgm:prSet/>
      <dgm:spPr/>
      <dgm:t>
        <a:bodyPr/>
        <a:lstStyle/>
        <a:p>
          <a:endParaRPr lang="en-US"/>
        </a:p>
      </dgm:t>
    </dgm:pt>
    <dgm:pt modelId="{99507EE1-0462-4239-8EAB-C8411EE41E8D}" type="sibTrans" cxnId="{2CBC2150-EE74-49C2-BCAC-EEA5F055D4EB}">
      <dgm:prSet/>
      <dgm:spPr/>
      <dgm:t>
        <a:bodyPr/>
        <a:lstStyle/>
        <a:p>
          <a:endParaRPr lang="en-US"/>
        </a:p>
      </dgm:t>
    </dgm:pt>
    <dgm:pt modelId="{3E9682AD-81B3-4CF6-9DF2-39E5C01F80B3}">
      <dgm:prSet/>
      <dgm:spPr/>
      <dgm:t>
        <a:bodyPr/>
        <a:lstStyle/>
        <a:p>
          <a:r>
            <a:rPr lang="es-ES"/>
            <a:t>A 03/22 había 167.100 personas trabajando en el Sector Servicios de actividades inmobiliarias. </a:t>
          </a:r>
          <a:endParaRPr lang="en-US"/>
        </a:p>
      </dgm:t>
    </dgm:pt>
    <dgm:pt modelId="{1121B3EA-869E-4688-9D8D-F941BDE62037}" type="parTrans" cxnId="{448BE0C6-5A7A-43DD-83BF-577077356A25}">
      <dgm:prSet/>
      <dgm:spPr/>
      <dgm:t>
        <a:bodyPr/>
        <a:lstStyle/>
        <a:p>
          <a:endParaRPr lang="en-US"/>
        </a:p>
      </dgm:t>
    </dgm:pt>
    <dgm:pt modelId="{BE87FCE4-9881-448F-B6D4-B5607D7C0DCC}" type="sibTrans" cxnId="{448BE0C6-5A7A-43DD-83BF-577077356A25}">
      <dgm:prSet/>
      <dgm:spPr/>
      <dgm:t>
        <a:bodyPr/>
        <a:lstStyle/>
        <a:p>
          <a:endParaRPr lang="en-US"/>
        </a:p>
      </dgm:t>
    </dgm:pt>
    <dgm:pt modelId="{4E22106F-20B4-43D3-B398-B58D5C58B695}">
      <dgm:prSet/>
      <dgm:spPr/>
      <dgm:t>
        <a:bodyPr/>
        <a:lstStyle/>
        <a:p>
          <a:r>
            <a:rPr lang="es-ES"/>
            <a:t>En 2021, se realizaron  678.000 operaciones de compra venta de inmuebles ante notario, según (BdE) </a:t>
          </a:r>
          <a:endParaRPr lang="en-US"/>
        </a:p>
      </dgm:t>
    </dgm:pt>
    <dgm:pt modelId="{72014457-435D-44D4-A8E4-B90C648816D7}" type="parTrans" cxnId="{C1B166A3-4838-4A01-8ABF-1CF930317295}">
      <dgm:prSet/>
      <dgm:spPr/>
      <dgm:t>
        <a:bodyPr/>
        <a:lstStyle/>
        <a:p>
          <a:endParaRPr lang="en-US"/>
        </a:p>
      </dgm:t>
    </dgm:pt>
    <dgm:pt modelId="{C13BE75F-3A40-4BA1-B543-DBE95F81C943}" type="sibTrans" cxnId="{C1B166A3-4838-4A01-8ABF-1CF930317295}">
      <dgm:prSet/>
      <dgm:spPr/>
      <dgm:t>
        <a:bodyPr/>
        <a:lstStyle/>
        <a:p>
          <a:endParaRPr lang="en-US"/>
        </a:p>
      </dgm:t>
    </dgm:pt>
    <dgm:pt modelId="{D3AAF45B-9442-4FEF-8085-00B2E591F3A3}">
      <dgm:prSet/>
      <dgm:spPr/>
      <dgm:t>
        <a:bodyPr/>
        <a:lstStyle/>
        <a:p>
          <a:r>
            <a:rPr lang="es-ES"/>
            <a:t>El esfuerzo que realizan las familias para la adquisición de una vivienda son 7 años en promedio.</a:t>
          </a:r>
          <a:endParaRPr lang="en-US"/>
        </a:p>
      </dgm:t>
    </dgm:pt>
    <dgm:pt modelId="{249A14BB-4F91-46C3-8D33-1058BD1F85D9}" type="parTrans" cxnId="{2B4B34DF-ABEE-41AD-94C1-ED149D8D57CF}">
      <dgm:prSet/>
      <dgm:spPr/>
      <dgm:t>
        <a:bodyPr/>
        <a:lstStyle/>
        <a:p>
          <a:endParaRPr lang="en-US"/>
        </a:p>
      </dgm:t>
    </dgm:pt>
    <dgm:pt modelId="{96F8E92B-8A30-4BA7-8D89-94B795302B35}" type="sibTrans" cxnId="{2B4B34DF-ABEE-41AD-94C1-ED149D8D57CF}">
      <dgm:prSet/>
      <dgm:spPr/>
      <dgm:t>
        <a:bodyPr/>
        <a:lstStyle/>
        <a:p>
          <a:endParaRPr lang="en-US"/>
        </a:p>
      </dgm:t>
    </dgm:pt>
    <dgm:pt modelId="{8F418B09-1855-47AE-8FD6-CE8AF825FF4E}">
      <dgm:prSet/>
      <dgm:spPr/>
      <dgm:t>
        <a:bodyPr/>
        <a:lstStyle/>
        <a:p>
          <a:r>
            <a:rPr lang="es-ES"/>
            <a:t>Los activos inmobiliarios son los que producen un</a:t>
          </a:r>
          <a:r>
            <a:rPr lang="es-ES" b="1"/>
            <a:t> retorno de la inversión más estable y consistente en el tiempo</a:t>
          </a:r>
          <a:r>
            <a:rPr lang="es-ES"/>
            <a:t>, con una media del 4 por ciento anual en el periodo 2016-2021 y que bate la rentabilidad acumulada del resto de activos financieros.</a:t>
          </a:r>
          <a:endParaRPr lang="en-US"/>
        </a:p>
      </dgm:t>
    </dgm:pt>
    <dgm:pt modelId="{739144D2-8439-47F4-9235-E49809207459}" type="parTrans" cxnId="{846B08BD-6BC8-47EB-9359-28E60B6CF36F}">
      <dgm:prSet/>
      <dgm:spPr/>
      <dgm:t>
        <a:bodyPr/>
        <a:lstStyle/>
        <a:p>
          <a:endParaRPr lang="en-US"/>
        </a:p>
      </dgm:t>
    </dgm:pt>
    <dgm:pt modelId="{1AED9367-5EDC-4349-90A9-C635ECE3595E}" type="sibTrans" cxnId="{846B08BD-6BC8-47EB-9359-28E60B6CF36F}">
      <dgm:prSet/>
      <dgm:spPr/>
      <dgm:t>
        <a:bodyPr/>
        <a:lstStyle/>
        <a:p>
          <a:endParaRPr lang="en-US"/>
        </a:p>
      </dgm:t>
    </dgm:pt>
    <dgm:pt modelId="{E459EA28-832C-429B-B7A9-6D5E12148DA6}" type="pres">
      <dgm:prSet presAssocID="{37368B5F-B2CE-4C6A-AF7F-B43CBBE97933}" presName="linear" presStyleCnt="0">
        <dgm:presLayoutVars>
          <dgm:animLvl val="lvl"/>
          <dgm:resizeHandles val="exact"/>
        </dgm:presLayoutVars>
      </dgm:prSet>
      <dgm:spPr/>
    </dgm:pt>
    <dgm:pt modelId="{B898D028-099A-41CD-A00C-5FE9A63769E0}" type="pres">
      <dgm:prSet presAssocID="{7DDBFD3C-09C0-4B45-B17A-66010235250C}" presName="parentText" presStyleLbl="node1" presStyleIdx="0" presStyleCnt="5">
        <dgm:presLayoutVars>
          <dgm:chMax val="0"/>
          <dgm:bulletEnabled val="1"/>
        </dgm:presLayoutVars>
      </dgm:prSet>
      <dgm:spPr/>
    </dgm:pt>
    <dgm:pt modelId="{52DAC909-0DA4-45B6-B7F6-BAB018DE97B7}" type="pres">
      <dgm:prSet presAssocID="{99507EE1-0462-4239-8EAB-C8411EE41E8D}" presName="spacer" presStyleCnt="0"/>
      <dgm:spPr/>
    </dgm:pt>
    <dgm:pt modelId="{345019EB-014A-42CD-8FFA-FA0893E8A383}" type="pres">
      <dgm:prSet presAssocID="{3E9682AD-81B3-4CF6-9DF2-39E5C01F80B3}" presName="parentText" presStyleLbl="node1" presStyleIdx="1" presStyleCnt="5">
        <dgm:presLayoutVars>
          <dgm:chMax val="0"/>
          <dgm:bulletEnabled val="1"/>
        </dgm:presLayoutVars>
      </dgm:prSet>
      <dgm:spPr/>
    </dgm:pt>
    <dgm:pt modelId="{6DF03809-3A38-4639-B457-4B8F645F6AC4}" type="pres">
      <dgm:prSet presAssocID="{BE87FCE4-9881-448F-B6D4-B5607D7C0DCC}" presName="spacer" presStyleCnt="0"/>
      <dgm:spPr/>
    </dgm:pt>
    <dgm:pt modelId="{2C577F4B-8735-4CBB-985F-A7679D4A4A30}" type="pres">
      <dgm:prSet presAssocID="{4E22106F-20B4-43D3-B398-B58D5C58B695}" presName="parentText" presStyleLbl="node1" presStyleIdx="2" presStyleCnt="5">
        <dgm:presLayoutVars>
          <dgm:chMax val="0"/>
          <dgm:bulletEnabled val="1"/>
        </dgm:presLayoutVars>
      </dgm:prSet>
      <dgm:spPr/>
    </dgm:pt>
    <dgm:pt modelId="{5CE9EEC0-456B-4BB4-B681-C78C25743CCD}" type="pres">
      <dgm:prSet presAssocID="{C13BE75F-3A40-4BA1-B543-DBE95F81C943}" presName="spacer" presStyleCnt="0"/>
      <dgm:spPr/>
    </dgm:pt>
    <dgm:pt modelId="{5A6E3521-56D0-46A1-B121-B117247076EE}" type="pres">
      <dgm:prSet presAssocID="{D3AAF45B-9442-4FEF-8085-00B2E591F3A3}" presName="parentText" presStyleLbl="node1" presStyleIdx="3" presStyleCnt="5">
        <dgm:presLayoutVars>
          <dgm:chMax val="0"/>
          <dgm:bulletEnabled val="1"/>
        </dgm:presLayoutVars>
      </dgm:prSet>
      <dgm:spPr/>
    </dgm:pt>
    <dgm:pt modelId="{F9A7784F-6B25-482F-AA3A-B75FC333B720}" type="pres">
      <dgm:prSet presAssocID="{96F8E92B-8A30-4BA7-8D89-94B795302B35}" presName="spacer" presStyleCnt="0"/>
      <dgm:spPr/>
    </dgm:pt>
    <dgm:pt modelId="{22DDA227-CB7D-4571-8157-370FE1620E1C}" type="pres">
      <dgm:prSet presAssocID="{8F418B09-1855-47AE-8FD6-CE8AF825FF4E}" presName="parentText" presStyleLbl="node1" presStyleIdx="4" presStyleCnt="5">
        <dgm:presLayoutVars>
          <dgm:chMax val="0"/>
          <dgm:bulletEnabled val="1"/>
        </dgm:presLayoutVars>
      </dgm:prSet>
      <dgm:spPr/>
    </dgm:pt>
  </dgm:ptLst>
  <dgm:cxnLst>
    <dgm:cxn modelId="{457C3E6E-BA82-4961-B7FD-858804F8AF9A}" type="presOf" srcId="{37368B5F-B2CE-4C6A-AF7F-B43CBBE97933}" destId="{E459EA28-832C-429B-B7A9-6D5E12148DA6}" srcOrd="0" destOrd="0" presId="urn:microsoft.com/office/officeart/2005/8/layout/vList2"/>
    <dgm:cxn modelId="{2CBC2150-EE74-49C2-BCAC-EEA5F055D4EB}" srcId="{37368B5F-B2CE-4C6A-AF7F-B43CBBE97933}" destId="{7DDBFD3C-09C0-4B45-B17A-66010235250C}" srcOrd="0" destOrd="0" parTransId="{D73B6AC9-A80E-48DB-80B9-B40B5C20B7A7}" sibTransId="{99507EE1-0462-4239-8EAB-C8411EE41E8D}"/>
    <dgm:cxn modelId="{9B8CAC74-F3C6-4013-B00E-8930144DD9EB}" type="presOf" srcId="{D3AAF45B-9442-4FEF-8085-00B2E591F3A3}" destId="{5A6E3521-56D0-46A1-B121-B117247076EE}" srcOrd="0" destOrd="0" presId="urn:microsoft.com/office/officeart/2005/8/layout/vList2"/>
    <dgm:cxn modelId="{2E6E917D-BE02-40F9-A3E2-87A75F66AA41}" type="presOf" srcId="{8F418B09-1855-47AE-8FD6-CE8AF825FF4E}" destId="{22DDA227-CB7D-4571-8157-370FE1620E1C}" srcOrd="0" destOrd="0" presId="urn:microsoft.com/office/officeart/2005/8/layout/vList2"/>
    <dgm:cxn modelId="{61A2AA8B-1EBA-44E5-BD33-5A5596E5F0A8}" type="presOf" srcId="{4E22106F-20B4-43D3-B398-B58D5C58B695}" destId="{2C577F4B-8735-4CBB-985F-A7679D4A4A30}" srcOrd="0" destOrd="0" presId="urn:microsoft.com/office/officeart/2005/8/layout/vList2"/>
    <dgm:cxn modelId="{C1B166A3-4838-4A01-8ABF-1CF930317295}" srcId="{37368B5F-B2CE-4C6A-AF7F-B43CBBE97933}" destId="{4E22106F-20B4-43D3-B398-B58D5C58B695}" srcOrd="2" destOrd="0" parTransId="{72014457-435D-44D4-A8E4-B90C648816D7}" sibTransId="{C13BE75F-3A40-4BA1-B543-DBE95F81C943}"/>
    <dgm:cxn modelId="{846B08BD-6BC8-47EB-9359-28E60B6CF36F}" srcId="{37368B5F-B2CE-4C6A-AF7F-B43CBBE97933}" destId="{8F418B09-1855-47AE-8FD6-CE8AF825FF4E}" srcOrd="4" destOrd="0" parTransId="{739144D2-8439-47F4-9235-E49809207459}" sibTransId="{1AED9367-5EDC-4349-90A9-C635ECE3595E}"/>
    <dgm:cxn modelId="{448BE0C6-5A7A-43DD-83BF-577077356A25}" srcId="{37368B5F-B2CE-4C6A-AF7F-B43CBBE97933}" destId="{3E9682AD-81B3-4CF6-9DF2-39E5C01F80B3}" srcOrd="1" destOrd="0" parTransId="{1121B3EA-869E-4688-9D8D-F941BDE62037}" sibTransId="{BE87FCE4-9881-448F-B6D4-B5607D7C0DCC}"/>
    <dgm:cxn modelId="{2B4B34DF-ABEE-41AD-94C1-ED149D8D57CF}" srcId="{37368B5F-B2CE-4C6A-AF7F-B43CBBE97933}" destId="{D3AAF45B-9442-4FEF-8085-00B2E591F3A3}" srcOrd="3" destOrd="0" parTransId="{249A14BB-4F91-46C3-8D33-1058BD1F85D9}" sibTransId="{96F8E92B-8A30-4BA7-8D89-94B795302B35}"/>
    <dgm:cxn modelId="{C0A4E1DF-B514-4E2B-82C4-95ADC6B7D136}" type="presOf" srcId="{3E9682AD-81B3-4CF6-9DF2-39E5C01F80B3}" destId="{345019EB-014A-42CD-8FFA-FA0893E8A383}" srcOrd="0" destOrd="0" presId="urn:microsoft.com/office/officeart/2005/8/layout/vList2"/>
    <dgm:cxn modelId="{292C75E3-FE16-4B4E-B78F-2C39F096D3B6}" type="presOf" srcId="{7DDBFD3C-09C0-4B45-B17A-66010235250C}" destId="{B898D028-099A-41CD-A00C-5FE9A63769E0}" srcOrd="0" destOrd="0" presId="urn:microsoft.com/office/officeart/2005/8/layout/vList2"/>
    <dgm:cxn modelId="{C83B1AC1-A1FD-44A0-81E9-4C97F9D4CBA0}" type="presParOf" srcId="{E459EA28-832C-429B-B7A9-6D5E12148DA6}" destId="{B898D028-099A-41CD-A00C-5FE9A63769E0}" srcOrd="0" destOrd="0" presId="urn:microsoft.com/office/officeart/2005/8/layout/vList2"/>
    <dgm:cxn modelId="{9C1DE217-A38A-466E-85EE-C77726DF5063}" type="presParOf" srcId="{E459EA28-832C-429B-B7A9-6D5E12148DA6}" destId="{52DAC909-0DA4-45B6-B7F6-BAB018DE97B7}" srcOrd="1" destOrd="0" presId="urn:microsoft.com/office/officeart/2005/8/layout/vList2"/>
    <dgm:cxn modelId="{AC7639A6-96F2-40F1-BA48-986A43B8330C}" type="presParOf" srcId="{E459EA28-832C-429B-B7A9-6D5E12148DA6}" destId="{345019EB-014A-42CD-8FFA-FA0893E8A383}" srcOrd="2" destOrd="0" presId="urn:microsoft.com/office/officeart/2005/8/layout/vList2"/>
    <dgm:cxn modelId="{5C731F55-0DBD-4B43-89BE-C8DB4C32AAA1}" type="presParOf" srcId="{E459EA28-832C-429B-B7A9-6D5E12148DA6}" destId="{6DF03809-3A38-4639-B457-4B8F645F6AC4}" srcOrd="3" destOrd="0" presId="urn:microsoft.com/office/officeart/2005/8/layout/vList2"/>
    <dgm:cxn modelId="{EA489BB9-603B-4465-B819-52687CA7955C}" type="presParOf" srcId="{E459EA28-832C-429B-B7A9-6D5E12148DA6}" destId="{2C577F4B-8735-4CBB-985F-A7679D4A4A30}" srcOrd="4" destOrd="0" presId="urn:microsoft.com/office/officeart/2005/8/layout/vList2"/>
    <dgm:cxn modelId="{F66896A8-5B34-498E-B91D-5CEA3BDD488F}" type="presParOf" srcId="{E459EA28-832C-429B-B7A9-6D5E12148DA6}" destId="{5CE9EEC0-456B-4BB4-B681-C78C25743CCD}" srcOrd="5" destOrd="0" presId="urn:microsoft.com/office/officeart/2005/8/layout/vList2"/>
    <dgm:cxn modelId="{08D3932C-0857-48F2-B00D-4BBF7477F55E}" type="presParOf" srcId="{E459EA28-832C-429B-B7A9-6D5E12148DA6}" destId="{5A6E3521-56D0-46A1-B121-B117247076EE}" srcOrd="6" destOrd="0" presId="urn:microsoft.com/office/officeart/2005/8/layout/vList2"/>
    <dgm:cxn modelId="{255ADB28-F9E1-44C5-B1F5-25641AC1BEE7}" type="presParOf" srcId="{E459EA28-832C-429B-B7A9-6D5E12148DA6}" destId="{F9A7784F-6B25-482F-AA3A-B75FC333B720}" srcOrd="7" destOrd="0" presId="urn:microsoft.com/office/officeart/2005/8/layout/vList2"/>
    <dgm:cxn modelId="{638871C4-7EF7-46E4-B044-DE5580BFA885}" type="presParOf" srcId="{E459EA28-832C-429B-B7A9-6D5E12148DA6}" destId="{22DDA227-CB7D-4571-8157-370FE1620E1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0D153-497E-4FA4-AF0B-BB75A991B18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A49FB7C-E121-4E93-89BE-C68F75AE87C5}">
      <dgm:prSet/>
      <dgm:spPr/>
      <dgm:t>
        <a:bodyPr/>
        <a:lstStyle/>
        <a:p>
          <a:r>
            <a:rPr lang="es-ES" b="1"/>
            <a:t>Motivación </a:t>
          </a:r>
          <a:endParaRPr lang="en-US"/>
        </a:p>
      </dgm:t>
    </dgm:pt>
    <dgm:pt modelId="{1F4DF039-41B9-4438-90C2-414B28D70EF2}" type="parTrans" cxnId="{3CCD901D-7E49-4FBA-8089-088CD3E8746D}">
      <dgm:prSet/>
      <dgm:spPr/>
      <dgm:t>
        <a:bodyPr/>
        <a:lstStyle/>
        <a:p>
          <a:endParaRPr lang="en-US"/>
        </a:p>
      </dgm:t>
    </dgm:pt>
    <dgm:pt modelId="{23A7BF98-24E4-4143-8E4D-CC5E0E2AEB07}" type="sibTrans" cxnId="{3CCD901D-7E49-4FBA-8089-088CD3E8746D}">
      <dgm:prSet/>
      <dgm:spPr/>
      <dgm:t>
        <a:bodyPr/>
        <a:lstStyle/>
        <a:p>
          <a:endParaRPr lang="en-US"/>
        </a:p>
      </dgm:t>
    </dgm:pt>
    <dgm:pt modelId="{EE9C6690-2687-4554-B5A3-2EB524EBD558}">
      <dgm:prSet/>
      <dgm:spPr/>
      <dgm:t>
        <a:bodyPr/>
        <a:lstStyle/>
        <a:p>
          <a:r>
            <a:rPr lang="es-ES"/>
            <a:t>Evaluar la viabilidad de un modelo de negocio relacionado con el mercado inmobiliario y para definir el Mínimo Producto Viable (MPV) era necesario realizar un análisis previo de la oferta de inmuebles recopilados y mostrados por plataformas inmobiliarias diversas.</a:t>
          </a:r>
          <a:endParaRPr lang="en-US"/>
        </a:p>
      </dgm:t>
    </dgm:pt>
    <dgm:pt modelId="{B1ADBCAA-56B2-429A-BCF2-D08D1A64389E}" type="parTrans" cxnId="{303488C8-C0FB-4886-82FD-198276CFBB4D}">
      <dgm:prSet/>
      <dgm:spPr/>
      <dgm:t>
        <a:bodyPr/>
        <a:lstStyle/>
        <a:p>
          <a:endParaRPr lang="en-US"/>
        </a:p>
      </dgm:t>
    </dgm:pt>
    <dgm:pt modelId="{C2758179-59DA-4F3B-BE58-F35113BF20FC}" type="sibTrans" cxnId="{303488C8-C0FB-4886-82FD-198276CFBB4D}">
      <dgm:prSet/>
      <dgm:spPr/>
      <dgm:t>
        <a:bodyPr/>
        <a:lstStyle/>
        <a:p>
          <a:endParaRPr lang="en-US"/>
        </a:p>
      </dgm:t>
    </dgm:pt>
    <dgm:pt modelId="{E8A87E44-C581-4BBB-A649-2316B617A1B0}">
      <dgm:prSet/>
      <dgm:spPr/>
      <dgm:t>
        <a:bodyPr/>
        <a:lstStyle/>
        <a:p>
          <a:r>
            <a:rPr lang="es-ES" b="1"/>
            <a:t>Objetivos </a:t>
          </a:r>
          <a:endParaRPr lang="en-US"/>
        </a:p>
      </dgm:t>
    </dgm:pt>
    <dgm:pt modelId="{CA4119EA-A413-4B9A-A9A8-0E1CAD309525}" type="parTrans" cxnId="{E8BF1102-0CE1-4A93-82AF-46F58107D846}">
      <dgm:prSet/>
      <dgm:spPr/>
      <dgm:t>
        <a:bodyPr/>
        <a:lstStyle/>
        <a:p>
          <a:endParaRPr lang="en-US"/>
        </a:p>
      </dgm:t>
    </dgm:pt>
    <dgm:pt modelId="{67918D5C-8406-4AA0-A60F-A948BDE8105D}" type="sibTrans" cxnId="{E8BF1102-0CE1-4A93-82AF-46F58107D846}">
      <dgm:prSet/>
      <dgm:spPr/>
      <dgm:t>
        <a:bodyPr/>
        <a:lstStyle/>
        <a:p>
          <a:endParaRPr lang="en-US"/>
        </a:p>
      </dgm:t>
    </dgm:pt>
    <dgm:pt modelId="{5B652735-6760-4292-8ECD-683963C5062E}">
      <dgm:prSet/>
      <dgm:spPr/>
      <dgm:t>
        <a:bodyPr/>
        <a:lstStyle/>
        <a:p>
          <a:r>
            <a:rPr lang="es-ES"/>
            <a:t>Entrenar y optimizar dos modelos de aprendizaje supervisado, que sean capaces de predecir el precio medio de los inmuebles en función de las variables explicativas contenidas en el DataFrame.</a:t>
          </a:r>
          <a:endParaRPr lang="en-US"/>
        </a:p>
      </dgm:t>
    </dgm:pt>
    <dgm:pt modelId="{99308C04-FEE0-4EFB-B1A0-5C79EA782119}" type="parTrans" cxnId="{1298191A-EA4E-413B-BC67-F6C4C131C2C8}">
      <dgm:prSet/>
      <dgm:spPr/>
      <dgm:t>
        <a:bodyPr/>
        <a:lstStyle/>
        <a:p>
          <a:endParaRPr lang="en-US"/>
        </a:p>
      </dgm:t>
    </dgm:pt>
    <dgm:pt modelId="{FCD07D24-B547-4079-8F3C-4B67B2D77964}" type="sibTrans" cxnId="{1298191A-EA4E-413B-BC67-F6C4C131C2C8}">
      <dgm:prSet/>
      <dgm:spPr/>
      <dgm:t>
        <a:bodyPr/>
        <a:lstStyle/>
        <a:p>
          <a:endParaRPr lang="en-US"/>
        </a:p>
      </dgm:t>
    </dgm:pt>
    <dgm:pt modelId="{2B1B05FF-4F2C-43E5-8BD9-67DEBD402547}">
      <dgm:prSet/>
      <dgm:spPr/>
      <dgm:t>
        <a:bodyPr/>
        <a:lstStyle/>
        <a:p>
          <a:r>
            <a:rPr lang="es-ES"/>
            <a:t>Desarrollar una API que permita explotar la información y las predicciones de nuestro modelo</a:t>
          </a:r>
          <a:endParaRPr lang="en-US"/>
        </a:p>
      </dgm:t>
    </dgm:pt>
    <dgm:pt modelId="{9CDCBFCE-466B-4C3D-95B5-317360F47163}" type="parTrans" cxnId="{64D51990-7DBB-4DDE-9312-ECC358D53B9E}">
      <dgm:prSet/>
      <dgm:spPr/>
      <dgm:t>
        <a:bodyPr/>
        <a:lstStyle/>
        <a:p>
          <a:endParaRPr lang="en-US"/>
        </a:p>
      </dgm:t>
    </dgm:pt>
    <dgm:pt modelId="{CCD55233-F4F2-487E-B2F2-02543EE44D45}" type="sibTrans" cxnId="{64D51990-7DBB-4DDE-9312-ECC358D53B9E}">
      <dgm:prSet/>
      <dgm:spPr/>
      <dgm:t>
        <a:bodyPr/>
        <a:lstStyle/>
        <a:p>
          <a:endParaRPr lang="en-US"/>
        </a:p>
      </dgm:t>
    </dgm:pt>
    <dgm:pt modelId="{581A7C2B-BB0A-4AD9-89E8-A7300C91360D}" type="pres">
      <dgm:prSet presAssocID="{BA90D153-497E-4FA4-AF0B-BB75A991B187}" presName="linear" presStyleCnt="0">
        <dgm:presLayoutVars>
          <dgm:dir/>
          <dgm:animLvl val="lvl"/>
          <dgm:resizeHandles val="exact"/>
        </dgm:presLayoutVars>
      </dgm:prSet>
      <dgm:spPr/>
    </dgm:pt>
    <dgm:pt modelId="{0EFA7F8A-B364-4D5B-A419-43FE80EBB335}" type="pres">
      <dgm:prSet presAssocID="{7A49FB7C-E121-4E93-89BE-C68F75AE87C5}" presName="parentLin" presStyleCnt="0"/>
      <dgm:spPr/>
    </dgm:pt>
    <dgm:pt modelId="{FDE673D4-DB5F-4B47-A051-0480DEAD74CF}" type="pres">
      <dgm:prSet presAssocID="{7A49FB7C-E121-4E93-89BE-C68F75AE87C5}" presName="parentLeftMargin" presStyleLbl="node1" presStyleIdx="0" presStyleCnt="2"/>
      <dgm:spPr/>
    </dgm:pt>
    <dgm:pt modelId="{3E51D2E9-49C9-4153-8706-A4A6ACBA5FEC}" type="pres">
      <dgm:prSet presAssocID="{7A49FB7C-E121-4E93-89BE-C68F75AE87C5}" presName="parentText" presStyleLbl="node1" presStyleIdx="0" presStyleCnt="2">
        <dgm:presLayoutVars>
          <dgm:chMax val="0"/>
          <dgm:bulletEnabled val="1"/>
        </dgm:presLayoutVars>
      </dgm:prSet>
      <dgm:spPr>
        <a:solidFill>
          <a:schemeClr val="accent1">
            <a:lumMod val="75000"/>
          </a:schemeClr>
        </a:solidFill>
      </dgm:spPr>
    </dgm:pt>
    <dgm:pt modelId="{AE9CD023-382D-45AB-8FEA-855F675A1CCA}" type="pres">
      <dgm:prSet presAssocID="{7A49FB7C-E121-4E93-89BE-C68F75AE87C5}" presName="negativeSpace" presStyleCnt="0"/>
      <dgm:spPr/>
    </dgm:pt>
    <dgm:pt modelId="{F1FD0A53-CC64-4665-9D06-374683F72E06}" type="pres">
      <dgm:prSet presAssocID="{7A49FB7C-E121-4E93-89BE-C68F75AE87C5}" presName="childText" presStyleLbl="conFgAcc1" presStyleIdx="0" presStyleCnt="2">
        <dgm:presLayoutVars>
          <dgm:bulletEnabled val="1"/>
        </dgm:presLayoutVars>
      </dgm:prSet>
      <dgm:spPr/>
    </dgm:pt>
    <dgm:pt modelId="{790F58D5-9B1C-4312-A9A1-F0E0EF14C41C}" type="pres">
      <dgm:prSet presAssocID="{23A7BF98-24E4-4143-8E4D-CC5E0E2AEB07}" presName="spaceBetweenRectangles" presStyleCnt="0"/>
      <dgm:spPr/>
    </dgm:pt>
    <dgm:pt modelId="{E1198055-4D5A-4832-8D95-9BDB7003FDB2}" type="pres">
      <dgm:prSet presAssocID="{E8A87E44-C581-4BBB-A649-2316B617A1B0}" presName="parentLin" presStyleCnt="0"/>
      <dgm:spPr/>
    </dgm:pt>
    <dgm:pt modelId="{AD138BE9-8857-4115-8475-FD2B29270A15}" type="pres">
      <dgm:prSet presAssocID="{E8A87E44-C581-4BBB-A649-2316B617A1B0}" presName="parentLeftMargin" presStyleLbl="node1" presStyleIdx="0" presStyleCnt="2"/>
      <dgm:spPr/>
    </dgm:pt>
    <dgm:pt modelId="{C284B62B-5EC0-4FEF-BA52-3544A559D475}" type="pres">
      <dgm:prSet presAssocID="{E8A87E44-C581-4BBB-A649-2316B617A1B0}" presName="parentText" presStyleLbl="node1" presStyleIdx="1" presStyleCnt="2">
        <dgm:presLayoutVars>
          <dgm:chMax val="0"/>
          <dgm:bulletEnabled val="1"/>
        </dgm:presLayoutVars>
      </dgm:prSet>
      <dgm:spPr>
        <a:solidFill>
          <a:schemeClr val="accent1">
            <a:lumMod val="75000"/>
          </a:schemeClr>
        </a:solidFill>
      </dgm:spPr>
    </dgm:pt>
    <dgm:pt modelId="{51025296-49FC-40B0-B418-88120FCCBE58}" type="pres">
      <dgm:prSet presAssocID="{E8A87E44-C581-4BBB-A649-2316B617A1B0}" presName="negativeSpace" presStyleCnt="0"/>
      <dgm:spPr/>
    </dgm:pt>
    <dgm:pt modelId="{E88B1BE4-693B-4B05-BDE7-42C65DBED6F3}" type="pres">
      <dgm:prSet presAssocID="{E8A87E44-C581-4BBB-A649-2316B617A1B0}" presName="childText" presStyleLbl="conFgAcc1" presStyleIdx="1" presStyleCnt="2">
        <dgm:presLayoutVars>
          <dgm:bulletEnabled val="1"/>
        </dgm:presLayoutVars>
      </dgm:prSet>
      <dgm:spPr/>
    </dgm:pt>
  </dgm:ptLst>
  <dgm:cxnLst>
    <dgm:cxn modelId="{3629DB00-CD01-4D1C-9A34-4F5B92096F74}" type="presOf" srcId="{2B1B05FF-4F2C-43E5-8BD9-67DEBD402547}" destId="{E88B1BE4-693B-4B05-BDE7-42C65DBED6F3}" srcOrd="0" destOrd="1" presId="urn:microsoft.com/office/officeart/2005/8/layout/list1"/>
    <dgm:cxn modelId="{E8BF1102-0CE1-4A93-82AF-46F58107D846}" srcId="{BA90D153-497E-4FA4-AF0B-BB75A991B187}" destId="{E8A87E44-C581-4BBB-A649-2316B617A1B0}" srcOrd="1" destOrd="0" parTransId="{CA4119EA-A413-4B9A-A9A8-0E1CAD309525}" sibTransId="{67918D5C-8406-4AA0-A60F-A948BDE8105D}"/>
    <dgm:cxn modelId="{1298191A-EA4E-413B-BC67-F6C4C131C2C8}" srcId="{E8A87E44-C581-4BBB-A649-2316B617A1B0}" destId="{5B652735-6760-4292-8ECD-683963C5062E}" srcOrd="0" destOrd="0" parTransId="{99308C04-FEE0-4EFB-B1A0-5C79EA782119}" sibTransId="{FCD07D24-B547-4079-8F3C-4B67B2D77964}"/>
    <dgm:cxn modelId="{3CCD901D-7E49-4FBA-8089-088CD3E8746D}" srcId="{BA90D153-497E-4FA4-AF0B-BB75A991B187}" destId="{7A49FB7C-E121-4E93-89BE-C68F75AE87C5}" srcOrd="0" destOrd="0" parTransId="{1F4DF039-41B9-4438-90C2-414B28D70EF2}" sibTransId="{23A7BF98-24E4-4143-8E4D-CC5E0E2AEB07}"/>
    <dgm:cxn modelId="{A3C5055D-C225-4F22-8DEF-4EC51B52CF70}" type="presOf" srcId="{7A49FB7C-E121-4E93-89BE-C68F75AE87C5}" destId="{FDE673D4-DB5F-4B47-A051-0480DEAD74CF}" srcOrd="0" destOrd="0" presId="urn:microsoft.com/office/officeart/2005/8/layout/list1"/>
    <dgm:cxn modelId="{4F3BDC71-87F6-4195-A1F1-0854C7A9955E}" type="presOf" srcId="{BA90D153-497E-4FA4-AF0B-BB75A991B187}" destId="{581A7C2B-BB0A-4AD9-89E8-A7300C91360D}" srcOrd="0" destOrd="0" presId="urn:microsoft.com/office/officeart/2005/8/layout/list1"/>
    <dgm:cxn modelId="{4B9D7788-E091-42B8-BEF5-8A2B28E3D472}" type="presOf" srcId="{E8A87E44-C581-4BBB-A649-2316B617A1B0}" destId="{C284B62B-5EC0-4FEF-BA52-3544A559D475}" srcOrd="1" destOrd="0" presId="urn:microsoft.com/office/officeart/2005/8/layout/list1"/>
    <dgm:cxn modelId="{D5F57E8D-E5EA-42DA-B5E8-1FA3E89BB002}" type="presOf" srcId="{7A49FB7C-E121-4E93-89BE-C68F75AE87C5}" destId="{3E51D2E9-49C9-4153-8706-A4A6ACBA5FEC}" srcOrd="1" destOrd="0" presId="urn:microsoft.com/office/officeart/2005/8/layout/list1"/>
    <dgm:cxn modelId="{64D51990-7DBB-4DDE-9312-ECC358D53B9E}" srcId="{E8A87E44-C581-4BBB-A649-2316B617A1B0}" destId="{2B1B05FF-4F2C-43E5-8BD9-67DEBD402547}" srcOrd="1" destOrd="0" parTransId="{9CDCBFCE-466B-4C3D-95B5-317360F47163}" sibTransId="{CCD55233-F4F2-487E-B2F2-02543EE44D45}"/>
    <dgm:cxn modelId="{4FFA40BF-D58E-4724-A30D-8FDD8FD41122}" type="presOf" srcId="{EE9C6690-2687-4554-B5A3-2EB524EBD558}" destId="{F1FD0A53-CC64-4665-9D06-374683F72E06}" srcOrd="0" destOrd="0" presId="urn:microsoft.com/office/officeart/2005/8/layout/list1"/>
    <dgm:cxn modelId="{C42675BF-0E6E-4273-A909-DBA6BC6D677F}" type="presOf" srcId="{5B652735-6760-4292-8ECD-683963C5062E}" destId="{E88B1BE4-693B-4B05-BDE7-42C65DBED6F3}" srcOrd="0" destOrd="0" presId="urn:microsoft.com/office/officeart/2005/8/layout/list1"/>
    <dgm:cxn modelId="{303488C8-C0FB-4886-82FD-198276CFBB4D}" srcId="{7A49FB7C-E121-4E93-89BE-C68F75AE87C5}" destId="{EE9C6690-2687-4554-B5A3-2EB524EBD558}" srcOrd="0" destOrd="0" parTransId="{B1ADBCAA-56B2-429A-BCF2-D08D1A64389E}" sibTransId="{C2758179-59DA-4F3B-BE58-F35113BF20FC}"/>
    <dgm:cxn modelId="{47C639CB-2DF9-42F5-9906-E54FA0D73E94}" type="presOf" srcId="{E8A87E44-C581-4BBB-A649-2316B617A1B0}" destId="{AD138BE9-8857-4115-8475-FD2B29270A15}" srcOrd="0" destOrd="0" presId="urn:microsoft.com/office/officeart/2005/8/layout/list1"/>
    <dgm:cxn modelId="{C317D3EF-1E64-479D-983C-7E36C4A4D905}" type="presParOf" srcId="{581A7C2B-BB0A-4AD9-89E8-A7300C91360D}" destId="{0EFA7F8A-B364-4D5B-A419-43FE80EBB335}" srcOrd="0" destOrd="0" presId="urn:microsoft.com/office/officeart/2005/8/layout/list1"/>
    <dgm:cxn modelId="{C7D56E3F-B7EF-4993-B093-8F8501672514}" type="presParOf" srcId="{0EFA7F8A-B364-4D5B-A419-43FE80EBB335}" destId="{FDE673D4-DB5F-4B47-A051-0480DEAD74CF}" srcOrd="0" destOrd="0" presId="urn:microsoft.com/office/officeart/2005/8/layout/list1"/>
    <dgm:cxn modelId="{A3AF68CE-37B3-43B9-9A87-076CBBD9F645}" type="presParOf" srcId="{0EFA7F8A-B364-4D5B-A419-43FE80EBB335}" destId="{3E51D2E9-49C9-4153-8706-A4A6ACBA5FEC}" srcOrd="1" destOrd="0" presId="urn:microsoft.com/office/officeart/2005/8/layout/list1"/>
    <dgm:cxn modelId="{47DC05E1-C1B5-491B-81B4-4EE9161AA70D}" type="presParOf" srcId="{581A7C2B-BB0A-4AD9-89E8-A7300C91360D}" destId="{AE9CD023-382D-45AB-8FEA-855F675A1CCA}" srcOrd="1" destOrd="0" presId="urn:microsoft.com/office/officeart/2005/8/layout/list1"/>
    <dgm:cxn modelId="{03C65416-291C-403D-BFDA-8D072E97C540}" type="presParOf" srcId="{581A7C2B-BB0A-4AD9-89E8-A7300C91360D}" destId="{F1FD0A53-CC64-4665-9D06-374683F72E06}" srcOrd="2" destOrd="0" presId="urn:microsoft.com/office/officeart/2005/8/layout/list1"/>
    <dgm:cxn modelId="{F7A1EFD8-1322-43B8-8ADF-41DB44C55749}" type="presParOf" srcId="{581A7C2B-BB0A-4AD9-89E8-A7300C91360D}" destId="{790F58D5-9B1C-4312-A9A1-F0E0EF14C41C}" srcOrd="3" destOrd="0" presId="urn:microsoft.com/office/officeart/2005/8/layout/list1"/>
    <dgm:cxn modelId="{DE5C7F21-CD52-4FB8-AEF1-3BDF52B9C36B}" type="presParOf" srcId="{581A7C2B-BB0A-4AD9-89E8-A7300C91360D}" destId="{E1198055-4D5A-4832-8D95-9BDB7003FDB2}" srcOrd="4" destOrd="0" presId="urn:microsoft.com/office/officeart/2005/8/layout/list1"/>
    <dgm:cxn modelId="{F117C282-00E3-4D7B-B6BD-96F0345AB3C5}" type="presParOf" srcId="{E1198055-4D5A-4832-8D95-9BDB7003FDB2}" destId="{AD138BE9-8857-4115-8475-FD2B29270A15}" srcOrd="0" destOrd="0" presId="urn:microsoft.com/office/officeart/2005/8/layout/list1"/>
    <dgm:cxn modelId="{7C0F5450-80E1-45DA-800A-F22BAF39CEDE}" type="presParOf" srcId="{E1198055-4D5A-4832-8D95-9BDB7003FDB2}" destId="{C284B62B-5EC0-4FEF-BA52-3544A559D475}" srcOrd="1" destOrd="0" presId="urn:microsoft.com/office/officeart/2005/8/layout/list1"/>
    <dgm:cxn modelId="{45555C0C-3B6F-48A9-B873-7578C37603A4}" type="presParOf" srcId="{581A7C2B-BB0A-4AD9-89E8-A7300C91360D}" destId="{51025296-49FC-40B0-B418-88120FCCBE58}" srcOrd="5" destOrd="0" presId="urn:microsoft.com/office/officeart/2005/8/layout/list1"/>
    <dgm:cxn modelId="{866102FE-BBEF-457E-B062-48E2A555F9AE}" type="presParOf" srcId="{581A7C2B-BB0A-4AD9-89E8-A7300C91360D}" destId="{E88B1BE4-693B-4B05-BDE7-42C65DBED6F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34EA0-7851-4D29-A41F-9A76430E9AD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540EF3-FA6B-452C-9003-A851FA927500}">
      <dgm:prSet/>
      <dgm:spPr/>
      <dgm:t>
        <a:bodyPr/>
        <a:lstStyle/>
        <a:p>
          <a:r>
            <a:rPr lang="es-ES"/>
            <a:t>No se dispone de ninguna herramienta que permita el acceso en tiempo real con el ajuste de un modelo a nivel nacional .</a:t>
          </a:r>
          <a:endParaRPr lang="en-US"/>
        </a:p>
      </dgm:t>
    </dgm:pt>
    <dgm:pt modelId="{62E533A6-E1B7-4049-AEFD-4A8A796BF422}" type="parTrans" cxnId="{1411E11B-7AD4-4041-89C2-E1180AD8F65B}">
      <dgm:prSet/>
      <dgm:spPr/>
      <dgm:t>
        <a:bodyPr/>
        <a:lstStyle/>
        <a:p>
          <a:endParaRPr lang="en-US"/>
        </a:p>
      </dgm:t>
    </dgm:pt>
    <dgm:pt modelId="{C0A3FBDC-B1B7-42A0-ADBB-AD803FF5DF4C}" type="sibTrans" cxnId="{1411E11B-7AD4-4041-89C2-E1180AD8F65B}">
      <dgm:prSet/>
      <dgm:spPr/>
      <dgm:t>
        <a:bodyPr/>
        <a:lstStyle/>
        <a:p>
          <a:endParaRPr lang="en-US"/>
        </a:p>
      </dgm:t>
    </dgm:pt>
    <dgm:pt modelId="{7479F42A-E436-4652-8EB2-F7F31A9C8E74}">
      <dgm:prSet/>
      <dgm:spPr/>
      <dgm:t>
        <a:bodyPr/>
        <a:lstStyle/>
        <a:p>
          <a:r>
            <a:rPr lang="es-ES"/>
            <a:t>Tampoco existe al nivel de detalle necesario que se persigue el presente estudio.</a:t>
          </a:r>
          <a:endParaRPr lang="en-US"/>
        </a:p>
      </dgm:t>
    </dgm:pt>
    <dgm:pt modelId="{1B551FF5-E8DD-47FA-BFA8-E028E3A3D750}" type="parTrans" cxnId="{82AEE454-85AC-43B3-905A-45E1C7061945}">
      <dgm:prSet/>
      <dgm:spPr/>
      <dgm:t>
        <a:bodyPr/>
        <a:lstStyle/>
        <a:p>
          <a:endParaRPr lang="en-US"/>
        </a:p>
      </dgm:t>
    </dgm:pt>
    <dgm:pt modelId="{847B0AF5-78CB-4621-98C1-735718DEFD31}" type="sibTrans" cxnId="{82AEE454-85AC-43B3-905A-45E1C7061945}">
      <dgm:prSet/>
      <dgm:spPr/>
      <dgm:t>
        <a:bodyPr/>
        <a:lstStyle/>
        <a:p>
          <a:endParaRPr lang="en-US"/>
        </a:p>
      </dgm:t>
    </dgm:pt>
    <dgm:pt modelId="{ECDAC470-4E23-4C9E-BDBC-E7C7715DA0EC}">
      <dgm:prSet/>
      <dgm:spPr/>
      <dgm:t>
        <a:bodyPr/>
        <a:lstStyle/>
        <a:p>
          <a:r>
            <a:rPr lang="es-ES"/>
            <a:t>Se basan en una muestra obtenida mediante scraping con menos profundidad de la que hemos utilizado en nuestro estudio.</a:t>
          </a:r>
          <a:endParaRPr lang="en-US"/>
        </a:p>
      </dgm:t>
    </dgm:pt>
    <dgm:pt modelId="{A615E12A-45A0-423F-99EB-052CA9FB4CDD}" type="parTrans" cxnId="{BB2BA1DD-C1B9-4334-99BD-2105CF7CD284}">
      <dgm:prSet/>
      <dgm:spPr/>
      <dgm:t>
        <a:bodyPr/>
        <a:lstStyle/>
        <a:p>
          <a:endParaRPr lang="en-US"/>
        </a:p>
      </dgm:t>
    </dgm:pt>
    <dgm:pt modelId="{55F8400F-EDF5-46B1-9B7A-E17412120295}" type="sibTrans" cxnId="{BB2BA1DD-C1B9-4334-99BD-2105CF7CD284}">
      <dgm:prSet/>
      <dgm:spPr/>
      <dgm:t>
        <a:bodyPr/>
        <a:lstStyle/>
        <a:p>
          <a:endParaRPr lang="en-US"/>
        </a:p>
      </dgm:t>
    </dgm:pt>
    <dgm:pt modelId="{1B63BEF2-CF75-463C-9BEF-7D7BCE13A9CF}">
      <dgm:prSet/>
      <dgm:spPr/>
      <dgm:t>
        <a:bodyPr/>
        <a:lstStyle/>
        <a:p>
          <a:r>
            <a:rPr lang="es-ES"/>
            <a:t>Se han identificado numerosos análisis  de modelos,  pero que se circunscriben al análisis de los inmuebles de una provincia en concreto.</a:t>
          </a:r>
          <a:endParaRPr lang="en-US"/>
        </a:p>
      </dgm:t>
    </dgm:pt>
    <dgm:pt modelId="{0AAB143E-3CFD-4D0A-82AC-9147FAEA4B39}" type="parTrans" cxnId="{F5207A53-2A5C-4358-947E-3FFD0F56960C}">
      <dgm:prSet/>
      <dgm:spPr/>
      <dgm:t>
        <a:bodyPr/>
        <a:lstStyle/>
        <a:p>
          <a:endParaRPr lang="en-US"/>
        </a:p>
      </dgm:t>
    </dgm:pt>
    <dgm:pt modelId="{DD3E8657-61A3-4991-9E06-C6D8B8E01F21}" type="sibTrans" cxnId="{F5207A53-2A5C-4358-947E-3FFD0F56960C}">
      <dgm:prSet/>
      <dgm:spPr/>
      <dgm:t>
        <a:bodyPr/>
        <a:lstStyle/>
        <a:p>
          <a:endParaRPr lang="en-US"/>
        </a:p>
      </dgm:t>
    </dgm:pt>
    <dgm:pt modelId="{7A090EE5-BCF5-4537-A3E7-495D317FA08A}">
      <dgm:prSet/>
      <dgm:spPr/>
      <dgm:t>
        <a:bodyPr/>
        <a:lstStyle/>
        <a:p>
          <a:r>
            <a:rPr lang="es-ES"/>
            <a:t>No alcanzan el nivel de puesta en producción del modelo </a:t>
          </a:r>
          <a:endParaRPr lang="en-US"/>
        </a:p>
      </dgm:t>
    </dgm:pt>
    <dgm:pt modelId="{72CC9BD3-9F48-4B9D-A746-459734A53B0B}" type="parTrans" cxnId="{6422EF60-FB5D-4E99-A1E0-63854F1FE8D9}">
      <dgm:prSet/>
      <dgm:spPr/>
      <dgm:t>
        <a:bodyPr/>
        <a:lstStyle/>
        <a:p>
          <a:endParaRPr lang="en-US"/>
        </a:p>
      </dgm:t>
    </dgm:pt>
    <dgm:pt modelId="{E1E061DE-DF59-4B8D-8B71-6D5A8EC1EEEC}" type="sibTrans" cxnId="{6422EF60-FB5D-4E99-A1E0-63854F1FE8D9}">
      <dgm:prSet/>
      <dgm:spPr/>
      <dgm:t>
        <a:bodyPr/>
        <a:lstStyle/>
        <a:p>
          <a:endParaRPr lang="en-US"/>
        </a:p>
      </dgm:t>
    </dgm:pt>
    <dgm:pt modelId="{2B35FB1F-3261-4F54-A66E-3068FFC6A895}" type="pres">
      <dgm:prSet presAssocID="{42434EA0-7851-4D29-A41F-9A76430E9AD6}" presName="vert0" presStyleCnt="0">
        <dgm:presLayoutVars>
          <dgm:dir/>
          <dgm:animOne val="branch"/>
          <dgm:animLvl val="lvl"/>
        </dgm:presLayoutVars>
      </dgm:prSet>
      <dgm:spPr/>
    </dgm:pt>
    <dgm:pt modelId="{AF078511-3DEE-436F-873C-6EAB49884767}" type="pres">
      <dgm:prSet presAssocID="{5B540EF3-FA6B-452C-9003-A851FA927500}" presName="thickLine" presStyleLbl="alignNode1" presStyleIdx="0" presStyleCnt="5"/>
      <dgm:spPr/>
    </dgm:pt>
    <dgm:pt modelId="{1A08652D-5E4B-44FA-AC56-A49C9075D28A}" type="pres">
      <dgm:prSet presAssocID="{5B540EF3-FA6B-452C-9003-A851FA927500}" presName="horz1" presStyleCnt="0"/>
      <dgm:spPr/>
    </dgm:pt>
    <dgm:pt modelId="{C927DE20-A20A-405D-AF67-077F0FEE1E53}" type="pres">
      <dgm:prSet presAssocID="{5B540EF3-FA6B-452C-9003-A851FA927500}" presName="tx1" presStyleLbl="revTx" presStyleIdx="0" presStyleCnt="5"/>
      <dgm:spPr/>
    </dgm:pt>
    <dgm:pt modelId="{42EB8699-8515-4856-BA30-C60AD2025AD4}" type="pres">
      <dgm:prSet presAssocID="{5B540EF3-FA6B-452C-9003-A851FA927500}" presName="vert1" presStyleCnt="0"/>
      <dgm:spPr/>
    </dgm:pt>
    <dgm:pt modelId="{2357661A-BFE5-4E04-8641-9AEA74345EC1}" type="pres">
      <dgm:prSet presAssocID="{7479F42A-E436-4652-8EB2-F7F31A9C8E74}" presName="thickLine" presStyleLbl="alignNode1" presStyleIdx="1" presStyleCnt="5"/>
      <dgm:spPr/>
    </dgm:pt>
    <dgm:pt modelId="{364B715B-7AA7-443D-9971-43BB66525DB5}" type="pres">
      <dgm:prSet presAssocID="{7479F42A-E436-4652-8EB2-F7F31A9C8E74}" presName="horz1" presStyleCnt="0"/>
      <dgm:spPr/>
    </dgm:pt>
    <dgm:pt modelId="{7E94806E-096D-4BD9-80A8-0E932C71C880}" type="pres">
      <dgm:prSet presAssocID="{7479F42A-E436-4652-8EB2-F7F31A9C8E74}" presName="tx1" presStyleLbl="revTx" presStyleIdx="1" presStyleCnt="5"/>
      <dgm:spPr/>
    </dgm:pt>
    <dgm:pt modelId="{838BFC26-4F7D-45DE-8CD6-8B45F2566A53}" type="pres">
      <dgm:prSet presAssocID="{7479F42A-E436-4652-8EB2-F7F31A9C8E74}" presName="vert1" presStyleCnt="0"/>
      <dgm:spPr/>
    </dgm:pt>
    <dgm:pt modelId="{A8446254-9D15-4551-91B7-6BED628DD9E4}" type="pres">
      <dgm:prSet presAssocID="{ECDAC470-4E23-4C9E-BDBC-E7C7715DA0EC}" presName="thickLine" presStyleLbl="alignNode1" presStyleIdx="2" presStyleCnt="5"/>
      <dgm:spPr/>
    </dgm:pt>
    <dgm:pt modelId="{4FB91461-E84E-477D-960C-D7AE493CEDF1}" type="pres">
      <dgm:prSet presAssocID="{ECDAC470-4E23-4C9E-BDBC-E7C7715DA0EC}" presName="horz1" presStyleCnt="0"/>
      <dgm:spPr/>
    </dgm:pt>
    <dgm:pt modelId="{71738DDB-72FC-4F16-AA41-18134B4C482F}" type="pres">
      <dgm:prSet presAssocID="{ECDAC470-4E23-4C9E-BDBC-E7C7715DA0EC}" presName="tx1" presStyleLbl="revTx" presStyleIdx="2" presStyleCnt="5"/>
      <dgm:spPr/>
    </dgm:pt>
    <dgm:pt modelId="{52D328CD-DB88-4ABB-9382-E98E68C406D8}" type="pres">
      <dgm:prSet presAssocID="{ECDAC470-4E23-4C9E-BDBC-E7C7715DA0EC}" presName="vert1" presStyleCnt="0"/>
      <dgm:spPr/>
    </dgm:pt>
    <dgm:pt modelId="{4BABB9B8-F5B7-4E82-AB49-243A72EA2511}" type="pres">
      <dgm:prSet presAssocID="{1B63BEF2-CF75-463C-9BEF-7D7BCE13A9CF}" presName="thickLine" presStyleLbl="alignNode1" presStyleIdx="3" presStyleCnt="5"/>
      <dgm:spPr/>
    </dgm:pt>
    <dgm:pt modelId="{D4F7E418-AF12-4395-8255-4EB7E9E273AC}" type="pres">
      <dgm:prSet presAssocID="{1B63BEF2-CF75-463C-9BEF-7D7BCE13A9CF}" presName="horz1" presStyleCnt="0"/>
      <dgm:spPr/>
    </dgm:pt>
    <dgm:pt modelId="{48F17C9D-397C-4ECD-8B87-B1A59DBC3B90}" type="pres">
      <dgm:prSet presAssocID="{1B63BEF2-CF75-463C-9BEF-7D7BCE13A9CF}" presName="tx1" presStyleLbl="revTx" presStyleIdx="3" presStyleCnt="5"/>
      <dgm:spPr/>
    </dgm:pt>
    <dgm:pt modelId="{6E93938D-B7B0-4EE2-90C8-BD7EA65DA2C9}" type="pres">
      <dgm:prSet presAssocID="{1B63BEF2-CF75-463C-9BEF-7D7BCE13A9CF}" presName="vert1" presStyleCnt="0"/>
      <dgm:spPr/>
    </dgm:pt>
    <dgm:pt modelId="{2C845411-9F01-4E91-8ECE-6D5D1251CD73}" type="pres">
      <dgm:prSet presAssocID="{7A090EE5-BCF5-4537-A3E7-495D317FA08A}" presName="thickLine" presStyleLbl="alignNode1" presStyleIdx="4" presStyleCnt="5"/>
      <dgm:spPr/>
    </dgm:pt>
    <dgm:pt modelId="{EE1B6765-02A0-4165-AB23-9AF70597EAD7}" type="pres">
      <dgm:prSet presAssocID="{7A090EE5-BCF5-4537-A3E7-495D317FA08A}" presName="horz1" presStyleCnt="0"/>
      <dgm:spPr/>
    </dgm:pt>
    <dgm:pt modelId="{E11E700E-015D-4CBB-9FE0-622FC833C759}" type="pres">
      <dgm:prSet presAssocID="{7A090EE5-BCF5-4537-A3E7-495D317FA08A}" presName="tx1" presStyleLbl="revTx" presStyleIdx="4" presStyleCnt="5"/>
      <dgm:spPr/>
    </dgm:pt>
    <dgm:pt modelId="{5ADD4D16-2660-417B-962D-81F03F3F000E}" type="pres">
      <dgm:prSet presAssocID="{7A090EE5-BCF5-4537-A3E7-495D317FA08A}" presName="vert1" presStyleCnt="0"/>
      <dgm:spPr/>
    </dgm:pt>
  </dgm:ptLst>
  <dgm:cxnLst>
    <dgm:cxn modelId="{1411E11B-7AD4-4041-89C2-E1180AD8F65B}" srcId="{42434EA0-7851-4D29-A41F-9A76430E9AD6}" destId="{5B540EF3-FA6B-452C-9003-A851FA927500}" srcOrd="0" destOrd="0" parTransId="{62E533A6-E1B7-4049-AEFD-4A8A796BF422}" sibTransId="{C0A3FBDC-B1B7-42A0-ADBB-AD803FF5DF4C}"/>
    <dgm:cxn modelId="{C2C7BB38-1C4A-4C18-9B00-A8757A6CEE53}" type="presOf" srcId="{7479F42A-E436-4652-8EB2-F7F31A9C8E74}" destId="{7E94806E-096D-4BD9-80A8-0E932C71C880}" srcOrd="0" destOrd="0" presId="urn:microsoft.com/office/officeart/2008/layout/LinedList"/>
    <dgm:cxn modelId="{6422EF60-FB5D-4E99-A1E0-63854F1FE8D9}" srcId="{42434EA0-7851-4D29-A41F-9A76430E9AD6}" destId="{7A090EE5-BCF5-4537-A3E7-495D317FA08A}" srcOrd="4" destOrd="0" parTransId="{72CC9BD3-9F48-4B9D-A746-459734A53B0B}" sibTransId="{E1E061DE-DF59-4B8D-8B71-6D5A8EC1EEEC}"/>
    <dgm:cxn modelId="{57479D42-BBCD-48C3-B738-09F48C4DAF0F}" type="presOf" srcId="{7A090EE5-BCF5-4537-A3E7-495D317FA08A}" destId="{E11E700E-015D-4CBB-9FE0-622FC833C759}" srcOrd="0" destOrd="0" presId="urn:microsoft.com/office/officeart/2008/layout/LinedList"/>
    <dgm:cxn modelId="{F5207A53-2A5C-4358-947E-3FFD0F56960C}" srcId="{42434EA0-7851-4D29-A41F-9A76430E9AD6}" destId="{1B63BEF2-CF75-463C-9BEF-7D7BCE13A9CF}" srcOrd="3" destOrd="0" parTransId="{0AAB143E-3CFD-4D0A-82AC-9147FAEA4B39}" sibTransId="{DD3E8657-61A3-4991-9E06-C6D8B8E01F21}"/>
    <dgm:cxn modelId="{82AEE454-85AC-43B3-905A-45E1C7061945}" srcId="{42434EA0-7851-4D29-A41F-9A76430E9AD6}" destId="{7479F42A-E436-4652-8EB2-F7F31A9C8E74}" srcOrd="1" destOrd="0" parTransId="{1B551FF5-E8DD-47FA-BFA8-E028E3A3D750}" sibTransId="{847B0AF5-78CB-4621-98C1-735718DEFD31}"/>
    <dgm:cxn modelId="{13376EA7-1987-4C24-99E7-155388819C9C}" type="presOf" srcId="{5B540EF3-FA6B-452C-9003-A851FA927500}" destId="{C927DE20-A20A-405D-AF67-077F0FEE1E53}" srcOrd="0" destOrd="0" presId="urn:microsoft.com/office/officeart/2008/layout/LinedList"/>
    <dgm:cxn modelId="{C7C84FC5-8256-4BEE-A871-AA5194180113}" type="presOf" srcId="{42434EA0-7851-4D29-A41F-9A76430E9AD6}" destId="{2B35FB1F-3261-4F54-A66E-3068FFC6A895}" srcOrd="0" destOrd="0" presId="urn:microsoft.com/office/officeart/2008/layout/LinedList"/>
    <dgm:cxn modelId="{BEF04EC9-DA54-4982-8059-FB570B61B87F}" type="presOf" srcId="{1B63BEF2-CF75-463C-9BEF-7D7BCE13A9CF}" destId="{48F17C9D-397C-4ECD-8B87-B1A59DBC3B90}" srcOrd="0" destOrd="0" presId="urn:microsoft.com/office/officeart/2008/layout/LinedList"/>
    <dgm:cxn modelId="{BB2BA1DD-C1B9-4334-99BD-2105CF7CD284}" srcId="{42434EA0-7851-4D29-A41F-9A76430E9AD6}" destId="{ECDAC470-4E23-4C9E-BDBC-E7C7715DA0EC}" srcOrd="2" destOrd="0" parTransId="{A615E12A-45A0-423F-99EB-052CA9FB4CDD}" sibTransId="{55F8400F-EDF5-46B1-9B7A-E17412120295}"/>
    <dgm:cxn modelId="{8F2BABE3-EF36-4E71-9D3E-2C10511476E3}" type="presOf" srcId="{ECDAC470-4E23-4C9E-BDBC-E7C7715DA0EC}" destId="{71738DDB-72FC-4F16-AA41-18134B4C482F}" srcOrd="0" destOrd="0" presId="urn:microsoft.com/office/officeart/2008/layout/LinedList"/>
    <dgm:cxn modelId="{8F61152A-74DE-465C-9091-705A2F7219CE}" type="presParOf" srcId="{2B35FB1F-3261-4F54-A66E-3068FFC6A895}" destId="{AF078511-3DEE-436F-873C-6EAB49884767}" srcOrd="0" destOrd="0" presId="urn:microsoft.com/office/officeart/2008/layout/LinedList"/>
    <dgm:cxn modelId="{EFA49B44-6FE3-4458-84FC-28106CF29FBC}" type="presParOf" srcId="{2B35FB1F-3261-4F54-A66E-3068FFC6A895}" destId="{1A08652D-5E4B-44FA-AC56-A49C9075D28A}" srcOrd="1" destOrd="0" presId="urn:microsoft.com/office/officeart/2008/layout/LinedList"/>
    <dgm:cxn modelId="{40EB6358-FCAF-4F79-8B14-0EFEA32BF799}" type="presParOf" srcId="{1A08652D-5E4B-44FA-AC56-A49C9075D28A}" destId="{C927DE20-A20A-405D-AF67-077F0FEE1E53}" srcOrd="0" destOrd="0" presId="urn:microsoft.com/office/officeart/2008/layout/LinedList"/>
    <dgm:cxn modelId="{B35DF48A-70EE-4D82-8AF9-49DDB4AAACE0}" type="presParOf" srcId="{1A08652D-5E4B-44FA-AC56-A49C9075D28A}" destId="{42EB8699-8515-4856-BA30-C60AD2025AD4}" srcOrd="1" destOrd="0" presId="urn:microsoft.com/office/officeart/2008/layout/LinedList"/>
    <dgm:cxn modelId="{2C530F19-A835-427F-B39E-A998E61B2B11}" type="presParOf" srcId="{2B35FB1F-3261-4F54-A66E-3068FFC6A895}" destId="{2357661A-BFE5-4E04-8641-9AEA74345EC1}" srcOrd="2" destOrd="0" presId="urn:microsoft.com/office/officeart/2008/layout/LinedList"/>
    <dgm:cxn modelId="{B8755F96-A434-42C9-95BD-B1295A2166B0}" type="presParOf" srcId="{2B35FB1F-3261-4F54-A66E-3068FFC6A895}" destId="{364B715B-7AA7-443D-9971-43BB66525DB5}" srcOrd="3" destOrd="0" presId="urn:microsoft.com/office/officeart/2008/layout/LinedList"/>
    <dgm:cxn modelId="{D5539326-A3C3-4B34-95FD-61800B766499}" type="presParOf" srcId="{364B715B-7AA7-443D-9971-43BB66525DB5}" destId="{7E94806E-096D-4BD9-80A8-0E932C71C880}" srcOrd="0" destOrd="0" presId="urn:microsoft.com/office/officeart/2008/layout/LinedList"/>
    <dgm:cxn modelId="{8FA2CFEC-7A94-4D17-AA3C-0CF695F685C1}" type="presParOf" srcId="{364B715B-7AA7-443D-9971-43BB66525DB5}" destId="{838BFC26-4F7D-45DE-8CD6-8B45F2566A53}" srcOrd="1" destOrd="0" presId="urn:microsoft.com/office/officeart/2008/layout/LinedList"/>
    <dgm:cxn modelId="{63E2E56E-789B-4AAF-8DB5-CD94D577BD59}" type="presParOf" srcId="{2B35FB1F-3261-4F54-A66E-3068FFC6A895}" destId="{A8446254-9D15-4551-91B7-6BED628DD9E4}" srcOrd="4" destOrd="0" presId="urn:microsoft.com/office/officeart/2008/layout/LinedList"/>
    <dgm:cxn modelId="{E59B3C6B-C282-4EBF-AAF2-B28E460D4E8E}" type="presParOf" srcId="{2B35FB1F-3261-4F54-A66E-3068FFC6A895}" destId="{4FB91461-E84E-477D-960C-D7AE493CEDF1}" srcOrd="5" destOrd="0" presId="urn:microsoft.com/office/officeart/2008/layout/LinedList"/>
    <dgm:cxn modelId="{80C4D633-F2CE-4B8F-81B8-F975954ED2AC}" type="presParOf" srcId="{4FB91461-E84E-477D-960C-D7AE493CEDF1}" destId="{71738DDB-72FC-4F16-AA41-18134B4C482F}" srcOrd="0" destOrd="0" presId="urn:microsoft.com/office/officeart/2008/layout/LinedList"/>
    <dgm:cxn modelId="{DA31873B-C3F9-418D-BEEC-2F0096EA527E}" type="presParOf" srcId="{4FB91461-E84E-477D-960C-D7AE493CEDF1}" destId="{52D328CD-DB88-4ABB-9382-E98E68C406D8}" srcOrd="1" destOrd="0" presId="urn:microsoft.com/office/officeart/2008/layout/LinedList"/>
    <dgm:cxn modelId="{263D0B2D-57D5-48D0-B2C7-601CC51AF949}" type="presParOf" srcId="{2B35FB1F-3261-4F54-A66E-3068FFC6A895}" destId="{4BABB9B8-F5B7-4E82-AB49-243A72EA2511}" srcOrd="6" destOrd="0" presId="urn:microsoft.com/office/officeart/2008/layout/LinedList"/>
    <dgm:cxn modelId="{5092B64B-E07B-4002-87E9-8636E1E7F911}" type="presParOf" srcId="{2B35FB1F-3261-4F54-A66E-3068FFC6A895}" destId="{D4F7E418-AF12-4395-8255-4EB7E9E273AC}" srcOrd="7" destOrd="0" presId="urn:microsoft.com/office/officeart/2008/layout/LinedList"/>
    <dgm:cxn modelId="{B48BF9E0-59F4-413D-A863-3DB233C43D04}" type="presParOf" srcId="{D4F7E418-AF12-4395-8255-4EB7E9E273AC}" destId="{48F17C9D-397C-4ECD-8B87-B1A59DBC3B90}" srcOrd="0" destOrd="0" presId="urn:microsoft.com/office/officeart/2008/layout/LinedList"/>
    <dgm:cxn modelId="{09BD7923-B997-4061-95BD-04C626B9DF13}" type="presParOf" srcId="{D4F7E418-AF12-4395-8255-4EB7E9E273AC}" destId="{6E93938D-B7B0-4EE2-90C8-BD7EA65DA2C9}" srcOrd="1" destOrd="0" presId="urn:microsoft.com/office/officeart/2008/layout/LinedList"/>
    <dgm:cxn modelId="{A3893A11-795B-4FF5-ADC6-27022D319968}" type="presParOf" srcId="{2B35FB1F-3261-4F54-A66E-3068FFC6A895}" destId="{2C845411-9F01-4E91-8ECE-6D5D1251CD73}" srcOrd="8" destOrd="0" presId="urn:microsoft.com/office/officeart/2008/layout/LinedList"/>
    <dgm:cxn modelId="{26AC1685-7EE5-4E97-A6FE-0753510EA216}" type="presParOf" srcId="{2B35FB1F-3261-4F54-A66E-3068FFC6A895}" destId="{EE1B6765-02A0-4165-AB23-9AF70597EAD7}" srcOrd="9" destOrd="0" presId="urn:microsoft.com/office/officeart/2008/layout/LinedList"/>
    <dgm:cxn modelId="{69D1DE2F-1B9F-4E16-AD4B-61E7460D8D68}" type="presParOf" srcId="{EE1B6765-02A0-4165-AB23-9AF70597EAD7}" destId="{E11E700E-015D-4CBB-9FE0-622FC833C759}" srcOrd="0" destOrd="0" presId="urn:microsoft.com/office/officeart/2008/layout/LinedList"/>
    <dgm:cxn modelId="{7A5A69C9-52D9-453C-B18D-BF1DF3F240DC}" type="presParOf" srcId="{EE1B6765-02A0-4165-AB23-9AF70597EAD7}" destId="{5ADD4D16-2660-417B-962D-81F03F3F00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9F4315-449C-481D-B43F-2F0FBEA374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650E6A-99EC-4179-9A4E-9C8426975844}">
      <dgm:prSet/>
      <dgm:spPr/>
      <dgm:t>
        <a:bodyPr/>
        <a:lstStyle/>
        <a:p>
          <a:r>
            <a:rPr lang="es-ES" dirty="0"/>
            <a:t>Base de datos</a:t>
          </a:r>
          <a:endParaRPr lang="en-US" dirty="0"/>
        </a:p>
      </dgm:t>
    </dgm:pt>
    <dgm:pt modelId="{A793FAC9-EBB4-4149-9133-DFD1881D6CF8}" type="parTrans" cxnId="{5813C3C4-FADB-4E76-AB22-296E40DE58C3}">
      <dgm:prSet/>
      <dgm:spPr/>
      <dgm:t>
        <a:bodyPr/>
        <a:lstStyle/>
        <a:p>
          <a:endParaRPr lang="en-US"/>
        </a:p>
      </dgm:t>
    </dgm:pt>
    <dgm:pt modelId="{0505CE93-8992-4737-8B5A-3512503D407D}" type="sibTrans" cxnId="{5813C3C4-FADB-4E76-AB22-296E40DE58C3}">
      <dgm:prSet/>
      <dgm:spPr/>
      <dgm:t>
        <a:bodyPr/>
        <a:lstStyle/>
        <a:p>
          <a:endParaRPr lang="en-US"/>
        </a:p>
      </dgm:t>
    </dgm:pt>
    <dgm:pt modelId="{221D06BB-77EB-436B-9537-F47E0CE53E4D}">
      <dgm:prSet/>
      <dgm:spPr/>
      <dgm:t>
        <a:bodyPr/>
        <a:lstStyle/>
        <a:p>
          <a:r>
            <a:rPr lang="es-ES" dirty="0"/>
            <a:t>Obtenida por Web </a:t>
          </a:r>
          <a:r>
            <a:rPr lang="es-ES" dirty="0" err="1"/>
            <a:t>Scraping</a:t>
          </a:r>
          <a:r>
            <a:rPr lang="es-ES" dirty="0"/>
            <a:t> :2019</a:t>
          </a:r>
          <a:endParaRPr lang="en-US" dirty="0"/>
        </a:p>
      </dgm:t>
    </dgm:pt>
    <dgm:pt modelId="{B81AECFB-DB1E-4787-9B75-B0295469A3BF}" type="parTrans" cxnId="{B206D551-C05D-4A8E-BD70-483E88632CBD}">
      <dgm:prSet/>
      <dgm:spPr/>
      <dgm:t>
        <a:bodyPr/>
        <a:lstStyle/>
        <a:p>
          <a:endParaRPr lang="en-US"/>
        </a:p>
      </dgm:t>
    </dgm:pt>
    <dgm:pt modelId="{E90423D8-95FF-41AB-B70A-F416FE22AD35}" type="sibTrans" cxnId="{B206D551-C05D-4A8E-BD70-483E88632CBD}">
      <dgm:prSet/>
      <dgm:spPr/>
      <dgm:t>
        <a:bodyPr/>
        <a:lstStyle/>
        <a:p>
          <a:endParaRPr lang="en-US"/>
        </a:p>
      </dgm:t>
    </dgm:pt>
    <dgm:pt modelId="{8C8B3ACB-AAC0-459A-B146-BA3BF944630F}">
      <dgm:prSet/>
      <dgm:spPr/>
      <dgm:t>
        <a:bodyPr/>
        <a:lstStyle/>
        <a:p>
          <a:pPr rtl="0"/>
          <a:r>
            <a:rPr lang="es-ES" dirty="0"/>
            <a:t>Inicial: 100.000 – 39 variables explicativas</a:t>
          </a:r>
          <a:r>
            <a:rPr lang="es-ES" dirty="0">
              <a:latin typeface="Corbel" panose="020B0503020204020204"/>
            </a:rPr>
            <a:t> (características del inmueble, geográficas, demográficas y económicas)</a:t>
          </a:r>
          <a:endParaRPr lang="es-ES" dirty="0"/>
        </a:p>
      </dgm:t>
    </dgm:pt>
    <dgm:pt modelId="{2C3FDD33-A625-45B7-A9D8-6003BA30EE86}" type="parTrans" cxnId="{CA5E7C1A-F127-4513-BD18-D54373EF7EDF}">
      <dgm:prSet/>
      <dgm:spPr/>
      <dgm:t>
        <a:bodyPr/>
        <a:lstStyle/>
        <a:p>
          <a:endParaRPr lang="en-US"/>
        </a:p>
      </dgm:t>
    </dgm:pt>
    <dgm:pt modelId="{99F3E2A7-1857-4636-958A-67FE49B96F81}" type="sibTrans" cxnId="{CA5E7C1A-F127-4513-BD18-D54373EF7EDF}">
      <dgm:prSet/>
      <dgm:spPr/>
      <dgm:t>
        <a:bodyPr/>
        <a:lstStyle/>
        <a:p>
          <a:endParaRPr lang="en-US"/>
        </a:p>
      </dgm:t>
    </dgm:pt>
    <dgm:pt modelId="{134325C5-6BF8-40D8-8142-E08462448BA9}">
      <dgm:prSet/>
      <dgm:spPr/>
      <dgm:t>
        <a:bodyPr/>
        <a:lstStyle/>
        <a:p>
          <a:r>
            <a:rPr lang="es-ES" dirty="0"/>
            <a:t>Análisis Exploratorio</a:t>
          </a:r>
          <a:endParaRPr lang="en-US" dirty="0"/>
        </a:p>
      </dgm:t>
    </dgm:pt>
    <dgm:pt modelId="{7A6A06D8-480A-4EC0-9614-4F9CF1D0D4EB}" type="parTrans" cxnId="{7BA1E042-865C-47E8-B80D-02214E7A2FD8}">
      <dgm:prSet/>
      <dgm:spPr/>
      <dgm:t>
        <a:bodyPr/>
        <a:lstStyle/>
        <a:p>
          <a:endParaRPr lang="en-US"/>
        </a:p>
      </dgm:t>
    </dgm:pt>
    <dgm:pt modelId="{E0ADF734-C0DE-4867-9BC9-A861B9A03BDE}" type="sibTrans" cxnId="{7BA1E042-865C-47E8-B80D-02214E7A2FD8}">
      <dgm:prSet/>
      <dgm:spPr/>
      <dgm:t>
        <a:bodyPr/>
        <a:lstStyle/>
        <a:p>
          <a:endParaRPr lang="en-US"/>
        </a:p>
      </dgm:t>
    </dgm:pt>
    <dgm:pt modelId="{D7CEFB14-661F-4C6D-A351-A15FA110A349}">
      <dgm:prSet/>
      <dgm:spPr/>
      <dgm:t>
        <a:bodyPr/>
        <a:lstStyle/>
        <a:p>
          <a:r>
            <a:rPr lang="es-ES" dirty="0"/>
            <a:t>Correlaciones: No hay multicolinealidad. Y las &gt;0.4 coinciden con los predictores más importantes</a:t>
          </a:r>
          <a:endParaRPr lang="en-US" dirty="0"/>
        </a:p>
      </dgm:t>
    </dgm:pt>
    <dgm:pt modelId="{7BBBA02F-8AE0-4DE4-AC9D-ED1F3BD51261}" type="parTrans" cxnId="{2999EA3F-6B50-40A1-8D17-FDA97CBDECDA}">
      <dgm:prSet/>
      <dgm:spPr/>
      <dgm:t>
        <a:bodyPr/>
        <a:lstStyle/>
        <a:p>
          <a:endParaRPr lang="en-US"/>
        </a:p>
      </dgm:t>
    </dgm:pt>
    <dgm:pt modelId="{88025EB2-E9B0-4B99-8927-480E4591FECD}" type="sibTrans" cxnId="{2999EA3F-6B50-40A1-8D17-FDA97CBDECDA}">
      <dgm:prSet/>
      <dgm:spPr/>
      <dgm:t>
        <a:bodyPr/>
        <a:lstStyle/>
        <a:p>
          <a:endParaRPr lang="en-US"/>
        </a:p>
      </dgm:t>
    </dgm:pt>
    <dgm:pt modelId="{DC0EF966-014C-4995-90BA-D4B43DF03707}">
      <dgm:prSet/>
      <dgm:spPr/>
      <dgm:t>
        <a:bodyPr/>
        <a:lstStyle/>
        <a:p>
          <a:pPr rtl="0"/>
          <a:r>
            <a:rPr lang="es-ES" dirty="0"/>
            <a:t>Procesamiento de la </a:t>
          </a:r>
          <a:r>
            <a:rPr lang="es-ES" dirty="0">
              <a:latin typeface="Corbel" panose="020B0503020204020204"/>
            </a:rPr>
            <a:t>información</a:t>
          </a:r>
          <a:endParaRPr lang="en-US" dirty="0">
            <a:latin typeface="Corbel" panose="020B0503020204020204"/>
          </a:endParaRPr>
        </a:p>
      </dgm:t>
    </dgm:pt>
    <dgm:pt modelId="{32BA9F6F-6FE0-47BB-99A2-D3289342904D}" type="parTrans" cxnId="{56FD6B51-36E7-4584-99E4-093C64C54ACA}">
      <dgm:prSet/>
      <dgm:spPr/>
      <dgm:t>
        <a:bodyPr/>
        <a:lstStyle/>
        <a:p>
          <a:endParaRPr lang="en-US"/>
        </a:p>
      </dgm:t>
    </dgm:pt>
    <dgm:pt modelId="{05AC3F36-B5BC-49E9-B865-4D1DC7B99D44}" type="sibTrans" cxnId="{56FD6B51-36E7-4584-99E4-093C64C54ACA}">
      <dgm:prSet/>
      <dgm:spPr/>
      <dgm:t>
        <a:bodyPr/>
        <a:lstStyle/>
        <a:p>
          <a:endParaRPr lang="en-US"/>
        </a:p>
      </dgm:t>
    </dgm:pt>
    <dgm:pt modelId="{42F28C36-1359-4C7A-8A71-CDC1CED91A36}">
      <dgm:prSet phldr="0"/>
      <dgm:spPr/>
      <dgm:t>
        <a:bodyPr/>
        <a:lstStyle/>
        <a:p>
          <a:pPr rtl="0"/>
          <a:r>
            <a:rPr lang="es-ES" dirty="0">
              <a:latin typeface="Corbel" panose="020B0503020204020204"/>
            </a:rPr>
            <a:t>No hay distribución normal de las variables</a:t>
          </a:r>
          <a:endParaRPr lang="en-US" dirty="0">
            <a:latin typeface="Corbel" panose="020B0503020204020204"/>
          </a:endParaRPr>
        </a:p>
      </dgm:t>
    </dgm:pt>
    <dgm:pt modelId="{3B227B05-6C18-4009-8475-D4AB5193F094}" type="parTrans" cxnId="{83A65E58-A2CA-4D47-972A-F671AC6ACD32}">
      <dgm:prSet/>
      <dgm:spPr/>
    </dgm:pt>
    <dgm:pt modelId="{FC73DC34-9B27-493A-8949-5222F3B7E7C0}" type="sibTrans" cxnId="{83A65E58-A2CA-4D47-972A-F671AC6ACD32}">
      <dgm:prSet/>
      <dgm:spPr/>
    </dgm:pt>
    <dgm:pt modelId="{ED694965-FEA8-43C1-A271-6258E585E2EC}">
      <dgm:prSet phldr="0"/>
      <dgm:spPr/>
      <dgm:t>
        <a:bodyPr/>
        <a:lstStyle/>
        <a:p>
          <a:pPr rtl="0"/>
          <a:r>
            <a:rPr lang="es-ES" dirty="0">
              <a:latin typeface="Corbel" panose="020B0503020204020204"/>
            </a:rPr>
            <a:t>7 variables categóricas convertidas en [0,1]</a:t>
          </a:r>
          <a:endParaRPr lang="en-US" dirty="0">
            <a:latin typeface="Corbel" panose="020B0503020204020204"/>
          </a:endParaRPr>
        </a:p>
      </dgm:t>
    </dgm:pt>
    <dgm:pt modelId="{9FA4D3AF-0DBF-46C4-8A1A-F84678AEC82A}" type="parTrans" cxnId="{5383551A-3AF8-4CB1-991D-E8E569082B93}">
      <dgm:prSet/>
      <dgm:spPr/>
    </dgm:pt>
    <dgm:pt modelId="{68ACDE6E-D76A-40E9-B7B2-155ECAD6D90C}" type="sibTrans" cxnId="{5383551A-3AF8-4CB1-991D-E8E569082B93}">
      <dgm:prSet/>
      <dgm:spPr/>
    </dgm:pt>
    <dgm:pt modelId="{DBDA3909-22E5-4FD6-B93E-8A302500D8D9}">
      <dgm:prSet phldr="0"/>
      <dgm:spPr/>
      <dgm:t>
        <a:bodyPr/>
        <a:lstStyle/>
        <a:p>
          <a:pPr rtl="0"/>
          <a:r>
            <a:rPr lang="es-ES" dirty="0" err="1">
              <a:latin typeface="Corbel" panose="020B0503020204020204"/>
            </a:rPr>
            <a:t>NaN</a:t>
          </a:r>
          <a:r>
            <a:rPr lang="es-ES" dirty="0">
              <a:latin typeface="Corbel" panose="020B0503020204020204"/>
            </a:rPr>
            <a:t>: Criterio de la moda, K-</a:t>
          </a:r>
          <a:r>
            <a:rPr lang="es-ES" dirty="0" err="1">
              <a:latin typeface="Corbel" panose="020B0503020204020204"/>
            </a:rPr>
            <a:t>Nearest</a:t>
          </a:r>
          <a:r>
            <a:rPr lang="es-ES" dirty="0">
              <a:latin typeface="Corbel" panose="020B0503020204020204"/>
            </a:rPr>
            <a:t> </a:t>
          </a:r>
          <a:r>
            <a:rPr lang="es-ES" dirty="0" err="1">
              <a:latin typeface="Corbel" panose="020B0503020204020204"/>
            </a:rPr>
            <a:t>Neighbor</a:t>
          </a:r>
          <a:r>
            <a:rPr lang="es-ES" dirty="0">
              <a:latin typeface="Corbel" panose="020B0503020204020204"/>
            </a:rPr>
            <a:t>- KNN (</a:t>
          </a:r>
          <a:r>
            <a:rPr lang="es-ES" dirty="0" err="1">
              <a:latin typeface="Corbel" panose="020B0503020204020204"/>
            </a:rPr>
            <a:t>float</a:t>
          </a:r>
          <a:r>
            <a:rPr lang="es-ES" dirty="0">
              <a:latin typeface="Corbel" panose="020B0503020204020204"/>
            </a:rPr>
            <a:t>, m2_útiles)</a:t>
          </a:r>
          <a:endParaRPr lang="en-US" dirty="0">
            <a:latin typeface="Corbel" panose="020B0503020204020204"/>
          </a:endParaRPr>
        </a:p>
      </dgm:t>
    </dgm:pt>
    <dgm:pt modelId="{8AABBD3C-31A7-43E9-A511-01981936EF0F}" type="parTrans" cxnId="{B9E1EF44-05FE-44FB-8574-D0D7E70D4B81}">
      <dgm:prSet/>
      <dgm:spPr/>
    </dgm:pt>
    <dgm:pt modelId="{36CF8D88-E42A-4713-89A6-48864C0D1C71}" type="sibTrans" cxnId="{B9E1EF44-05FE-44FB-8574-D0D7E70D4B81}">
      <dgm:prSet/>
      <dgm:spPr/>
    </dgm:pt>
    <dgm:pt modelId="{294D9046-4942-483C-86C3-20213658D6B0}">
      <dgm:prSet phldr="0"/>
      <dgm:spPr/>
      <dgm:t>
        <a:bodyPr/>
        <a:lstStyle/>
        <a:p>
          <a:pPr rtl="0"/>
          <a:r>
            <a:rPr lang="es-ES" dirty="0">
              <a:latin typeface="Corbel" panose="020B0503020204020204"/>
            </a:rPr>
            <a:t>Estandarización 6 variables y  </a:t>
          </a:r>
          <a:r>
            <a:rPr lang="es-ES" dirty="0" err="1">
              <a:latin typeface="Corbel" panose="020B0503020204020204"/>
            </a:rPr>
            <a:t>Robust</a:t>
          </a:r>
          <a:r>
            <a:rPr lang="es-ES" dirty="0">
              <a:latin typeface="Corbel" panose="020B0503020204020204"/>
            </a:rPr>
            <a:t> </a:t>
          </a:r>
          <a:r>
            <a:rPr lang="es-ES" dirty="0" err="1">
              <a:latin typeface="Corbel" panose="020B0503020204020204"/>
            </a:rPr>
            <a:t>Scaler</a:t>
          </a:r>
          <a:r>
            <a:rPr lang="es-ES" dirty="0">
              <a:latin typeface="Corbel" panose="020B0503020204020204"/>
            </a:rPr>
            <a:t> a m2- reales y útiles</a:t>
          </a:r>
          <a:endParaRPr lang="en-US" dirty="0">
            <a:latin typeface="Corbel" panose="020B0503020204020204"/>
          </a:endParaRPr>
        </a:p>
      </dgm:t>
    </dgm:pt>
    <dgm:pt modelId="{5C2464C0-3BC0-4E8A-875A-341818677850}" type="parTrans" cxnId="{2432566C-561C-415B-862B-8A231AE70DC0}">
      <dgm:prSet/>
      <dgm:spPr/>
    </dgm:pt>
    <dgm:pt modelId="{14FAA995-8D16-4F53-9312-505713C6FA88}" type="sibTrans" cxnId="{2432566C-561C-415B-862B-8A231AE70DC0}">
      <dgm:prSet/>
      <dgm:spPr/>
    </dgm:pt>
    <dgm:pt modelId="{878CB4A6-E842-4A41-9C1A-4298BC80EF16}">
      <dgm:prSet phldr="0"/>
      <dgm:spPr/>
      <dgm:t>
        <a:bodyPr/>
        <a:lstStyle/>
        <a:p>
          <a:pPr rtl="0"/>
          <a:r>
            <a:rPr lang="es-ES" dirty="0">
              <a:latin typeface="Corbel" panose="020B0503020204020204"/>
            </a:rPr>
            <a:t>No se han modificado las variables a nivel provincial: económicas, demográficas(8 en total)</a:t>
          </a:r>
          <a:endParaRPr lang="en-US" dirty="0">
            <a:latin typeface="Corbel" panose="020B0503020204020204"/>
          </a:endParaRPr>
        </a:p>
      </dgm:t>
    </dgm:pt>
    <dgm:pt modelId="{FBF7B8C5-0B66-4ECD-B2C4-7B6AA769AEC7}" type="parTrans" cxnId="{581437BF-80E2-470F-AAF5-608434167C1B}">
      <dgm:prSet/>
      <dgm:spPr/>
    </dgm:pt>
    <dgm:pt modelId="{45F19EDF-D0E0-4832-8651-C65A21CACE33}" type="sibTrans" cxnId="{581437BF-80E2-470F-AAF5-608434167C1B}">
      <dgm:prSet/>
      <dgm:spPr/>
    </dgm:pt>
    <dgm:pt modelId="{2349B7A1-D86D-4710-8CBE-3A10D805ABA3}">
      <dgm:prSet phldr="0"/>
      <dgm:spPr/>
      <dgm:t>
        <a:bodyPr/>
        <a:lstStyle/>
        <a:p>
          <a:pPr rtl="0"/>
          <a:r>
            <a:rPr lang="es-ES" dirty="0">
              <a:latin typeface="Corbel" panose="020B0503020204020204"/>
            </a:rPr>
            <a:t>BBDD Modelo: +75.000 - 39 variables - (alquiler, </a:t>
          </a:r>
          <a:r>
            <a:rPr lang="es-ES" dirty="0" err="1">
              <a:latin typeface="Corbel" panose="020B0503020204020204"/>
            </a:rPr>
            <a:t>NaN</a:t>
          </a:r>
          <a:r>
            <a:rPr lang="es-ES" dirty="0">
              <a:latin typeface="Corbel" panose="020B0503020204020204"/>
            </a:rPr>
            <a:t> no procesados, geográficas categóricas) = 22 var. </a:t>
          </a:r>
          <a:endParaRPr lang="es-ES" dirty="0"/>
        </a:p>
      </dgm:t>
    </dgm:pt>
    <dgm:pt modelId="{79C69233-721D-4B08-B323-0D8779D1B1FD}" type="parTrans" cxnId="{85699E08-4C42-47BF-9C3B-3368F5212105}">
      <dgm:prSet/>
      <dgm:spPr/>
    </dgm:pt>
    <dgm:pt modelId="{48817603-0191-453D-BBA5-97A444DC9BD9}" type="sibTrans" cxnId="{85699E08-4C42-47BF-9C3B-3368F5212105}">
      <dgm:prSet/>
      <dgm:spPr/>
    </dgm:pt>
    <dgm:pt modelId="{49D8EF3F-1631-4350-BBC7-578FD4467777}" type="pres">
      <dgm:prSet presAssocID="{719F4315-449C-481D-B43F-2F0FBEA374FF}" presName="linear" presStyleCnt="0">
        <dgm:presLayoutVars>
          <dgm:animLvl val="lvl"/>
          <dgm:resizeHandles val="exact"/>
        </dgm:presLayoutVars>
      </dgm:prSet>
      <dgm:spPr/>
    </dgm:pt>
    <dgm:pt modelId="{E9965EFC-4A06-4E15-AE56-725E10959CF3}" type="pres">
      <dgm:prSet presAssocID="{7B650E6A-99EC-4179-9A4E-9C8426975844}" presName="parentText" presStyleLbl="node1" presStyleIdx="0" presStyleCnt="3">
        <dgm:presLayoutVars>
          <dgm:chMax val="0"/>
          <dgm:bulletEnabled val="1"/>
        </dgm:presLayoutVars>
      </dgm:prSet>
      <dgm:spPr/>
    </dgm:pt>
    <dgm:pt modelId="{52914BF8-1658-4823-B068-A9CE083E3A31}" type="pres">
      <dgm:prSet presAssocID="{7B650E6A-99EC-4179-9A4E-9C8426975844}" presName="childText" presStyleLbl="revTx" presStyleIdx="0" presStyleCnt="3">
        <dgm:presLayoutVars>
          <dgm:bulletEnabled val="1"/>
        </dgm:presLayoutVars>
      </dgm:prSet>
      <dgm:spPr/>
    </dgm:pt>
    <dgm:pt modelId="{B6F3218F-019E-479F-80A7-C37E1552F049}" type="pres">
      <dgm:prSet presAssocID="{134325C5-6BF8-40D8-8142-E08462448BA9}" presName="parentText" presStyleLbl="node1" presStyleIdx="1" presStyleCnt="3">
        <dgm:presLayoutVars>
          <dgm:chMax val="0"/>
          <dgm:bulletEnabled val="1"/>
        </dgm:presLayoutVars>
      </dgm:prSet>
      <dgm:spPr/>
    </dgm:pt>
    <dgm:pt modelId="{BFA14C9F-3C93-419A-91D3-A66A6B53CEC1}" type="pres">
      <dgm:prSet presAssocID="{134325C5-6BF8-40D8-8142-E08462448BA9}" presName="childText" presStyleLbl="revTx" presStyleIdx="1" presStyleCnt="3">
        <dgm:presLayoutVars>
          <dgm:bulletEnabled val="1"/>
        </dgm:presLayoutVars>
      </dgm:prSet>
      <dgm:spPr/>
    </dgm:pt>
    <dgm:pt modelId="{84419B45-A25C-4476-B792-A883E2A1F926}" type="pres">
      <dgm:prSet presAssocID="{DC0EF966-014C-4995-90BA-D4B43DF03707}" presName="parentText" presStyleLbl="node1" presStyleIdx="2" presStyleCnt="3">
        <dgm:presLayoutVars>
          <dgm:chMax val="0"/>
          <dgm:bulletEnabled val="1"/>
        </dgm:presLayoutVars>
      </dgm:prSet>
      <dgm:spPr/>
    </dgm:pt>
    <dgm:pt modelId="{E0FAB070-2FA7-4F20-9447-4A6B47FC570A}" type="pres">
      <dgm:prSet presAssocID="{DC0EF966-014C-4995-90BA-D4B43DF03707}" presName="childText" presStyleLbl="revTx" presStyleIdx="2" presStyleCnt="3">
        <dgm:presLayoutVars>
          <dgm:bulletEnabled val="1"/>
        </dgm:presLayoutVars>
      </dgm:prSet>
      <dgm:spPr/>
    </dgm:pt>
  </dgm:ptLst>
  <dgm:cxnLst>
    <dgm:cxn modelId="{85699E08-4C42-47BF-9C3B-3368F5212105}" srcId="{DC0EF966-014C-4995-90BA-D4B43DF03707}" destId="{2349B7A1-D86D-4710-8CBE-3A10D805ABA3}" srcOrd="5" destOrd="0" parTransId="{79C69233-721D-4B08-B323-0D8779D1B1FD}" sibTransId="{48817603-0191-453D-BBA5-97A444DC9BD9}"/>
    <dgm:cxn modelId="{657ACE0D-F276-4CD7-B877-C1352BA3B65E}" type="presOf" srcId="{2349B7A1-D86D-4710-8CBE-3A10D805ABA3}" destId="{E0FAB070-2FA7-4F20-9447-4A6B47FC570A}" srcOrd="0" destOrd="5" presId="urn:microsoft.com/office/officeart/2005/8/layout/vList2"/>
    <dgm:cxn modelId="{5383551A-3AF8-4CB1-991D-E8E569082B93}" srcId="{DC0EF966-014C-4995-90BA-D4B43DF03707}" destId="{ED694965-FEA8-43C1-A271-6258E585E2EC}" srcOrd="1" destOrd="0" parTransId="{9FA4D3AF-0DBF-46C4-8A1A-F84678AEC82A}" sibTransId="{68ACDE6E-D76A-40E9-B7B2-155ECAD6D90C}"/>
    <dgm:cxn modelId="{CA5E7C1A-F127-4513-BD18-D54373EF7EDF}" srcId="{7B650E6A-99EC-4179-9A4E-9C8426975844}" destId="{8C8B3ACB-AAC0-459A-B146-BA3BF944630F}" srcOrd="1" destOrd="0" parTransId="{2C3FDD33-A625-45B7-A9D8-6003BA30EE86}" sibTransId="{99F3E2A7-1857-4636-958A-67FE49B96F81}"/>
    <dgm:cxn modelId="{9B8D9A3A-D085-49F4-B0D2-2CB210D4B4FB}" type="presOf" srcId="{7B650E6A-99EC-4179-9A4E-9C8426975844}" destId="{E9965EFC-4A06-4E15-AE56-725E10959CF3}" srcOrd="0" destOrd="0" presId="urn:microsoft.com/office/officeart/2005/8/layout/vList2"/>
    <dgm:cxn modelId="{D6D84B3C-4365-4A39-B910-7614D2153D2F}" type="presOf" srcId="{221D06BB-77EB-436B-9537-F47E0CE53E4D}" destId="{52914BF8-1658-4823-B068-A9CE083E3A31}" srcOrd="0" destOrd="0" presId="urn:microsoft.com/office/officeart/2005/8/layout/vList2"/>
    <dgm:cxn modelId="{35EA113D-EC21-4FC6-BD0F-A7F56C187A0C}" type="presOf" srcId="{878CB4A6-E842-4A41-9C1A-4298BC80EF16}" destId="{E0FAB070-2FA7-4F20-9447-4A6B47FC570A}" srcOrd="0" destOrd="4" presId="urn:microsoft.com/office/officeart/2005/8/layout/vList2"/>
    <dgm:cxn modelId="{2999EA3F-6B50-40A1-8D17-FDA97CBDECDA}" srcId="{134325C5-6BF8-40D8-8142-E08462448BA9}" destId="{D7CEFB14-661F-4C6D-A351-A15FA110A349}" srcOrd="0" destOrd="0" parTransId="{7BBBA02F-8AE0-4DE4-AC9D-ED1F3BD51261}" sibTransId="{88025EB2-E9B0-4B99-8927-480E4591FECD}"/>
    <dgm:cxn modelId="{7BA1E042-865C-47E8-B80D-02214E7A2FD8}" srcId="{719F4315-449C-481D-B43F-2F0FBEA374FF}" destId="{134325C5-6BF8-40D8-8142-E08462448BA9}" srcOrd="1" destOrd="0" parTransId="{7A6A06D8-480A-4EC0-9614-4F9CF1D0D4EB}" sibTransId="{E0ADF734-C0DE-4867-9BC9-A861B9A03BDE}"/>
    <dgm:cxn modelId="{B9E1EF44-05FE-44FB-8574-D0D7E70D4B81}" srcId="{DC0EF966-014C-4995-90BA-D4B43DF03707}" destId="{DBDA3909-22E5-4FD6-B93E-8A302500D8D9}" srcOrd="2" destOrd="0" parTransId="{8AABBD3C-31A7-43E9-A511-01981936EF0F}" sibTransId="{36CF8D88-E42A-4713-89A6-48864C0D1C71}"/>
    <dgm:cxn modelId="{2432566C-561C-415B-862B-8A231AE70DC0}" srcId="{DC0EF966-014C-4995-90BA-D4B43DF03707}" destId="{294D9046-4942-483C-86C3-20213658D6B0}" srcOrd="3" destOrd="0" parTransId="{5C2464C0-3BC0-4E8A-875A-341818677850}" sibTransId="{14FAA995-8D16-4F53-9312-505713C6FA88}"/>
    <dgm:cxn modelId="{56FD6B51-36E7-4584-99E4-093C64C54ACA}" srcId="{719F4315-449C-481D-B43F-2F0FBEA374FF}" destId="{DC0EF966-014C-4995-90BA-D4B43DF03707}" srcOrd="2" destOrd="0" parTransId="{32BA9F6F-6FE0-47BB-99A2-D3289342904D}" sibTransId="{05AC3F36-B5BC-49E9-B865-4D1DC7B99D44}"/>
    <dgm:cxn modelId="{B206D551-C05D-4A8E-BD70-483E88632CBD}" srcId="{7B650E6A-99EC-4179-9A4E-9C8426975844}" destId="{221D06BB-77EB-436B-9537-F47E0CE53E4D}" srcOrd="0" destOrd="0" parTransId="{B81AECFB-DB1E-4787-9B75-B0295469A3BF}" sibTransId="{E90423D8-95FF-41AB-B70A-F416FE22AD35}"/>
    <dgm:cxn modelId="{CC013855-E239-4686-9911-C7E6016EA13C}" type="presOf" srcId="{D7CEFB14-661F-4C6D-A351-A15FA110A349}" destId="{BFA14C9F-3C93-419A-91D3-A66A6B53CEC1}" srcOrd="0" destOrd="0" presId="urn:microsoft.com/office/officeart/2005/8/layout/vList2"/>
    <dgm:cxn modelId="{9E14A377-91DA-498B-A4C3-8810D9F6025D}" type="presOf" srcId="{294D9046-4942-483C-86C3-20213658D6B0}" destId="{E0FAB070-2FA7-4F20-9447-4A6B47FC570A}" srcOrd="0" destOrd="3" presId="urn:microsoft.com/office/officeart/2005/8/layout/vList2"/>
    <dgm:cxn modelId="{83A65E58-A2CA-4D47-972A-F671AC6ACD32}" srcId="{DC0EF966-014C-4995-90BA-D4B43DF03707}" destId="{42F28C36-1359-4C7A-8A71-CDC1CED91A36}" srcOrd="0" destOrd="0" parTransId="{3B227B05-6C18-4009-8475-D4AB5193F094}" sibTransId="{FC73DC34-9B27-493A-8949-5222F3B7E7C0}"/>
    <dgm:cxn modelId="{4EEEF87A-FC9D-4F86-857B-1A136BF16C67}" type="presOf" srcId="{719F4315-449C-481D-B43F-2F0FBEA374FF}" destId="{49D8EF3F-1631-4350-BBC7-578FD4467777}" srcOrd="0" destOrd="0" presId="urn:microsoft.com/office/officeart/2005/8/layout/vList2"/>
    <dgm:cxn modelId="{7DC4EB93-8BD3-493A-A03F-C4E6AAE3511F}" type="presOf" srcId="{8C8B3ACB-AAC0-459A-B146-BA3BF944630F}" destId="{52914BF8-1658-4823-B068-A9CE083E3A31}" srcOrd="0" destOrd="1" presId="urn:microsoft.com/office/officeart/2005/8/layout/vList2"/>
    <dgm:cxn modelId="{E5472BA2-36D6-4884-8B63-22B6B8BC0808}" type="presOf" srcId="{134325C5-6BF8-40D8-8142-E08462448BA9}" destId="{B6F3218F-019E-479F-80A7-C37E1552F049}" srcOrd="0" destOrd="0" presId="urn:microsoft.com/office/officeart/2005/8/layout/vList2"/>
    <dgm:cxn modelId="{1BD73BB5-D403-4D2D-8A59-5742B6BC426B}" type="presOf" srcId="{DBDA3909-22E5-4FD6-B93E-8A302500D8D9}" destId="{E0FAB070-2FA7-4F20-9447-4A6B47FC570A}" srcOrd="0" destOrd="2" presId="urn:microsoft.com/office/officeart/2005/8/layout/vList2"/>
    <dgm:cxn modelId="{581437BF-80E2-470F-AAF5-608434167C1B}" srcId="{DC0EF966-014C-4995-90BA-D4B43DF03707}" destId="{878CB4A6-E842-4A41-9C1A-4298BC80EF16}" srcOrd="4" destOrd="0" parTransId="{FBF7B8C5-0B66-4ECD-B2C4-7B6AA769AEC7}" sibTransId="{45F19EDF-D0E0-4832-8651-C65A21CACE33}"/>
    <dgm:cxn modelId="{5813C3C4-FADB-4E76-AB22-296E40DE58C3}" srcId="{719F4315-449C-481D-B43F-2F0FBEA374FF}" destId="{7B650E6A-99EC-4179-9A4E-9C8426975844}" srcOrd="0" destOrd="0" parTransId="{A793FAC9-EBB4-4149-9133-DFD1881D6CF8}" sibTransId="{0505CE93-8992-4737-8B5A-3512503D407D}"/>
    <dgm:cxn modelId="{F6E50CE3-53E0-4429-84AC-AA9B17604C3F}" type="presOf" srcId="{42F28C36-1359-4C7A-8A71-CDC1CED91A36}" destId="{E0FAB070-2FA7-4F20-9447-4A6B47FC570A}" srcOrd="0" destOrd="0" presId="urn:microsoft.com/office/officeart/2005/8/layout/vList2"/>
    <dgm:cxn modelId="{26A048ED-697A-41F5-A360-70BADB2798D2}" type="presOf" srcId="{DC0EF966-014C-4995-90BA-D4B43DF03707}" destId="{84419B45-A25C-4476-B792-A883E2A1F926}" srcOrd="0" destOrd="0" presId="urn:microsoft.com/office/officeart/2005/8/layout/vList2"/>
    <dgm:cxn modelId="{F70FB7F3-FB2B-470E-9203-838BEFCDD921}" type="presOf" srcId="{ED694965-FEA8-43C1-A271-6258E585E2EC}" destId="{E0FAB070-2FA7-4F20-9447-4A6B47FC570A}" srcOrd="0" destOrd="1" presId="urn:microsoft.com/office/officeart/2005/8/layout/vList2"/>
    <dgm:cxn modelId="{20CCFCDA-C47B-4C00-BFC8-4618C5A6055E}" type="presParOf" srcId="{49D8EF3F-1631-4350-BBC7-578FD4467777}" destId="{E9965EFC-4A06-4E15-AE56-725E10959CF3}" srcOrd="0" destOrd="0" presId="urn:microsoft.com/office/officeart/2005/8/layout/vList2"/>
    <dgm:cxn modelId="{211CAA57-5254-4211-9B94-53972DDA7AF5}" type="presParOf" srcId="{49D8EF3F-1631-4350-BBC7-578FD4467777}" destId="{52914BF8-1658-4823-B068-A9CE083E3A31}" srcOrd="1" destOrd="0" presId="urn:microsoft.com/office/officeart/2005/8/layout/vList2"/>
    <dgm:cxn modelId="{0331CAD3-4306-462C-B084-E4787F1E66C3}" type="presParOf" srcId="{49D8EF3F-1631-4350-BBC7-578FD4467777}" destId="{B6F3218F-019E-479F-80A7-C37E1552F049}" srcOrd="2" destOrd="0" presId="urn:microsoft.com/office/officeart/2005/8/layout/vList2"/>
    <dgm:cxn modelId="{17DC7539-B8BB-4326-837A-87863D41B0A4}" type="presParOf" srcId="{49D8EF3F-1631-4350-BBC7-578FD4467777}" destId="{BFA14C9F-3C93-419A-91D3-A66A6B53CEC1}" srcOrd="3" destOrd="0" presId="urn:microsoft.com/office/officeart/2005/8/layout/vList2"/>
    <dgm:cxn modelId="{AA96715C-E701-490A-9C95-B98842D21357}" type="presParOf" srcId="{49D8EF3F-1631-4350-BBC7-578FD4467777}" destId="{84419B45-A25C-4476-B792-A883E2A1F926}" srcOrd="4" destOrd="0" presId="urn:microsoft.com/office/officeart/2005/8/layout/vList2"/>
    <dgm:cxn modelId="{28B9A2E5-77EC-4123-8ED9-9EBE63B3B44F}" type="presParOf" srcId="{49D8EF3F-1631-4350-BBC7-578FD4467777}" destId="{E0FAB070-2FA7-4F20-9447-4A6B47FC570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9F4315-449C-481D-B43F-2F0FBEA374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1652A5E-82C8-493C-A17B-F37675A79CE8}">
      <dgm:prSet/>
      <dgm:spPr/>
      <dgm:t>
        <a:bodyPr/>
        <a:lstStyle/>
        <a:p>
          <a:r>
            <a:rPr lang="es-ES" dirty="0"/>
            <a:t>Elección de las métricas</a:t>
          </a:r>
          <a:endParaRPr lang="en-US" dirty="0"/>
        </a:p>
      </dgm:t>
    </dgm:pt>
    <dgm:pt modelId="{AAEA9C94-87FE-4E35-A33E-252FE36E6161}" type="parTrans" cxnId="{8D82470C-A775-4661-AA38-76E026BDC212}">
      <dgm:prSet/>
      <dgm:spPr/>
      <dgm:t>
        <a:bodyPr/>
        <a:lstStyle/>
        <a:p>
          <a:endParaRPr lang="en-US"/>
        </a:p>
      </dgm:t>
    </dgm:pt>
    <dgm:pt modelId="{C68C8CCF-664A-429E-A506-E657A9DF2412}" type="sibTrans" cxnId="{8D82470C-A775-4661-AA38-76E026BDC212}">
      <dgm:prSet/>
      <dgm:spPr/>
      <dgm:t>
        <a:bodyPr/>
        <a:lstStyle/>
        <a:p>
          <a:endParaRPr lang="en-US"/>
        </a:p>
      </dgm:t>
    </dgm:pt>
    <dgm:pt modelId="{EE07B5AD-0CC9-4215-8FB6-659F2080538D}">
      <dgm:prSet/>
      <dgm:spPr/>
      <dgm:t>
        <a:bodyPr/>
        <a:lstStyle/>
        <a:p>
          <a:r>
            <a:rPr lang="es-ES" dirty="0"/>
            <a:t>R2:explica cuán cerca están los datos de la línea de regresión ajustada</a:t>
          </a:r>
          <a:endParaRPr lang="en-US" dirty="0"/>
        </a:p>
      </dgm:t>
    </dgm:pt>
    <dgm:pt modelId="{86737E88-9772-4D16-90B5-3714F43DC680}" type="parTrans" cxnId="{3966800C-4221-471C-B3A7-EED7AC0E6265}">
      <dgm:prSet/>
      <dgm:spPr/>
      <dgm:t>
        <a:bodyPr/>
        <a:lstStyle/>
        <a:p>
          <a:endParaRPr lang="en-US"/>
        </a:p>
      </dgm:t>
    </dgm:pt>
    <dgm:pt modelId="{0B19D78A-C92D-4C35-B67F-6DADC7E46F31}" type="sibTrans" cxnId="{3966800C-4221-471C-B3A7-EED7AC0E6265}">
      <dgm:prSet/>
      <dgm:spPr/>
      <dgm:t>
        <a:bodyPr/>
        <a:lstStyle/>
        <a:p>
          <a:endParaRPr lang="en-US"/>
        </a:p>
      </dgm:t>
    </dgm:pt>
    <dgm:pt modelId="{E6B8FEB6-AB9B-4E8E-B341-46E6314F18C5}">
      <dgm:prSet/>
      <dgm:spPr/>
      <dgm:t>
        <a:bodyPr/>
        <a:lstStyle/>
        <a:p>
          <a:r>
            <a:rPr lang="es-ES" dirty="0"/>
            <a:t>MSE: Es una medida ponderada de la diferencia al cuadrado entre la predicción de nuestro modelo y el valor real.</a:t>
          </a:r>
          <a:endParaRPr lang="en-US" dirty="0"/>
        </a:p>
      </dgm:t>
    </dgm:pt>
    <dgm:pt modelId="{0E673054-3644-4F47-B3EC-5002983D7E21}" type="parTrans" cxnId="{34F80A16-E133-444A-98D2-F583011A85D9}">
      <dgm:prSet/>
      <dgm:spPr/>
      <dgm:t>
        <a:bodyPr/>
        <a:lstStyle/>
        <a:p>
          <a:endParaRPr lang="en-US"/>
        </a:p>
      </dgm:t>
    </dgm:pt>
    <dgm:pt modelId="{A0D607EB-D13B-402E-9EF2-8D24D54F4192}" type="sibTrans" cxnId="{34F80A16-E133-444A-98D2-F583011A85D9}">
      <dgm:prSet/>
      <dgm:spPr/>
      <dgm:t>
        <a:bodyPr/>
        <a:lstStyle/>
        <a:p>
          <a:endParaRPr lang="en-US"/>
        </a:p>
      </dgm:t>
    </dgm:pt>
    <dgm:pt modelId="{874F55DB-9336-41BE-BAB3-1B8E2C89A57A}">
      <dgm:prSet/>
      <dgm:spPr/>
      <dgm:t>
        <a:bodyPr/>
        <a:lstStyle/>
        <a:p>
          <a:r>
            <a:rPr lang="es-ES" dirty="0"/>
            <a:t>RMSE: se interpreta como la desviación estándar de la varianza inexplicada, y tiene la propiedad de estar en las mismas unidades que la variable target.</a:t>
          </a:r>
          <a:endParaRPr lang="en-US" dirty="0"/>
        </a:p>
      </dgm:t>
    </dgm:pt>
    <dgm:pt modelId="{459DB5FA-6416-4B2B-A521-07B3891647FB}" type="parTrans" cxnId="{10F2A94D-EF33-4EAF-BAC6-493E1EC4CE32}">
      <dgm:prSet/>
      <dgm:spPr/>
      <dgm:t>
        <a:bodyPr/>
        <a:lstStyle/>
        <a:p>
          <a:endParaRPr lang="en-US"/>
        </a:p>
      </dgm:t>
    </dgm:pt>
    <dgm:pt modelId="{C33F75E3-F301-4ED8-89C6-204D6ED9B972}" type="sibTrans" cxnId="{10F2A94D-EF33-4EAF-BAC6-493E1EC4CE32}">
      <dgm:prSet/>
      <dgm:spPr/>
      <dgm:t>
        <a:bodyPr/>
        <a:lstStyle/>
        <a:p>
          <a:endParaRPr lang="en-US"/>
        </a:p>
      </dgm:t>
    </dgm:pt>
    <dgm:pt modelId="{49D8EF3F-1631-4350-BBC7-578FD4467777}" type="pres">
      <dgm:prSet presAssocID="{719F4315-449C-481D-B43F-2F0FBEA374FF}" presName="linear" presStyleCnt="0">
        <dgm:presLayoutVars>
          <dgm:animLvl val="lvl"/>
          <dgm:resizeHandles val="exact"/>
        </dgm:presLayoutVars>
      </dgm:prSet>
      <dgm:spPr/>
    </dgm:pt>
    <dgm:pt modelId="{D952002D-1424-4D48-A287-AF972D51CE0A}" type="pres">
      <dgm:prSet presAssocID="{11652A5E-82C8-493C-A17B-F37675A79CE8}" presName="parentText" presStyleLbl="node1" presStyleIdx="0" presStyleCnt="1">
        <dgm:presLayoutVars>
          <dgm:chMax val="0"/>
          <dgm:bulletEnabled val="1"/>
        </dgm:presLayoutVars>
      </dgm:prSet>
      <dgm:spPr/>
    </dgm:pt>
    <dgm:pt modelId="{B57F884A-964B-4186-9FD8-6B8FC2E8D06A}" type="pres">
      <dgm:prSet presAssocID="{11652A5E-82C8-493C-A17B-F37675A79CE8}" presName="childText" presStyleLbl="revTx" presStyleIdx="0" presStyleCnt="1">
        <dgm:presLayoutVars>
          <dgm:bulletEnabled val="1"/>
        </dgm:presLayoutVars>
      </dgm:prSet>
      <dgm:spPr/>
    </dgm:pt>
  </dgm:ptLst>
  <dgm:cxnLst>
    <dgm:cxn modelId="{8D82470C-A775-4661-AA38-76E026BDC212}" srcId="{719F4315-449C-481D-B43F-2F0FBEA374FF}" destId="{11652A5E-82C8-493C-A17B-F37675A79CE8}" srcOrd="0" destOrd="0" parTransId="{AAEA9C94-87FE-4E35-A33E-252FE36E6161}" sibTransId="{C68C8CCF-664A-429E-A506-E657A9DF2412}"/>
    <dgm:cxn modelId="{3966800C-4221-471C-B3A7-EED7AC0E6265}" srcId="{11652A5E-82C8-493C-A17B-F37675A79CE8}" destId="{EE07B5AD-0CC9-4215-8FB6-659F2080538D}" srcOrd="0" destOrd="0" parTransId="{86737E88-9772-4D16-90B5-3714F43DC680}" sibTransId="{0B19D78A-C92D-4C35-B67F-6DADC7E46F31}"/>
    <dgm:cxn modelId="{34F80A16-E133-444A-98D2-F583011A85D9}" srcId="{11652A5E-82C8-493C-A17B-F37675A79CE8}" destId="{E6B8FEB6-AB9B-4E8E-B341-46E6314F18C5}" srcOrd="1" destOrd="0" parTransId="{0E673054-3644-4F47-B3EC-5002983D7E21}" sibTransId="{A0D607EB-D13B-402E-9EF2-8D24D54F4192}"/>
    <dgm:cxn modelId="{308F5029-5C6B-471A-9DA4-A407D33EFC28}" type="presOf" srcId="{EE07B5AD-0CC9-4215-8FB6-659F2080538D}" destId="{B57F884A-964B-4186-9FD8-6B8FC2E8D06A}" srcOrd="0" destOrd="0" presId="urn:microsoft.com/office/officeart/2005/8/layout/vList2"/>
    <dgm:cxn modelId="{10F2A94D-EF33-4EAF-BAC6-493E1EC4CE32}" srcId="{11652A5E-82C8-493C-A17B-F37675A79CE8}" destId="{874F55DB-9336-41BE-BAB3-1B8E2C89A57A}" srcOrd="2" destOrd="0" parTransId="{459DB5FA-6416-4B2B-A521-07B3891647FB}" sibTransId="{C33F75E3-F301-4ED8-89C6-204D6ED9B972}"/>
    <dgm:cxn modelId="{4EEEF87A-FC9D-4F86-857B-1A136BF16C67}" type="presOf" srcId="{719F4315-449C-481D-B43F-2F0FBEA374FF}" destId="{49D8EF3F-1631-4350-BBC7-578FD4467777}" srcOrd="0" destOrd="0" presId="urn:microsoft.com/office/officeart/2005/8/layout/vList2"/>
    <dgm:cxn modelId="{3A4CA192-0994-4EB8-A336-E87EADFA7428}" type="presOf" srcId="{874F55DB-9336-41BE-BAB3-1B8E2C89A57A}" destId="{B57F884A-964B-4186-9FD8-6B8FC2E8D06A}" srcOrd="0" destOrd="2" presId="urn:microsoft.com/office/officeart/2005/8/layout/vList2"/>
    <dgm:cxn modelId="{A8D11EAF-7D39-46AE-90F1-9A747324A46C}" type="presOf" srcId="{E6B8FEB6-AB9B-4E8E-B341-46E6314F18C5}" destId="{B57F884A-964B-4186-9FD8-6B8FC2E8D06A}" srcOrd="0" destOrd="1" presId="urn:microsoft.com/office/officeart/2005/8/layout/vList2"/>
    <dgm:cxn modelId="{45AA43F0-57F9-41E2-A5DD-51A9DAE1FD02}" type="presOf" srcId="{11652A5E-82C8-493C-A17B-F37675A79CE8}" destId="{D952002D-1424-4D48-A287-AF972D51CE0A}" srcOrd="0" destOrd="0" presId="urn:microsoft.com/office/officeart/2005/8/layout/vList2"/>
    <dgm:cxn modelId="{58992C02-EB7B-44C9-BDBF-7EB2BC148A89}" type="presParOf" srcId="{49D8EF3F-1631-4350-BBC7-578FD4467777}" destId="{D952002D-1424-4D48-A287-AF972D51CE0A}" srcOrd="0" destOrd="0" presId="urn:microsoft.com/office/officeart/2005/8/layout/vList2"/>
    <dgm:cxn modelId="{F40C37B8-6DBB-4252-8036-CF9189917E28}" type="presParOf" srcId="{49D8EF3F-1631-4350-BBC7-578FD4467777}" destId="{B57F884A-964B-4186-9FD8-6B8FC2E8D0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465F8-F336-4A70-873B-0715EC9A421D}">
      <dsp:nvSpPr>
        <dsp:cNvPr id="0" name=""/>
        <dsp:cNvSpPr/>
      </dsp:nvSpPr>
      <dsp:spPr>
        <a:xfrm>
          <a:off x="0" y="1149"/>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A78F6-D9C2-43FC-A748-6C0190C18FF4}">
      <dsp:nvSpPr>
        <dsp:cNvPr id="0" name=""/>
        <dsp:cNvSpPr/>
      </dsp:nvSpPr>
      <dsp:spPr>
        <a:xfrm>
          <a:off x="148210" y="111389"/>
          <a:ext cx="269474" cy="269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3DF9E-AC6A-4E67-9630-2F9CFD097BCC}">
      <dsp:nvSpPr>
        <dsp:cNvPr id="0" name=""/>
        <dsp:cNvSpPr/>
      </dsp:nvSpPr>
      <dsp:spPr>
        <a:xfrm>
          <a:off x="565895" y="1149"/>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Introducción</a:t>
          </a:r>
          <a:endParaRPr lang="en-US" sz="1900" kern="1200"/>
        </a:p>
      </dsp:txBody>
      <dsp:txXfrm>
        <a:off x="565895" y="1149"/>
        <a:ext cx="8417593" cy="489952"/>
      </dsp:txXfrm>
    </dsp:sp>
    <dsp:sp modelId="{292763D8-AA30-4D22-995C-BDBFD21461E8}">
      <dsp:nvSpPr>
        <dsp:cNvPr id="0" name=""/>
        <dsp:cNvSpPr/>
      </dsp:nvSpPr>
      <dsp:spPr>
        <a:xfrm>
          <a:off x="0" y="613590"/>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F6A01-9EE0-40E4-BF37-30FE08CDBD76}">
      <dsp:nvSpPr>
        <dsp:cNvPr id="0" name=""/>
        <dsp:cNvSpPr/>
      </dsp:nvSpPr>
      <dsp:spPr>
        <a:xfrm>
          <a:off x="148210" y="723830"/>
          <a:ext cx="269474" cy="269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8186C-8CF1-4D66-A0F8-AE45F1BB0068}">
      <dsp:nvSpPr>
        <dsp:cNvPr id="0" name=""/>
        <dsp:cNvSpPr/>
      </dsp:nvSpPr>
      <dsp:spPr>
        <a:xfrm>
          <a:off x="565895" y="613590"/>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State of Art</a:t>
          </a:r>
          <a:endParaRPr lang="en-US" sz="1900" kern="1200"/>
        </a:p>
      </dsp:txBody>
      <dsp:txXfrm>
        <a:off x="565895" y="613590"/>
        <a:ext cx="8417593" cy="489952"/>
      </dsp:txXfrm>
    </dsp:sp>
    <dsp:sp modelId="{D87C4FD7-30FA-4EE0-9B60-2684F9B27D39}">
      <dsp:nvSpPr>
        <dsp:cNvPr id="0" name=""/>
        <dsp:cNvSpPr/>
      </dsp:nvSpPr>
      <dsp:spPr>
        <a:xfrm>
          <a:off x="0" y="1226031"/>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0CA16-1F40-44CA-A681-7A3FE5C32278}">
      <dsp:nvSpPr>
        <dsp:cNvPr id="0" name=""/>
        <dsp:cNvSpPr/>
      </dsp:nvSpPr>
      <dsp:spPr>
        <a:xfrm>
          <a:off x="148210" y="1336271"/>
          <a:ext cx="269474" cy="269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5753D9-7C55-430E-A278-B21927DC298A}">
      <dsp:nvSpPr>
        <dsp:cNvPr id="0" name=""/>
        <dsp:cNvSpPr/>
      </dsp:nvSpPr>
      <dsp:spPr>
        <a:xfrm>
          <a:off x="565895" y="1226031"/>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Metodología</a:t>
          </a:r>
          <a:endParaRPr lang="en-US" sz="1900" kern="1200"/>
        </a:p>
      </dsp:txBody>
      <dsp:txXfrm>
        <a:off x="565895" y="1226031"/>
        <a:ext cx="8417593" cy="489952"/>
      </dsp:txXfrm>
    </dsp:sp>
    <dsp:sp modelId="{8001E226-99F6-4A8E-A102-583BD9499097}">
      <dsp:nvSpPr>
        <dsp:cNvPr id="0" name=""/>
        <dsp:cNvSpPr/>
      </dsp:nvSpPr>
      <dsp:spPr>
        <a:xfrm>
          <a:off x="0" y="1838472"/>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AA069-77A1-454F-A426-65E41A9AC1B5}">
      <dsp:nvSpPr>
        <dsp:cNvPr id="0" name=""/>
        <dsp:cNvSpPr/>
      </dsp:nvSpPr>
      <dsp:spPr>
        <a:xfrm>
          <a:off x="148210" y="1948711"/>
          <a:ext cx="269474" cy="269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28BE-0400-4337-96C1-24337126E0F0}">
      <dsp:nvSpPr>
        <dsp:cNvPr id="0" name=""/>
        <dsp:cNvSpPr/>
      </dsp:nvSpPr>
      <dsp:spPr>
        <a:xfrm>
          <a:off x="565895" y="1838472"/>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Resultados</a:t>
          </a:r>
          <a:endParaRPr lang="en-US" sz="1900" kern="1200"/>
        </a:p>
      </dsp:txBody>
      <dsp:txXfrm>
        <a:off x="565895" y="1838472"/>
        <a:ext cx="8417593" cy="489952"/>
      </dsp:txXfrm>
    </dsp:sp>
    <dsp:sp modelId="{02463079-A5CD-4800-A97E-4A49155F6C9D}">
      <dsp:nvSpPr>
        <dsp:cNvPr id="0" name=""/>
        <dsp:cNvSpPr/>
      </dsp:nvSpPr>
      <dsp:spPr>
        <a:xfrm>
          <a:off x="0" y="2450913"/>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7F7CA-56FE-422B-B154-D6047B862221}">
      <dsp:nvSpPr>
        <dsp:cNvPr id="0" name=""/>
        <dsp:cNvSpPr/>
      </dsp:nvSpPr>
      <dsp:spPr>
        <a:xfrm>
          <a:off x="148210" y="2561152"/>
          <a:ext cx="269474" cy="2694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C07A0-6239-4C5E-A11F-9DF3995C27A0}">
      <dsp:nvSpPr>
        <dsp:cNvPr id="0" name=""/>
        <dsp:cNvSpPr/>
      </dsp:nvSpPr>
      <dsp:spPr>
        <a:xfrm>
          <a:off x="565895" y="2450913"/>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Discursión de resultados</a:t>
          </a:r>
          <a:endParaRPr lang="en-US" sz="1900" kern="1200"/>
        </a:p>
      </dsp:txBody>
      <dsp:txXfrm>
        <a:off x="565895" y="2450913"/>
        <a:ext cx="8417593" cy="489952"/>
      </dsp:txXfrm>
    </dsp:sp>
    <dsp:sp modelId="{9A890079-121A-4384-B1C4-ECEAE6ADB9FD}">
      <dsp:nvSpPr>
        <dsp:cNvPr id="0" name=""/>
        <dsp:cNvSpPr/>
      </dsp:nvSpPr>
      <dsp:spPr>
        <a:xfrm>
          <a:off x="0" y="3063354"/>
          <a:ext cx="8983489" cy="489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16751-DCA7-46C5-A67B-B6DA3783C281}">
      <dsp:nvSpPr>
        <dsp:cNvPr id="0" name=""/>
        <dsp:cNvSpPr/>
      </dsp:nvSpPr>
      <dsp:spPr>
        <a:xfrm>
          <a:off x="148210" y="3173593"/>
          <a:ext cx="269474" cy="2694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8B9CD-FE8B-49AC-A777-184425D06AE9}">
      <dsp:nvSpPr>
        <dsp:cNvPr id="0" name=""/>
        <dsp:cNvSpPr/>
      </dsp:nvSpPr>
      <dsp:spPr>
        <a:xfrm>
          <a:off x="565895" y="3063354"/>
          <a:ext cx="8417593" cy="489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53" tIns="51853" rIns="51853" bIns="51853" numCol="1" spcCol="1270" anchor="ctr" anchorCtr="0">
          <a:noAutofit/>
        </a:bodyPr>
        <a:lstStyle/>
        <a:p>
          <a:pPr marL="0" lvl="0" indent="0" algn="l" defTabSz="844550">
            <a:lnSpc>
              <a:spcPct val="100000"/>
            </a:lnSpc>
            <a:spcBef>
              <a:spcPct val="0"/>
            </a:spcBef>
            <a:spcAft>
              <a:spcPct val="35000"/>
            </a:spcAft>
            <a:buNone/>
          </a:pPr>
          <a:r>
            <a:rPr lang="es-ES" sz="1900" kern="1200"/>
            <a:t>Conclusiones</a:t>
          </a:r>
          <a:endParaRPr lang="en-US" sz="1900" kern="1200"/>
        </a:p>
      </dsp:txBody>
      <dsp:txXfrm>
        <a:off x="565895" y="3063354"/>
        <a:ext cx="8417593" cy="489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D028-099A-41CD-A00C-5FE9A63769E0}">
      <dsp:nvSpPr>
        <dsp:cNvPr id="0" name=""/>
        <dsp:cNvSpPr/>
      </dsp:nvSpPr>
      <dsp:spPr>
        <a:xfrm>
          <a:off x="0" y="21314"/>
          <a:ext cx="3949306" cy="10442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El sector de la construcción representa  el 6.2% del PIB y emplea a más de 1,4 millones de personas </a:t>
          </a:r>
          <a:endParaRPr lang="en-US" sz="1200" kern="1200"/>
        </a:p>
      </dsp:txBody>
      <dsp:txXfrm>
        <a:off x="50975" y="72289"/>
        <a:ext cx="3847356" cy="942274"/>
      </dsp:txXfrm>
    </dsp:sp>
    <dsp:sp modelId="{345019EB-014A-42CD-8FFA-FA0893E8A383}">
      <dsp:nvSpPr>
        <dsp:cNvPr id="0" name=""/>
        <dsp:cNvSpPr/>
      </dsp:nvSpPr>
      <dsp:spPr>
        <a:xfrm>
          <a:off x="0" y="1100099"/>
          <a:ext cx="3949306" cy="10442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A 03/22 había 167.100 personas trabajando en el Sector Servicios de actividades inmobiliarias. </a:t>
          </a:r>
          <a:endParaRPr lang="en-US" sz="1200" kern="1200"/>
        </a:p>
      </dsp:txBody>
      <dsp:txXfrm>
        <a:off x="50975" y="1151074"/>
        <a:ext cx="3847356" cy="942274"/>
      </dsp:txXfrm>
    </dsp:sp>
    <dsp:sp modelId="{2C577F4B-8735-4CBB-985F-A7679D4A4A30}">
      <dsp:nvSpPr>
        <dsp:cNvPr id="0" name=""/>
        <dsp:cNvSpPr/>
      </dsp:nvSpPr>
      <dsp:spPr>
        <a:xfrm>
          <a:off x="0" y="2178884"/>
          <a:ext cx="3949306" cy="10442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En 2021, se realizaron  678.000 operaciones de compra venta de inmuebles ante notario, según (BdE) </a:t>
          </a:r>
          <a:endParaRPr lang="en-US" sz="1200" kern="1200"/>
        </a:p>
      </dsp:txBody>
      <dsp:txXfrm>
        <a:off x="50975" y="2229859"/>
        <a:ext cx="3847356" cy="942274"/>
      </dsp:txXfrm>
    </dsp:sp>
    <dsp:sp modelId="{5A6E3521-56D0-46A1-B121-B117247076EE}">
      <dsp:nvSpPr>
        <dsp:cNvPr id="0" name=""/>
        <dsp:cNvSpPr/>
      </dsp:nvSpPr>
      <dsp:spPr>
        <a:xfrm>
          <a:off x="0" y="3257669"/>
          <a:ext cx="3949306" cy="10442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El esfuerzo que realizan las familias para la adquisición de una vivienda son 7 años en promedio.</a:t>
          </a:r>
          <a:endParaRPr lang="en-US" sz="1200" kern="1200"/>
        </a:p>
      </dsp:txBody>
      <dsp:txXfrm>
        <a:off x="50975" y="3308644"/>
        <a:ext cx="3847356" cy="942274"/>
      </dsp:txXfrm>
    </dsp:sp>
    <dsp:sp modelId="{22DDA227-CB7D-4571-8157-370FE1620E1C}">
      <dsp:nvSpPr>
        <dsp:cNvPr id="0" name=""/>
        <dsp:cNvSpPr/>
      </dsp:nvSpPr>
      <dsp:spPr>
        <a:xfrm>
          <a:off x="0" y="4336453"/>
          <a:ext cx="3949306" cy="10442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a:t>Los activos inmobiliarios son los que producen un</a:t>
          </a:r>
          <a:r>
            <a:rPr lang="es-ES" sz="1200" b="1" kern="1200"/>
            <a:t> retorno de la inversión más estable y consistente en el tiempo</a:t>
          </a:r>
          <a:r>
            <a:rPr lang="es-ES" sz="1200" kern="1200"/>
            <a:t>, con una media del 4 por ciento anual en el periodo 2016-2021 y que bate la rentabilidad acumulada del resto de activos financieros.</a:t>
          </a:r>
          <a:endParaRPr lang="en-US" sz="1200" kern="1200"/>
        </a:p>
      </dsp:txBody>
      <dsp:txXfrm>
        <a:off x="50975" y="4387428"/>
        <a:ext cx="3847356" cy="942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D0A53-CC64-4665-9D06-374683F72E06}">
      <dsp:nvSpPr>
        <dsp:cNvPr id="0" name=""/>
        <dsp:cNvSpPr/>
      </dsp:nvSpPr>
      <dsp:spPr>
        <a:xfrm>
          <a:off x="0" y="331912"/>
          <a:ext cx="7728267" cy="1984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16560" rIns="599799" bIns="142240" numCol="1" spcCol="1270" anchor="t" anchorCtr="0">
          <a:noAutofit/>
        </a:bodyPr>
        <a:lstStyle/>
        <a:p>
          <a:pPr marL="228600" lvl="1" indent="-228600" algn="l" defTabSz="889000">
            <a:lnSpc>
              <a:spcPct val="90000"/>
            </a:lnSpc>
            <a:spcBef>
              <a:spcPct val="0"/>
            </a:spcBef>
            <a:spcAft>
              <a:spcPct val="15000"/>
            </a:spcAft>
            <a:buChar char="•"/>
          </a:pPr>
          <a:r>
            <a:rPr lang="es-ES" sz="2000" kern="1200"/>
            <a:t>Evaluar la viabilidad de un modelo de negocio relacionado con el mercado inmobiliario y para definir el Mínimo Producto Viable (MPV) era necesario realizar un análisis previo de la oferta de inmuebles recopilados y mostrados por plataformas inmobiliarias diversas.</a:t>
          </a:r>
          <a:endParaRPr lang="en-US" sz="2000" kern="1200"/>
        </a:p>
      </dsp:txBody>
      <dsp:txXfrm>
        <a:off x="0" y="331912"/>
        <a:ext cx="7728267" cy="1984500"/>
      </dsp:txXfrm>
    </dsp:sp>
    <dsp:sp modelId="{3E51D2E9-49C9-4153-8706-A4A6ACBA5FEC}">
      <dsp:nvSpPr>
        <dsp:cNvPr id="0" name=""/>
        <dsp:cNvSpPr/>
      </dsp:nvSpPr>
      <dsp:spPr>
        <a:xfrm>
          <a:off x="386413" y="36712"/>
          <a:ext cx="5409786" cy="590399"/>
        </a:xfrm>
        <a:prstGeom prst="roundRect">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889000">
            <a:lnSpc>
              <a:spcPct val="90000"/>
            </a:lnSpc>
            <a:spcBef>
              <a:spcPct val="0"/>
            </a:spcBef>
            <a:spcAft>
              <a:spcPct val="35000"/>
            </a:spcAft>
            <a:buNone/>
          </a:pPr>
          <a:r>
            <a:rPr lang="es-ES" sz="2000" b="1" kern="1200"/>
            <a:t>Motivación </a:t>
          </a:r>
          <a:endParaRPr lang="en-US" sz="2000" kern="1200"/>
        </a:p>
      </dsp:txBody>
      <dsp:txXfrm>
        <a:off x="415234" y="65533"/>
        <a:ext cx="5352144" cy="532757"/>
      </dsp:txXfrm>
    </dsp:sp>
    <dsp:sp modelId="{E88B1BE4-693B-4B05-BDE7-42C65DBED6F3}">
      <dsp:nvSpPr>
        <dsp:cNvPr id="0" name=""/>
        <dsp:cNvSpPr/>
      </dsp:nvSpPr>
      <dsp:spPr>
        <a:xfrm>
          <a:off x="0" y="2719612"/>
          <a:ext cx="7728267" cy="233100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16560" rIns="599799" bIns="142240" numCol="1" spcCol="1270" anchor="t" anchorCtr="0">
          <a:noAutofit/>
        </a:bodyPr>
        <a:lstStyle/>
        <a:p>
          <a:pPr marL="228600" lvl="1" indent="-228600" algn="l" defTabSz="889000">
            <a:lnSpc>
              <a:spcPct val="90000"/>
            </a:lnSpc>
            <a:spcBef>
              <a:spcPct val="0"/>
            </a:spcBef>
            <a:spcAft>
              <a:spcPct val="15000"/>
            </a:spcAft>
            <a:buChar char="•"/>
          </a:pPr>
          <a:r>
            <a:rPr lang="es-ES" sz="2000" kern="1200"/>
            <a:t>Entrenar y optimizar dos modelos de aprendizaje supervisado, que sean capaces de predecir el precio medio de los inmuebles en función de las variables explicativas contenidas en el DataFrame.</a:t>
          </a:r>
          <a:endParaRPr lang="en-US" sz="2000" kern="1200"/>
        </a:p>
        <a:p>
          <a:pPr marL="228600" lvl="1" indent="-228600" algn="l" defTabSz="889000">
            <a:lnSpc>
              <a:spcPct val="90000"/>
            </a:lnSpc>
            <a:spcBef>
              <a:spcPct val="0"/>
            </a:spcBef>
            <a:spcAft>
              <a:spcPct val="15000"/>
            </a:spcAft>
            <a:buChar char="•"/>
          </a:pPr>
          <a:r>
            <a:rPr lang="es-ES" sz="2000" kern="1200"/>
            <a:t>Desarrollar una API que permita explotar la información y las predicciones de nuestro modelo</a:t>
          </a:r>
          <a:endParaRPr lang="en-US" sz="2000" kern="1200"/>
        </a:p>
      </dsp:txBody>
      <dsp:txXfrm>
        <a:off x="0" y="2719612"/>
        <a:ext cx="7728267" cy="2331000"/>
      </dsp:txXfrm>
    </dsp:sp>
    <dsp:sp modelId="{C284B62B-5EC0-4FEF-BA52-3544A559D475}">
      <dsp:nvSpPr>
        <dsp:cNvPr id="0" name=""/>
        <dsp:cNvSpPr/>
      </dsp:nvSpPr>
      <dsp:spPr>
        <a:xfrm>
          <a:off x="386413" y="2424412"/>
          <a:ext cx="5409786" cy="590399"/>
        </a:xfrm>
        <a:prstGeom prst="roundRect">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889000">
            <a:lnSpc>
              <a:spcPct val="90000"/>
            </a:lnSpc>
            <a:spcBef>
              <a:spcPct val="0"/>
            </a:spcBef>
            <a:spcAft>
              <a:spcPct val="35000"/>
            </a:spcAft>
            <a:buNone/>
          </a:pPr>
          <a:r>
            <a:rPr lang="es-ES" sz="2000" b="1" kern="1200"/>
            <a:t>Objetivos </a:t>
          </a:r>
          <a:endParaRPr lang="en-US" sz="2000" kern="1200"/>
        </a:p>
      </dsp:txBody>
      <dsp:txXfrm>
        <a:off x="415234" y="2453233"/>
        <a:ext cx="5352144" cy="532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78511-3DEE-436F-873C-6EAB49884767}">
      <dsp:nvSpPr>
        <dsp:cNvPr id="0" name=""/>
        <dsp:cNvSpPr/>
      </dsp:nvSpPr>
      <dsp:spPr>
        <a:xfrm>
          <a:off x="0" y="625"/>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27DE20-A20A-405D-AF67-077F0FEE1E53}">
      <dsp:nvSpPr>
        <dsp:cNvPr id="0" name=""/>
        <dsp:cNvSpPr/>
      </dsp:nvSpPr>
      <dsp:spPr>
        <a:xfrm>
          <a:off x="0" y="625"/>
          <a:ext cx="7315200" cy="102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t>No se dispone de ninguna herramienta que permita el acceso en tiempo real con el ajuste de un modelo a nivel nacional .</a:t>
          </a:r>
          <a:endParaRPr lang="en-US" sz="2000" kern="1200"/>
        </a:p>
      </dsp:txBody>
      <dsp:txXfrm>
        <a:off x="0" y="625"/>
        <a:ext cx="7315200" cy="1023877"/>
      </dsp:txXfrm>
    </dsp:sp>
    <dsp:sp modelId="{2357661A-BFE5-4E04-8641-9AEA74345EC1}">
      <dsp:nvSpPr>
        <dsp:cNvPr id="0" name=""/>
        <dsp:cNvSpPr/>
      </dsp:nvSpPr>
      <dsp:spPr>
        <a:xfrm>
          <a:off x="0" y="1024503"/>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4806E-096D-4BD9-80A8-0E932C71C880}">
      <dsp:nvSpPr>
        <dsp:cNvPr id="0" name=""/>
        <dsp:cNvSpPr/>
      </dsp:nvSpPr>
      <dsp:spPr>
        <a:xfrm>
          <a:off x="0" y="1024503"/>
          <a:ext cx="7315200" cy="102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t>Tampoco existe al nivel de detalle necesario que se persigue el presente estudio.</a:t>
          </a:r>
          <a:endParaRPr lang="en-US" sz="2000" kern="1200"/>
        </a:p>
      </dsp:txBody>
      <dsp:txXfrm>
        <a:off x="0" y="1024503"/>
        <a:ext cx="7315200" cy="1023877"/>
      </dsp:txXfrm>
    </dsp:sp>
    <dsp:sp modelId="{A8446254-9D15-4551-91B7-6BED628DD9E4}">
      <dsp:nvSpPr>
        <dsp:cNvPr id="0" name=""/>
        <dsp:cNvSpPr/>
      </dsp:nvSpPr>
      <dsp:spPr>
        <a:xfrm>
          <a:off x="0" y="2048381"/>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738DDB-72FC-4F16-AA41-18134B4C482F}">
      <dsp:nvSpPr>
        <dsp:cNvPr id="0" name=""/>
        <dsp:cNvSpPr/>
      </dsp:nvSpPr>
      <dsp:spPr>
        <a:xfrm>
          <a:off x="0" y="2048381"/>
          <a:ext cx="7315200" cy="102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t>Se basan en una muestra obtenida mediante scraping con menos profundidad de la que hemos utilizado en nuestro estudio.</a:t>
          </a:r>
          <a:endParaRPr lang="en-US" sz="2000" kern="1200"/>
        </a:p>
      </dsp:txBody>
      <dsp:txXfrm>
        <a:off x="0" y="2048381"/>
        <a:ext cx="7315200" cy="1023877"/>
      </dsp:txXfrm>
    </dsp:sp>
    <dsp:sp modelId="{4BABB9B8-F5B7-4E82-AB49-243A72EA2511}">
      <dsp:nvSpPr>
        <dsp:cNvPr id="0" name=""/>
        <dsp:cNvSpPr/>
      </dsp:nvSpPr>
      <dsp:spPr>
        <a:xfrm>
          <a:off x="0" y="3072258"/>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17C9D-397C-4ECD-8B87-B1A59DBC3B90}">
      <dsp:nvSpPr>
        <dsp:cNvPr id="0" name=""/>
        <dsp:cNvSpPr/>
      </dsp:nvSpPr>
      <dsp:spPr>
        <a:xfrm>
          <a:off x="0" y="3072258"/>
          <a:ext cx="7315200" cy="102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t>Se han identificado numerosos análisis  de modelos,  pero que se circunscriben al análisis de los inmuebles de una provincia en concreto.</a:t>
          </a:r>
          <a:endParaRPr lang="en-US" sz="2000" kern="1200"/>
        </a:p>
      </dsp:txBody>
      <dsp:txXfrm>
        <a:off x="0" y="3072258"/>
        <a:ext cx="7315200" cy="1023877"/>
      </dsp:txXfrm>
    </dsp:sp>
    <dsp:sp modelId="{2C845411-9F01-4E91-8ECE-6D5D1251CD73}">
      <dsp:nvSpPr>
        <dsp:cNvPr id="0" name=""/>
        <dsp:cNvSpPr/>
      </dsp:nvSpPr>
      <dsp:spPr>
        <a:xfrm>
          <a:off x="0" y="4096136"/>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1E700E-015D-4CBB-9FE0-622FC833C759}">
      <dsp:nvSpPr>
        <dsp:cNvPr id="0" name=""/>
        <dsp:cNvSpPr/>
      </dsp:nvSpPr>
      <dsp:spPr>
        <a:xfrm>
          <a:off x="0" y="4096136"/>
          <a:ext cx="7315200" cy="1023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a:t>No alcanzan el nivel de puesta en producción del modelo </a:t>
          </a:r>
          <a:endParaRPr lang="en-US" sz="2000" kern="1200"/>
        </a:p>
      </dsp:txBody>
      <dsp:txXfrm>
        <a:off x="0" y="4096136"/>
        <a:ext cx="7315200" cy="1023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65EFC-4A06-4E15-AE56-725E10959CF3}">
      <dsp:nvSpPr>
        <dsp:cNvPr id="0" name=""/>
        <dsp:cNvSpPr/>
      </dsp:nvSpPr>
      <dsp:spPr>
        <a:xfrm>
          <a:off x="0" y="1392"/>
          <a:ext cx="8236335" cy="527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Base de datos</a:t>
          </a:r>
          <a:endParaRPr lang="en-US" sz="2200" kern="1200" dirty="0"/>
        </a:p>
      </dsp:txBody>
      <dsp:txXfrm>
        <a:off x="25759" y="27151"/>
        <a:ext cx="8184817" cy="476152"/>
      </dsp:txXfrm>
    </dsp:sp>
    <dsp:sp modelId="{52914BF8-1658-4823-B068-A9CE083E3A31}">
      <dsp:nvSpPr>
        <dsp:cNvPr id="0" name=""/>
        <dsp:cNvSpPr/>
      </dsp:nvSpPr>
      <dsp:spPr>
        <a:xfrm>
          <a:off x="0" y="529062"/>
          <a:ext cx="8236335"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0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ES" sz="1700" kern="1200" dirty="0"/>
            <a:t>Obtenida por Web </a:t>
          </a:r>
          <a:r>
            <a:rPr lang="es-ES" sz="1700" kern="1200" dirty="0" err="1"/>
            <a:t>Scraping</a:t>
          </a:r>
          <a:r>
            <a:rPr lang="es-ES" sz="1700" kern="1200" dirty="0"/>
            <a:t> :2019</a:t>
          </a:r>
          <a:endParaRPr lang="en-US" sz="1700" kern="1200" dirty="0"/>
        </a:p>
        <a:p>
          <a:pPr marL="171450" lvl="1" indent="-171450" algn="l" defTabSz="755650" rtl="0">
            <a:lnSpc>
              <a:spcPct val="90000"/>
            </a:lnSpc>
            <a:spcBef>
              <a:spcPct val="0"/>
            </a:spcBef>
            <a:spcAft>
              <a:spcPct val="20000"/>
            </a:spcAft>
            <a:buChar char="•"/>
          </a:pPr>
          <a:r>
            <a:rPr lang="es-ES" sz="1700" kern="1200" dirty="0"/>
            <a:t>Inicial: 100.000 – 39 variables explicativas</a:t>
          </a:r>
          <a:r>
            <a:rPr lang="es-ES" sz="1700" kern="1200" dirty="0">
              <a:latin typeface="Corbel" panose="020B0503020204020204"/>
            </a:rPr>
            <a:t> (características del inmueble, geográficas, demográficas y económicas)</a:t>
          </a:r>
          <a:endParaRPr lang="es-ES" sz="1700" kern="1200" dirty="0"/>
        </a:p>
      </dsp:txBody>
      <dsp:txXfrm>
        <a:off x="0" y="529062"/>
        <a:ext cx="8236335" cy="842490"/>
      </dsp:txXfrm>
    </dsp:sp>
    <dsp:sp modelId="{B6F3218F-019E-479F-80A7-C37E1552F049}">
      <dsp:nvSpPr>
        <dsp:cNvPr id="0" name=""/>
        <dsp:cNvSpPr/>
      </dsp:nvSpPr>
      <dsp:spPr>
        <a:xfrm>
          <a:off x="0" y="1371552"/>
          <a:ext cx="8236335" cy="527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t>Análisis Exploratorio</a:t>
          </a:r>
          <a:endParaRPr lang="en-US" sz="2200" kern="1200" dirty="0"/>
        </a:p>
      </dsp:txBody>
      <dsp:txXfrm>
        <a:off x="25759" y="1397311"/>
        <a:ext cx="8184817" cy="476152"/>
      </dsp:txXfrm>
    </dsp:sp>
    <dsp:sp modelId="{BFA14C9F-3C93-419A-91D3-A66A6B53CEC1}">
      <dsp:nvSpPr>
        <dsp:cNvPr id="0" name=""/>
        <dsp:cNvSpPr/>
      </dsp:nvSpPr>
      <dsp:spPr>
        <a:xfrm>
          <a:off x="0" y="1899222"/>
          <a:ext cx="8236335"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0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ES" sz="1700" kern="1200" dirty="0"/>
            <a:t>Correlaciones: No hay multicolinealidad. Y las &gt;0.4 coinciden con los predictores más importantes</a:t>
          </a:r>
          <a:endParaRPr lang="en-US" sz="1700" kern="1200" dirty="0"/>
        </a:p>
      </dsp:txBody>
      <dsp:txXfrm>
        <a:off x="0" y="1899222"/>
        <a:ext cx="8236335" cy="535095"/>
      </dsp:txXfrm>
    </dsp:sp>
    <dsp:sp modelId="{84419B45-A25C-4476-B792-A883E2A1F926}">
      <dsp:nvSpPr>
        <dsp:cNvPr id="0" name=""/>
        <dsp:cNvSpPr/>
      </dsp:nvSpPr>
      <dsp:spPr>
        <a:xfrm>
          <a:off x="0" y="2434317"/>
          <a:ext cx="8236335" cy="527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ES" sz="2200" kern="1200" dirty="0"/>
            <a:t>Procesamiento de la </a:t>
          </a:r>
          <a:r>
            <a:rPr lang="es-ES" sz="2200" kern="1200" dirty="0">
              <a:latin typeface="Corbel" panose="020B0503020204020204"/>
            </a:rPr>
            <a:t>información</a:t>
          </a:r>
          <a:endParaRPr lang="en-US" sz="2200" kern="1200" dirty="0">
            <a:latin typeface="Corbel" panose="020B0503020204020204"/>
          </a:endParaRPr>
        </a:p>
      </dsp:txBody>
      <dsp:txXfrm>
        <a:off x="25759" y="2460076"/>
        <a:ext cx="8184817" cy="476152"/>
      </dsp:txXfrm>
    </dsp:sp>
    <dsp:sp modelId="{E0FAB070-2FA7-4F20-9447-4A6B47FC570A}">
      <dsp:nvSpPr>
        <dsp:cNvPr id="0" name=""/>
        <dsp:cNvSpPr/>
      </dsp:nvSpPr>
      <dsp:spPr>
        <a:xfrm>
          <a:off x="0" y="2961987"/>
          <a:ext cx="8236335"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0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s-ES" sz="1700" kern="1200" dirty="0">
              <a:latin typeface="Corbel" panose="020B0503020204020204"/>
            </a:rPr>
            <a:t>No hay distribución normal de las variables</a:t>
          </a:r>
          <a:endParaRPr lang="en-US" sz="1700" kern="1200" dirty="0">
            <a:latin typeface="Corbel" panose="020B0503020204020204"/>
          </a:endParaRPr>
        </a:p>
        <a:p>
          <a:pPr marL="171450" lvl="1" indent="-171450" algn="l" defTabSz="755650" rtl="0">
            <a:lnSpc>
              <a:spcPct val="90000"/>
            </a:lnSpc>
            <a:spcBef>
              <a:spcPct val="0"/>
            </a:spcBef>
            <a:spcAft>
              <a:spcPct val="20000"/>
            </a:spcAft>
            <a:buChar char="•"/>
          </a:pPr>
          <a:r>
            <a:rPr lang="es-ES" sz="1700" kern="1200" dirty="0">
              <a:latin typeface="Corbel" panose="020B0503020204020204"/>
            </a:rPr>
            <a:t>7 variables categóricas convertidas en [0,1]</a:t>
          </a:r>
          <a:endParaRPr lang="en-US" sz="1700" kern="1200" dirty="0">
            <a:latin typeface="Corbel" panose="020B0503020204020204"/>
          </a:endParaRPr>
        </a:p>
        <a:p>
          <a:pPr marL="171450" lvl="1" indent="-171450" algn="l" defTabSz="755650" rtl="0">
            <a:lnSpc>
              <a:spcPct val="90000"/>
            </a:lnSpc>
            <a:spcBef>
              <a:spcPct val="0"/>
            </a:spcBef>
            <a:spcAft>
              <a:spcPct val="20000"/>
            </a:spcAft>
            <a:buChar char="•"/>
          </a:pPr>
          <a:r>
            <a:rPr lang="es-ES" sz="1700" kern="1200" dirty="0" err="1">
              <a:latin typeface="Corbel" panose="020B0503020204020204"/>
            </a:rPr>
            <a:t>NaN</a:t>
          </a:r>
          <a:r>
            <a:rPr lang="es-ES" sz="1700" kern="1200" dirty="0">
              <a:latin typeface="Corbel" panose="020B0503020204020204"/>
            </a:rPr>
            <a:t>: Criterio de la moda, K-</a:t>
          </a:r>
          <a:r>
            <a:rPr lang="es-ES" sz="1700" kern="1200" dirty="0" err="1">
              <a:latin typeface="Corbel" panose="020B0503020204020204"/>
            </a:rPr>
            <a:t>Nearest</a:t>
          </a:r>
          <a:r>
            <a:rPr lang="es-ES" sz="1700" kern="1200" dirty="0">
              <a:latin typeface="Corbel" panose="020B0503020204020204"/>
            </a:rPr>
            <a:t> </a:t>
          </a:r>
          <a:r>
            <a:rPr lang="es-ES" sz="1700" kern="1200" dirty="0" err="1">
              <a:latin typeface="Corbel" panose="020B0503020204020204"/>
            </a:rPr>
            <a:t>Neighbor</a:t>
          </a:r>
          <a:r>
            <a:rPr lang="es-ES" sz="1700" kern="1200" dirty="0">
              <a:latin typeface="Corbel" panose="020B0503020204020204"/>
            </a:rPr>
            <a:t>- KNN (</a:t>
          </a:r>
          <a:r>
            <a:rPr lang="es-ES" sz="1700" kern="1200" dirty="0" err="1">
              <a:latin typeface="Corbel" panose="020B0503020204020204"/>
            </a:rPr>
            <a:t>float</a:t>
          </a:r>
          <a:r>
            <a:rPr lang="es-ES" sz="1700" kern="1200" dirty="0">
              <a:latin typeface="Corbel" panose="020B0503020204020204"/>
            </a:rPr>
            <a:t>, m2_útiles)</a:t>
          </a:r>
          <a:endParaRPr lang="en-US" sz="1700" kern="1200" dirty="0">
            <a:latin typeface="Corbel" panose="020B0503020204020204"/>
          </a:endParaRPr>
        </a:p>
        <a:p>
          <a:pPr marL="171450" lvl="1" indent="-171450" algn="l" defTabSz="755650" rtl="0">
            <a:lnSpc>
              <a:spcPct val="90000"/>
            </a:lnSpc>
            <a:spcBef>
              <a:spcPct val="0"/>
            </a:spcBef>
            <a:spcAft>
              <a:spcPct val="20000"/>
            </a:spcAft>
            <a:buChar char="•"/>
          </a:pPr>
          <a:r>
            <a:rPr lang="es-ES" sz="1700" kern="1200" dirty="0">
              <a:latin typeface="Corbel" panose="020B0503020204020204"/>
            </a:rPr>
            <a:t>Estandarización 6 variables y  </a:t>
          </a:r>
          <a:r>
            <a:rPr lang="es-ES" sz="1700" kern="1200" dirty="0" err="1">
              <a:latin typeface="Corbel" panose="020B0503020204020204"/>
            </a:rPr>
            <a:t>Robust</a:t>
          </a:r>
          <a:r>
            <a:rPr lang="es-ES" sz="1700" kern="1200" dirty="0">
              <a:latin typeface="Corbel" panose="020B0503020204020204"/>
            </a:rPr>
            <a:t> </a:t>
          </a:r>
          <a:r>
            <a:rPr lang="es-ES" sz="1700" kern="1200" dirty="0" err="1">
              <a:latin typeface="Corbel" panose="020B0503020204020204"/>
            </a:rPr>
            <a:t>Scaler</a:t>
          </a:r>
          <a:r>
            <a:rPr lang="es-ES" sz="1700" kern="1200" dirty="0">
              <a:latin typeface="Corbel" panose="020B0503020204020204"/>
            </a:rPr>
            <a:t> a m2- reales y útiles</a:t>
          </a:r>
          <a:endParaRPr lang="en-US" sz="1700" kern="1200" dirty="0">
            <a:latin typeface="Corbel" panose="020B0503020204020204"/>
          </a:endParaRPr>
        </a:p>
        <a:p>
          <a:pPr marL="171450" lvl="1" indent="-171450" algn="l" defTabSz="755650" rtl="0">
            <a:lnSpc>
              <a:spcPct val="90000"/>
            </a:lnSpc>
            <a:spcBef>
              <a:spcPct val="0"/>
            </a:spcBef>
            <a:spcAft>
              <a:spcPct val="20000"/>
            </a:spcAft>
            <a:buChar char="•"/>
          </a:pPr>
          <a:r>
            <a:rPr lang="es-ES" sz="1700" kern="1200" dirty="0">
              <a:latin typeface="Corbel" panose="020B0503020204020204"/>
            </a:rPr>
            <a:t>No se han modificado las variables a nivel provincial: económicas, demográficas(8 en total)</a:t>
          </a:r>
          <a:endParaRPr lang="en-US" sz="1700" kern="1200" dirty="0">
            <a:latin typeface="Corbel" panose="020B0503020204020204"/>
          </a:endParaRPr>
        </a:p>
        <a:p>
          <a:pPr marL="171450" lvl="1" indent="-171450" algn="l" defTabSz="755650" rtl="0">
            <a:lnSpc>
              <a:spcPct val="90000"/>
            </a:lnSpc>
            <a:spcBef>
              <a:spcPct val="0"/>
            </a:spcBef>
            <a:spcAft>
              <a:spcPct val="20000"/>
            </a:spcAft>
            <a:buChar char="•"/>
          </a:pPr>
          <a:r>
            <a:rPr lang="es-ES" sz="1700" kern="1200" dirty="0">
              <a:latin typeface="Corbel" panose="020B0503020204020204"/>
            </a:rPr>
            <a:t>BBDD Modelo: +75.000 - 39 variables - (alquiler, </a:t>
          </a:r>
          <a:r>
            <a:rPr lang="es-ES" sz="1700" kern="1200" dirty="0" err="1">
              <a:latin typeface="Corbel" panose="020B0503020204020204"/>
            </a:rPr>
            <a:t>NaN</a:t>
          </a:r>
          <a:r>
            <a:rPr lang="es-ES" sz="1700" kern="1200" dirty="0">
              <a:latin typeface="Corbel" panose="020B0503020204020204"/>
            </a:rPr>
            <a:t> no procesados, geográficas categóricas) = 22 var. </a:t>
          </a:r>
          <a:endParaRPr lang="es-ES" sz="1700" kern="1200" dirty="0"/>
        </a:p>
      </dsp:txBody>
      <dsp:txXfrm>
        <a:off x="0" y="2961987"/>
        <a:ext cx="8236335" cy="22314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2002D-1424-4D48-A287-AF972D51CE0A}">
      <dsp:nvSpPr>
        <dsp:cNvPr id="0" name=""/>
        <dsp:cNvSpPr/>
      </dsp:nvSpPr>
      <dsp:spPr>
        <a:xfrm>
          <a:off x="0" y="93029"/>
          <a:ext cx="8358255" cy="4077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Elección de las métricas</a:t>
          </a:r>
          <a:endParaRPr lang="en-US" sz="1700" kern="1200" dirty="0"/>
        </a:p>
      </dsp:txBody>
      <dsp:txXfrm>
        <a:off x="19904" y="112933"/>
        <a:ext cx="8318447" cy="367937"/>
      </dsp:txXfrm>
    </dsp:sp>
    <dsp:sp modelId="{B57F884A-964B-4186-9FD8-6B8FC2E8D06A}">
      <dsp:nvSpPr>
        <dsp:cNvPr id="0" name=""/>
        <dsp:cNvSpPr/>
      </dsp:nvSpPr>
      <dsp:spPr>
        <a:xfrm>
          <a:off x="0" y="500774"/>
          <a:ext cx="8358255"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7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s-ES" sz="1300" kern="1200" dirty="0"/>
            <a:t>R2:explica cuán cerca están los datos de la línea de regresión ajustada</a:t>
          </a:r>
          <a:endParaRPr lang="en-US" sz="1300" kern="1200" dirty="0"/>
        </a:p>
        <a:p>
          <a:pPr marL="114300" lvl="1" indent="-114300" algn="l" defTabSz="577850">
            <a:lnSpc>
              <a:spcPct val="90000"/>
            </a:lnSpc>
            <a:spcBef>
              <a:spcPct val="0"/>
            </a:spcBef>
            <a:spcAft>
              <a:spcPct val="20000"/>
            </a:spcAft>
            <a:buChar char="•"/>
          </a:pPr>
          <a:r>
            <a:rPr lang="es-ES" sz="1300" kern="1200" dirty="0"/>
            <a:t>MSE: Es una medida ponderada de la diferencia al cuadrado entre la predicción de nuestro modelo y el valor real.</a:t>
          </a:r>
          <a:endParaRPr lang="en-US" sz="1300" kern="1200" dirty="0"/>
        </a:p>
        <a:p>
          <a:pPr marL="114300" lvl="1" indent="-114300" algn="l" defTabSz="577850">
            <a:lnSpc>
              <a:spcPct val="90000"/>
            </a:lnSpc>
            <a:spcBef>
              <a:spcPct val="0"/>
            </a:spcBef>
            <a:spcAft>
              <a:spcPct val="20000"/>
            </a:spcAft>
            <a:buChar char="•"/>
          </a:pPr>
          <a:r>
            <a:rPr lang="es-ES" sz="1300" kern="1200" dirty="0"/>
            <a:t>RMSE: se interpreta como la desviación estándar de la varianza inexplicada, y tiene la propiedad de estar en las mismas unidades que la variable target.</a:t>
          </a:r>
          <a:endParaRPr lang="en-US" sz="1300" kern="1200" dirty="0"/>
        </a:p>
      </dsp:txBody>
      <dsp:txXfrm>
        <a:off x="0" y="500774"/>
        <a:ext cx="8358255" cy="862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B368BCD-0F5F-4358-8255-AE95D726BA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1796591-DA3C-406B-A9A8-164A85AAEE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3EEAC4-7A60-4F8C-94AC-BA494032F20C}" type="datetimeFigureOut">
              <a:rPr lang="es-ES" smtClean="0"/>
              <a:t>04/10/2022</a:t>
            </a:fld>
            <a:endParaRPr lang="es-ES"/>
          </a:p>
        </p:txBody>
      </p:sp>
      <p:sp>
        <p:nvSpPr>
          <p:cNvPr id="4" name="Marcador de pie de página 3">
            <a:extLst>
              <a:ext uri="{FF2B5EF4-FFF2-40B4-BE49-F238E27FC236}">
                <a16:creationId xmlns:a16="http://schemas.microsoft.com/office/drawing/2014/main" id="{9DA71D58-118D-4AC1-831F-69F062FD7C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42F6E04-7459-4F09-BD90-8057E7F94D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C09B4E-4907-410E-82BB-8B2B77443FAB}" type="slidenum">
              <a:rPr lang="es-ES" smtClean="0"/>
              <a:t>‹Nº›</a:t>
            </a:fld>
            <a:endParaRPr lang="es-ES"/>
          </a:p>
        </p:txBody>
      </p:sp>
    </p:spTree>
    <p:extLst>
      <p:ext uri="{BB962C8B-B14F-4D97-AF65-F5344CB8AC3E}">
        <p14:creationId xmlns:p14="http://schemas.microsoft.com/office/powerpoint/2010/main" val="1667250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88821-E93B-473A-B538-389DC0E70555}" type="datetimeFigureOut">
              <a:rPr lang="es-ES" noProof="0" smtClean="0"/>
              <a:t>04/10/2022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C2CEF-E3A4-42B5-83D2-884CFB09A7BD}" type="slidenum">
              <a:rPr lang="es-ES" noProof="0" smtClean="0"/>
              <a:t>‹Nº›</a:t>
            </a:fld>
            <a:endParaRPr lang="es-ES" noProof="0"/>
          </a:p>
        </p:txBody>
      </p:sp>
    </p:spTree>
    <p:extLst>
      <p:ext uri="{BB962C8B-B14F-4D97-AF65-F5344CB8AC3E}">
        <p14:creationId xmlns:p14="http://schemas.microsoft.com/office/powerpoint/2010/main" val="861080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6E3C2CEF-E3A4-42B5-83D2-884CFB09A7BD}" type="slidenum">
              <a:rPr lang="es-ES" smtClean="0"/>
              <a:t>1</a:t>
            </a:fld>
            <a:endParaRPr lang="es-ES"/>
          </a:p>
        </p:txBody>
      </p:sp>
    </p:spTree>
    <p:extLst>
      <p:ext uri="{BB962C8B-B14F-4D97-AF65-F5344CB8AC3E}">
        <p14:creationId xmlns:p14="http://schemas.microsoft.com/office/powerpoint/2010/main" val="176378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dirty="0"/>
              <a:t>Haga clic para modificar el estilo de subtítulo del patrón</a:t>
            </a:r>
          </a:p>
        </p:txBody>
      </p:sp>
      <p:sp>
        <p:nvSpPr>
          <p:cNvPr id="4" name="Marcador de fecha 3"/>
          <p:cNvSpPr>
            <a:spLocks noGrp="1"/>
          </p:cNvSpPr>
          <p:nvPr>
            <p:ph type="dt" sz="half" idx="10"/>
          </p:nvPr>
        </p:nvSpPr>
        <p:spPr/>
        <p:txBody>
          <a:bodyPr rtlCol="0"/>
          <a:lstStyle/>
          <a:p>
            <a:pPr rtl="0"/>
            <a:fld id="{C1584FD0-9599-44B5-B8E3-501F45B41E62}" type="datetime1">
              <a:rPr lang="es-ES" noProof="0" smtClean="0"/>
              <a:t>04/10/2022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E472C7D7-CB02-480E-B4E7-DCAC9AF3E22A}" type="datetime1">
              <a:rPr lang="es-ES" noProof="0" smtClean="0"/>
              <a:t>04/10/2022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381000" y="990600"/>
            <a:ext cx="2819400" cy="49530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3867912" y="868680"/>
            <a:ext cx="7315200" cy="512064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B2726C2-6750-4ED6-B9EF-C0095BFC0805}" type="datetime1">
              <a:rPr lang="es-ES" noProof="0" smtClean="0"/>
              <a:t>04/10/2022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BC5C962-5DC1-4D65-9E21-2990DB8BA272}" type="datetime1">
              <a:rPr lang="es-ES" noProof="0" smtClean="0"/>
              <a:t>04/10/2022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577FA4CB-109D-472F-92EA-C84AFFDC7EF7}" type="datetime1">
              <a:rPr lang="es-ES" noProof="0" smtClean="0"/>
              <a:t>04/10/2022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fecha 7"/>
          <p:cNvSpPr>
            <a:spLocks noGrp="1"/>
          </p:cNvSpPr>
          <p:nvPr>
            <p:ph type="dt" sz="half" idx="10"/>
          </p:nvPr>
        </p:nvSpPr>
        <p:spPr/>
        <p:txBody>
          <a:bodyPr rtlCol="0"/>
          <a:lstStyle/>
          <a:p>
            <a:pPr rtl="0"/>
            <a:fld id="{7CA4B661-87B8-48CC-9FE3-A889D8E58958}" type="datetime1">
              <a:rPr lang="es-ES" noProof="0" smtClean="0"/>
              <a:t>04/10/2022</a:t>
            </a:fld>
            <a:endParaRPr lang="es-ES" noProof="0"/>
          </a:p>
        </p:txBody>
      </p:sp>
      <p:sp>
        <p:nvSpPr>
          <p:cNvPr id="9" name="Marcador de pie de página 8"/>
          <p:cNvSpPr>
            <a:spLocks noGrp="1"/>
          </p:cNvSpPr>
          <p:nvPr>
            <p:ph type="ftr" sz="quarter" idx="11"/>
          </p:nvPr>
        </p:nvSpPr>
        <p:spPr/>
        <p:txBody>
          <a:bodyPr rtlCol="0"/>
          <a:lstStyle/>
          <a:p>
            <a:pPr rtl="0"/>
            <a:endParaRPr lang="es-ES"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Marcador de fecha 1"/>
          <p:cNvSpPr>
            <a:spLocks noGrp="1"/>
          </p:cNvSpPr>
          <p:nvPr>
            <p:ph type="dt" sz="half" idx="10"/>
          </p:nvPr>
        </p:nvSpPr>
        <p:spPr/>
        <p:txBody>
          <a:bodyPr rtlCol="0"/>
          <a:lstStyle/>
          <a:p>
            <a:pPr rtl="0"/>
            <a:fld id="{3602B33F-83C9-4673-92E0-494DDA6FAB23}" type="datetime1">
              <a:rPr lang="es-ES" noProof="0" smtClean="0"/>
              <a:t>04/10/2022</a:t>
            </a:fld>
            <a:endParaRPr lang="es-ES" noProof="0"/>
          </a:p>
        </p:txBody>
      </p:sp>
      <p:sp>
        <p:nvSpPr>
          <p:cNvPr id="11" name="Marcador de pie de página 10"/>
          <p:cNvSpPr>
            <a:spLocks noGrp="1"/>
          </p:cNvSpPr>
          <p:nvPr>
            <p:ph type="ftr" sz="quarter" idx="11"/>
          </p:nvPr>
        </p:nvSpPr>
        <p:spPr/>
        <p:txBody>
          <a:bodyPr rtlCol="0"/>
          <a:lstStyle/>
          <a:p>
            <a:pPr rtl="0"/>
            <a:endParaRPr lang="es-ES" noProof="0"/>
          </a:p>
        </p:txBody>
      </p:sp>
      <p:sp>
        <p:nvSpPr>
          <p:cNvPr id="12" name="Marcador de número de diapositiva 11"/>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es-ES" noProof="0"/>
              <a:t>Haga clic para modificar el estilo de título del patrón</a:t>
            </a:r>
          </a:p>
        </p:txBody>
      </p:sp>
      <p:sp>
        <p:nvSpPr>
          <p:cNvPr id="2" name="Marcador de fecha 1"/>
          <p:cNvSpPr>
            <a:spLocks noGrp="1"/>
          </p:cNvSpPr>
          <p:nvPr>
            <p:ph type="dt" sz="half" idx="10"/>
          </p:nvPr>
        </p:nvSpPr>
        <p:spPr/>
        <p:txBody>
          <a:bodyPr rtlCol="0"/>
          <a:lstStyle/>
          <a:p>
            <a:pPr rtl="0"/>
            <a:fld id="{FE998200-5346-4CC4-920F-A787175709F2}" type="datetime1">
              <a:rPr lang="es-ES" noProof="0" smtClean="0"/>
              <a:t>04/10/2022</a:t>
            </a:fld>
            <a:endParaRPr lang="es-ES" noProof="0"/>
          </a:p>
        </p:txBody>
      </p:sp>
      <p:sp>
        <p:nvSpPr>
          <p:cNvPr id="7" name="Marcador de pie de página 6"/>
          <p:cNvSpPr>
            <a:spLocks noGrp="1"/>
          </p:cNvSpPr>
          <p:nvPr>
            <p:ph type="ftr" sz="quarter" idx="11"/>
          </p:nvPr>
        </p:nvSpPr>
        <p:spPr/>
        <p:txBody>
          <a:bodyPr rtlCol="0"/>
          <a:lstStyle/>
          <a:p>
            <a:pPr rtl="0"/>
            <a:endParaRPr lang="es-ES" noProof="0"/>
          </a:p>
        </p:txBody>
      </p:sp>
      <p:sp>
        <p:nvSpPr>
          <p:cNvPr id="8" name="Marcador de número de diapositiva 7"/>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rtlCol="0"/>
          <a:lstStyle/>
          <a:p>
            <a:pPr rtl="0"/>
            <a:fld id="{BBB04AB2-0715-40D0-BBB4-464B2757AA79}" type="datetime1">
              <a:rPr lang="es-ES" noProof="0" smtClean="0"/>
              <a:t>04/10/2022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s-ES" noProof="0"/>
              <a:t>Haga clic para modificar el estilo de título del patrón</a:t>
            </a:r>
          </a:p>
        </p:txBody>
      </p:sp>
      <p:sp>
        <p:nvSpPr>
          <p:cNvPr id="3" name="Marcador de contenido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p>
            <a:pPr rtl="0"/>
            <a:fld id="{8A1F64DE-3038-479A-B78C-46395E4ED1EB}" type="datetime1">
              <a:rPr lang="es-ES" noProof="0" smtClean="0"/>
              <a:t>04/10/2022</a:t>
            </a:fld>
            <a:endParaRPr lang="es-ES" noProof="0"/>
          </a:p>
        </p:txBody>
      </p:sp>
      <p:sp>
        <p:nvSpPr>
          <p:cNvPr id="9" name="Marcador de pie de página 8"/>
          <p:cNvSpPr>
            <a:spLocks noGrp="1"/>
          </p:cNvSpPr>
          <p:nvPr>
            <p:ph type="ftr" sz="quarter" idx="11"/>
          </p:nvPr>
        </p:nvSpPr>
        <p:spPr/>
        <p:txBody>
          <a:bodyPr rtlCol="0"/>
          <a:lstStyle/>
          <a:p>
            <a:pPr rtl="0"/>
            <a:endParaRPr lang="es-ES"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p>
            <a:pPr rtl="0"/>
            <a:fld id="{0E5B2B7F-0EF9-4421-A437-14F2E3435BE0}" type="datetime1">
              <a:rPr lang="es-ES" noProof="0" smtClean="0"/>
              <a:t>04/10/2022</a:t>
            </a:fld>
            <a:endParaRPr lang="es-ES" noProof="0"/>
          </a:p>
        </p:txBody>
      </p:sp>
      <p:sp>
        <p:nvSpPr>
          <p:cNvPr id="9" name="Marcador de pie de página 8"/>
          <p:cNvSpPr>
            <a:spLocks noGrp="1"/>
          </p:cNvSpPr>
          <p:nvPr>
            <p:ph type="ftr" sz="quarter" idx="11"/>
          </p:nvPr>
        </p:nvSpPr>
        <p:spPr>
          <a:xfrm>
            <a:off x="3499101" y="6356350"/>
            <a:ext cx="5911517" cy="365125"/>
          </a:xfrm>
        </p:spPr>
        <p:txBody>
          <a:bodyPr rtlCol="0"/>
          <a:lstStyle/>
          <a:p>
            <a:pPr rtl="0"/>
            <a:endParaRPr lang="es-ES"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8" name="Rectángulo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texto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E9A86F04-51B6-4D5E-B232-0125ABE7056F}" type="datetime1">
              <a:rPr lang="es-ES" noProof="0" smtClean="0"/>
              <a:t>04/10/2022</a:t>
            </a:fld>
            <a:endParaRPr lang="es-ES" noProof="0"/>
          </a:p>
        </p:txBody>
      </p:sp>
      <p:sp>
        <p:nvSpPr>
          <p:cNvPr id="5" name="Marcador de pie de página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69849" y="1298448"/>
            <a:ext cx="7056444" cy="3255264"/>
          </a:xfrm>
        </p:spPr>
        <p:txBody>
          <a:bodyPr vert="horz" lIns="91440" tIns="45720" rIns="91440" bIns="45720" rtlCol="0">
            <a:normAutofit/>
          </a:bodyPr>
          <a:lstStyle/>
          <a:p>
            <a:pPr algn="r"/>
            <a:r>
              <a:rPr lang="es-ES" sz="4600">
                <a:solidFill>
                  <a:schemeClr val="accent1"/>
                </a:solidFill>
                <a:ea typeface="+mj-lt"/>
                <a:cs typeface="+mj-lt"/>
              </a:rPr>
              <a:t>API de Predicción de Precios del Sector Inmobiliario, basados en Modelos de Aprendizaje Supervisado</a:t>
            </a:r>
            <a:endParaRPr lang="es-ES" sz="4600">
              <a:solidFill>
                <a:schemeClr val="accent1"/>
              </a:solidFill>
            </a:endParaRPr>
          </a:p>
        </p:txBody>
      </p:sp>
      <p:sp>
        <p:nvSpPr>
          <p:cNvPr id="3" name="Subtítulo 2"/>
          <p:cNvSpPr>
            <a:spLocks noGrp="1"/>
          </p:cNvSpPr>
          <p:nvPr>
            <p:ph type="subTitle" idx="1"/>
          </p:nvPr>
        </p:nvSpPr>
        <p:spPr>
          <a:xfrm>
            <a:off x="8645932" y="4389689"/>
            <a:ext cx="3138852" cy="1709159"/>
          </a:xfrm>
        </p:spPr>
        <p:txBody>
          <a:bodyPr rtlCol="0">
            <a:normAutofit/>
          </a:bodyPr>
          <a:lstStyle/>
          <a:p>
            <a:pPr algn="r"/>
            <a:r>
              <a:rPr lang="es-ES" sz="1800" dirty="0">
                <a:solidFill>
                  <a:srgbClr val="FFFFFF"/>
                </a:solidFill>
              </a:rPr>
              <a:t>"Una imagen vale más que mil palabras y un número más que 10.000"</a:t>
            </a:r>
          </a:p>
        </p:txBody>
      </p:sp>
    </p:spTree>
    <p:extLst>
      <p:ext uri="{BB962C8B-B14F-4D97-AF65-F5344CB8AC3E}">
        <p14:creationId xmlns:p14="http://schemas.microsoft.com/office/powerpoint/2010/main" val="305931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CB689-C7CE-407D-2E54-C0C8FEBD98D0}"/>
              </a:ext>
            </a:extLst>
          </p:cNvPr>
          <p:cNvSpPr>
            <a:spLocks noGrp="1"/>
          </p:cNvSpPr>
          <p:nvPr>
            <p:ph type="title"/>
          </p:nvPr>
        </p:nvSpPr>
        <p:spPr/>
        <p:txBody>
          <a:bodyPr/>
          <a:lstStyle/>
          <a:p>
            <a:r>
              <a:rPr lang="es-ES" dirty="0"/>
              <a:t>Resultados</a:t>
            </a:r>
          </a:p>
        </p:txBody>
      </p:sp>
      <p:sp>
        <p:nvSpPr>
          <p:cNvPr id="6" name="Marcador de contenido 5">
            <a:extLst>
              <a:ext uri="{FF2B5EF4-FFF2-40B4-BE49-F238E27FC236}">
                <a16:creationId xmlns:a16="http://schemas.microsoft.com/office/drawing/2014/main" id="{E7B2A69C-5DD7-5A45-07D8-7E5CE2250D94}"/>
              </a:ext>
            </a:extLst>
          </p:cNvPr>
          <p:cNvSpPr>
            <a:spLocks noGrp="1"/>
          </p:cNvSpPr>
          <p:nvPr>
            <p:ph idx="1"/>
          </p:nvPr>
        </p:nvSpPr>
        <p:spPr>
          <a:xfrm>
            <a:off x="3449616" y="621151"/>
            <a:ext cx="7315200" cy="1134794"/>
          </a:xfrm>
        </p:spPr>
        <p:txBody>
          <a:bodyPr/>
          <a:lstStyle/>
          <a:p>
            <a:pPr marL="0" indent="0">
              <a:buNone/>
            </a:pPr>
            <a:r>
              <a:rPr lang="es-ES" dirty="0"/>
              <a:t>Importancia de los predictores</a:t>
            </a:r>
            <a:endParaRPr lang="es-ES"/>
          </a:p>
        </p:txBody>
      </p:sp>
      <p:pic>
        <p:nvPicPr>
          <p:cNvPr id="3" name="Imagen 3">
            <a:extLst>
              <a:ext uri="{FF2B5EF4-FFF2-40B4-BE49-F238E27FC236}">
                <a16:creationId xmlns:a16="http://schemas.microsoft.com/office/drawing/2014/main" id="{4C708E43-9F35-3EDD-D877-BCC2C98B5A64}"/>
              </a:ext>
            </a:extLst>
          </p:cNvPr>
          <p:cNvPicPr>
            <a:picLocks noChangeAspect="1"/>
          </p:cNvPicPr>
          <p:nvPr/>
        </p:nvPicPr>
        <p:blipFill>
          <a:blip r:embed="rId2"/>
          <a:stretch>
            <a:fillRect/>
          </a:stretch>
        </p:blipFill>
        <p:spPr>
          <a:xfrm>
            <a:off x="3450921" y="2591869"/>
            <a:ext cx="3943610" cy="1987415"/>
          </a:xfrm>
          <a:prstGeom prst="rect">
            <a:avLst/>
          </a:prstGeom>
        </p:spPr>
      </p:pic>
      <p:pic>
        <p:nvPicPr>
          <p:cNvPr id="4" name="Imagen 4" descr="Interfaz de usuario gráfica&#10;&#10;Descripción generada automáticamente">
            <a:extLst>
              <a:ext uri="{FF2B5EF4-FFF2-40B4-BE49-F238E27FC236}">
                <a16:creationId xmlns:a16="http://schemas.microsoft.com/office/drawing/2014/main" id="{113ADEFA-C49C-6C96-3CB0-60AA17E5F62C}"/>
              </a:ext>
            </a:extLst>
          </p:cNvPr>
          <p:cNvPicPr>
            <a:picLocks noChangeAspect="1"/>
          </p:cNvPicPr>
          <p:nvPr/>
        </p:nvPicPr>
        <p:blipFill>
          <a:blip r:embed="rId3"/>
          <a:stretch>
            <a:fillRect/>
          </a:stretch>
        </p:blipFill>
        <p:spPr>
          <a:xfrm>
            <a:off x="7803715" y="1737091"/>
            <a:ext cx="3557391" cy="3968365"/>
          </a:xfrm>
          <a:prstGeom prst="rect">
            <a:avLst/>
          </a:prstGeom>
        </p:spPr>
      </p:pic>
      <p:cxnSp>
        <p:nvCxnSpPr>
          <p:cNvPr id="5" name="Conector recto de flecha 4">
            <a:extLst>
              <a:ext uri="{FF2B5EF4-FFF2-40B4-BE49-F238E27FC236}">
                <a16:creationId xmlns:a16="http://schemas.microsoft.com/office/drawing/2014/main" id="{3328FE23-A913-4CD9-0546-CD9657D2FAC3}"/>
              </a:ext>
            </a:extLst>
          </p:cNvPr>
          <p:cNvCxnSpPr/>
          <p:nvPr/>
        </p:nvCxnSpPr>
        <p:spPr>
          <a:xfrm flipV="1">
            <a:off x="7027101" y="2216064"/>
            <a:ext cx="893523" cy="818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18DA3B4B-D70C-D726-6CFE-F1254DAB8797}"/>
              </a:ext>
            </a:extLst>
          </p:cNvPr>
          <p:cNvCxnSpPr>
            <a:cxnSpLocks/>
          </p:cNvCxnSpPr>
          <p:nvPr/>
        </p:nvCxnSpPr>
        <p:spPr>
          <a:xfrm flipV="1">
            <a:off x="7016662" y="2581405"/>
            <a:ext cx="1008345" cy="661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5590440E-16B3-C47E-8616-BFD8CAB3A1F3}"/>
              </a:ext>
            </a:extLst>
          </p:cNvPr>
          <p:cNvCxnSpPr>
            <a:cxnSpLocks/>
          </p:cNvCxnSpPr>
          <p:nvPr/>
        </p:nvCxnSpPr>
        <p:spPr>
          <a:xfrm flipV="1">
            <a:off x="6964470" y="2403952"/>
            <a:ext cx="1050098" cy="1048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4244C4A3-4517-A444-72D1-420F4AF08D0E}"/>
              </a:ext>
            </a:extLst>
          </p:cNvPr>
          <p:cNvCxnSpPr>
            <a:cxnSpLocks/>
          </p:cNvCxnSpPr>
          <p:nvPr/>
        </p:nvCxnSpPr>
        <p:spPr>
          <a:xfrm flipV="1">
            <a:off x="7037538" y="3552170"/>
            <a:ext cx="956153" cy="45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ector recto de flecha 10">
            <a:extLst>
              <a:ext uri="{FF2B5EF4-FFF2-40B4-BE49-F238E27FC236}">
                <a16:creationId xmlns:a16="http://schemas.microsoft.com/office/drawing/2014/main" id="{F8BB0765-BC25-D1E6-5475-B82B59CBA14C}"/>
              </a:ext>
            </a:extLst>
          </p:cNvPr>
          <p:cNvCxnSpPr>
            <a:cxnSpLocks/>
          </p:cNvCxnSpPr>
          <p:nvPr/>
        </p:nvCxnSpPr>
        <p:spPr>
          <a:xfrm flipV="1">
            <a:off x="7027100" y="3061567"/>
            <a:ext cx="893522" cy="745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AA830493-B168-435D-FC63-1A9AB1E2CE1E}"/>
              </a:ext>
            </a:extLst>
          </p:cNvPr>
          <p:cNvCxnSpPr>
            <a:cxnSpLocks/>
          </p:cNvCxnSpPr>
          <p:nvPr/>
        </p:nvCxnSpPr>
        <p:spPr>
          <a:xfrm flipV="1">
            <a:off x="7027099" y="2884115"/>
            <a:ext cx="977029" cy="1100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43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9EA41-B6E7-B3EF-9D13-D4C613832499}"/>
              </a:ext>
            </a:extLst>
          </p:cNvPr>
          <p:cNvSpPr>
            <a:spLocks noGrp="1"/>
          </p:cNvSpPr>
          <p:nvPr>
            <p:ph type="title"/>
          </p:nvPr>
        </p:nvSpPr>
        <p:spPr/>
        <p:txBody>
          <a:bodyPr/>
          <a:lstStyle/>
          <a:p>
            <a:r>
              <a:rPr lang="es-ES" dirty="0"/>
              <a:t>Resultados y optimización</a:t>
            </a:r>
          </a:p>
        </p:txBody>
      </p:sp>
      <p:pic>
        <p:nvPicPr>
          <p:cNvPr id="4" name="Imagen 4" descr="Tabla&#10;&#10;Descripción generada automáticamente">
            <a:extLst>
              <a:ext uri="{FF2B5EF4-FFF2-40B4-BE49-F238E27FC236}">
                <a16:creationId xmlns:a16="http://schemas.microsoft.com/office/drawing/2014/main" id="{C5D5FAF0-EECD-F430-643D-6091E8833185}"/>
              </a:ext>
            </a:extLst>
          </p:cNvPr>
          <p:cNvPicPr>
            <a:picLocks noGrp="1" noChangeAspect="1"/>
          </p:cNvPicPr>
          <p:nvPr>
            <p:ph idx="1"/>
          </p:nvPr>
        </p:nvPicPr>
        <p:blipFill>
          <a:blip r:embed="rId2"/>
          <a:stretch>
            <a:fillRect/>
          </a:stretch>
        </p:blipFill>
        <p:spPr>
          <a:xfrm>
            <a:off x="3588157" y="535862"/>
            <a:ext cx="7138868" cy="1814731"/>
          </a:xfrm>
        </p:spPr>
      </p:pic>
      <p:pic>
        <p:nvPicPr>
          <p:cNvPr id="5" name="Imagen 5" descr="Tabla&#10;&#10;Descripción generada automáticamente">
            <a:extLst>
              <a:ext uri="{FF2B5EF4-FFF2-40B4-BE49-F238E27FC236}">
                <a16:creationId xmlns:a16="http://schemas.microsoft.com/office/drawing/2014/main" id="{C953D034-5B94-FF22-0DC1-F779DF066ED7}"/>
              </a:ext>
            </a:extLst>
          </p:cNvPr>
          <p:cNvPicPr>
            <a:picLocks noChangeAspect="1"/>
          </p:cNvPicPr>
          <p:nvPr/>
        </p:nvPicPr>
        <p:blipFill>
          <a:blip r:embed="rId3"/>
          <a:stretch>
            <a:fillRect/>
          </a:stretch>
        </p:blipFill>
        <p:spPr>
          <a:xfrm>
            <a:off x="5380551" y="2847035"/>
            <a:ext cx="3645876" cy="1876149"/>
          </a:xfrm>
          <a:prstGeom prst="rect">
            <a:avLst/>
          </a:prstGeom>
        </p:spPr>
      </p:pic>
      <p:pic>
        <p:nvPicPr>
          <p:cNvPr id="9" name="Imagen 9" descr="Tabla&#10;&#10;Descripción generada automáticamente">
            <a:extLst>
              <a:ext uri="{FF2B5EF4-FFF2-40B4-BE49-F238E27FC236}">
                <a16:creationId xmlns:a16="http://schemas.microsoft.com/office/drawing/2014/main" id="{60987E03-D3BC-5753-78B3-357819D46C69}"/>
              </a:ext>
            </a:extLst>
          </p:cNvPr>
          <p:cNvPicPr>
            <a:picLocks noChangeAspect="1"/>
          </p:cNvPicPr>
          <p:nvPr/>
        </p:nvPicPr>
        <p:blipFill>
          <a:blip r:embed="rId4"/>
          <a:stretch>
            <a:fillRect/>
          </a:stretch>
        </p:blipFill>
        <p:spPr>
          <a:xfrm>
            <a:off x="4246811" y="4696039"/>
            <a:ext cx="6307015" cy="1748413"/>
          </a:xfrm>
          <a:prstGeom prst="rect">
            <a:avLst/>
          </a:prstGeom>
        </p:spPr>
      </p:pic>
      <p:sp>
        <p:nvSpPr>
          <p:cNvPr id="3" name="Abrir llave 2">
            <a:extLst>
              <a:ext uri="{FF2B5EF4-FFF2-40B4-BE49-F238E27FC236}">
                <a16:creationId xmlns:a16="http://schemas.microsoft.com/office/drawing/2014/main" id="{DE9E6003-958D-F1FD-A6AF-CE111FC53050}"/>
              </a:ext>
            </a:extLst>
          </p:cNvPr>
          <p:cNvSpPr/>
          <p:nvPr/>
        </p:nvSpPr>
        <p:spPr>
          <a:xfrm rot="-5400000">
            <a:off x="6918321" y="-1470140"/>
            <a:ext cx="552171" cy="7222432"/>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CuadroTexto 5">
            <a:extLst>
              <a:ext uri="{FF2B5EF4-FFF2-40B4-BE49-F238E27FC236}">
                <a16:creationId xmlns:a16="http://schemas.microsoft.com/office/drawing/2014/main" id="{88654538-7C76-2787-3B76-4E63F2788C3D}"/>
              </a:ext>
            </a:extLst>
          </p:cNvPr>
          <p:cNvSpPr txBox="1"/>
          <p:nvPr/>
        </p:nvSpPr>
        <p:spPr>
          <a:xfrm>
            <a:off x="4859214" y="2539512"/>
            <a:ext cx="4658457" cy="36933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dirty="0" err="1"/>
              <a:t>Random</a:t>
            </a:r>
            <a:r>
              <a:rPr lang="es-ES" b="1" dirty="0"/>
              <a:t> Forest</a:t>
            </a:r>
          </a:p>
        </p:txBody>
      </p:sp>
      <p:sp>
        <p:nvSpPr>
          <p:cNvPr id="7" name="Elipse 6">
            <a:extLst>
              <a:ext uri="{FF2B5EF4-FFF2-40B4-BE49-F238E27FC236}">
                <a16:creationId xmlns:a16="http://schemas.microsoft.com/office/drawing/2014/main" id="{C9A5C609-B65D-02D9-3C74-4531E988BF6A}"/>
              </a:ext>
            </a:extLst>
          </p:cNvPr>
          <p:cNvSpPr/>
          <p:nvPr/>
        </p:nvSpPr>
        <p:spPr>
          <a:xfrm>
            <a:off x="6990080" y="5511800"/>
            <a:ext cx="1117600" cy="46736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4921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AECDEC48-1B20-8D04-9D7A-18D3D3160241}"/>
              </a:ext>
            </a:extLst>
          </p:cNvPr>
          <p:cNvSpPr>
            <a:spLocks noGrp="1"/>
          </p:cNvSpPr>
          <p:nvPr>
            <p:ph type="title"/>
          </p:nvPr>
        </p:nvSpPr>
        <p:spPr>
          <a:xfrm>
            <a:off x="1600754" y="1087374"/>
            <a:ext cx="8983489" cy="1000978"/>
          </a:xfrm>
        </p:spPr>
        <p:txBody>
          <a:bodyPr>
            <a:normAutofit/>
          </a:bodyPr>
          <a:lstStyle/>
          <a:p>
            <a:r>
              <a:rPr lang="es-ES" dirty="0"/>
              <a:t>Discusión de resultados </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642B1E5D-0015-2673-70FF-65F97E80C6A7}"/>
              </a:ext>
            </a:extLst>
          </p:cNvPr>
          <p:cNvSpPr>
            <a:spLocks noGrp="1"/>
          </p:cNvSpPr>
          <p:nvPr>
            <p:ph idx="1"/>
          </p:nvPr>
        </p:nvSpPr>
        <p:spPr>
          <a:xfrm>
            <a:off x="1329356" y="2525008"/>
            <a:ext cx="9578475" cy="3564895"/>
          </a:xfrm>
        </p:spPr>
        <p:txBody>
          <a:bodyPr>
            <a:normAutofit/>
          </a:bodyPr>
          <a:lstStyle/>
          <a:p>
            <a:pPr marL="0" indent="0">
              <a:buNone/>
            </a:pPr>
            <a:r>
              <a:rPr lang="es-ES" sz="1300" b="1" dirty="0">
                <a:solidFill>
                  <a:schemeClr val="tx1"/>
                </a:solidFill>
                <a:ea typeface="+mn-lt"/>
                <a:cs typeface="+mn-lt"/>
              </a:rPr>
              <a:t>Mejoras sobre la Base de datos: </a:t>
            </a:r>
            <a:endParaRPr lang="es-ES" sz="1300" b="1" dirty="0">
              <a:solidFill>
                <a:schemeClr val="tx1"/>
              </a:solidFill>
            </a:endParaRPr>
          </a:p>
          <a:p>
            <a:pPr lvl="1" algn="just">
              <a:spcBef>
                <a:spcPts val="500"/>
              </a:spcBef>
              <a:spcAft>
                <a:spcPts val="500"/>
              </a:spcAft>
            </a:pPr>
            <a:r>
              <a:rPr lang="es-ES" sz="1300" dirty="0">
                <a:solidFill>
                  <a:schemeClr val="tx1"/>
                </a:solidFill>
                <a:ea typeface="+mn-lt"/>
                <a:cs typeface="+mn-lt"/>
              </a:rPr>
              <a:t> Web </a:t>
            </a:r>
            <a:r>
              <a:rPr lang="es-ES" sz="1300" dirty="0" err="1">
                <a:solidFill>
                  <a:schemeClr val="tx1"/>
                </a:solidFill>
                <a:ea typeface="+mn-lt"/>
                <a:cs typeface="+mn-lt"/>
              </a:rPr>
              <a:t>Scraping</a:t>
            </a:r>
            <a:r>
              <a:rPr lang="es-ES" sz="1300" dirty="0">
                <a:solidFill>
                  <a:schemeClr val="tx1"/>
                </a:solidFill>
                <a:ea typeface="+mn-lt"/>
                <a:cs typeface="+mn-lt"/>
              </a:rPr>
              <a:t>: es posible obtener la información de forma más completa y de forma más directa a través del código postal.</a:t>
            </a:r>
          </a:p>
          <a:p>
            <a:pPr lvl="1" algn="just">
              <a:spcBef>
                <a:spcPts val="500"/>
              </a:spcBef>
              <a:spcAft>
                <a:spcPts val="500"/>
              </a:spcAft>
            </a:pPr>
            <a:r>
              <a:rPr lang="es-ES" sz="1300" dirty="0">
                <a:solidFill>
                  <a:schemeClr val="tx1"/>
                </a:solidFill>
                <a:ea typeface="+mn-lt"/>
                <a:cs typeface="+mn-lt"/>
              </a:rPr>
              <a:t> Ampliar  la información de las provincias  de las que no están bien representadas.</a:t>
            </a:r>
            <a:endParaRPr lang="es-ES" sz="1300" dirty="0">
              <a:solidFill>
                <a:schemeClr val="tx1"/>
              </a:solidFill>
            </a:endParaRPr>
          </a:p>
          <a:p>
            <a:pPr lvl="1" algn="just">
              <a:spcBef>
                <a:spcPts val="500"/>
              </a:spcBef>
              <a:spcAft>
                <a:spcPts val="500"/>
              </a:spcAft>
            </a:pPr>
            <a:r>
              <a:rPr lang="es-ES" sz="1300" dirty="0">
                <a:solidFill>
                  <a:schemeClr val="tx1"/>
                </a:solidFill>
                <a:ea typeface="+mn-lt"/>
                <a:cs typeface="+mn-lt"/>
              </a:rPr>
              <a:t>Depurar la información relativa a los m2, reales y útiles, ya que son el segundo predictor más importante en ambos modelos y, que tienen un gran número de inconsistencias.</a:t>
            </a:r>
          </a:p>
          <a:p>
            <a:pPr marL="0" indent="0" algn="just">
              <a:spcBef>
                <a:spcPts val="500"/>
              </a:spcBef>
              <a:spcAft>
                <a:spcPts val="500"/>
              </a:spcAft>
              <a:buNone/>
            </a:pPr>
            <a:r>
              <a:rPr lang="es-ES" sz="1300" b="1" dirty="0">
                <a:solidFill>
                  <a:schemeClr val="tx1"/>
                </a:solidFill>
                <a:ea typeface="+mn-lt"/>
                <a:cs typeface="+mn-lt"/>
              </a:rPr>
              <a:t>Mejoras de las Métricas del Modelo Final:</a:t>
            </a:r>
            <a:endParaRPr lang="es-ES" sz="1300" dirty="0">
              <a:solidFill>
                <a:schemeClr val="tx1"/>
              </a:solidFill>
              <a:ea typeface="+mn-lt"/>
              <a:cs typeface="+mn-lt"/>
            </a:endParaRPr>
          </a:p>
          <a:p>
            <a:pPr lvl="1" algn="just">
              <a:spcBef>
                <a:spcPts val="500"/>
              </a:spcBef>
              <a:spcAft>
                <a:spcPts val="500"/>
              </a:spcAft>
            </a:pPr>
            <a:r>
              <a:rPr lang="es-ES" sz="1300" dirty="0">
                <a:solidFill>
                  <a:schemeClr val="tx1"/>
                </a:solidFill>
                <a:ea typeface="+mn-lt"/>
                <a:cs typeface="+mn-lt"/>
              </a:rPr>
              <a:t> Valor catastral medio  si se incluye información de esta variable a niveles inferiores, ya sea por localidades, distritos o barrios, es muy probable que el modelo óptimo mejore significativamente sus métricas.</a:t>
            </a:r>
          </a:p>
          <a:p>
            <a:pPr lvl="1" algn="just">
              <a:spcBef>
                <a:spcPts val="500"/>
              </a:spcBef>
              <a:spcAft>
                <a:spcPts val="500"/>
              </a:spcAft>
            </a:pPr>
            <a:r>
              <a:rPr lang="es-ES" sz="1300" dirty="0">
                <a:solidFill>
                  <a:schemeClr val="tx1"/>
                </a:solidFill>
                <a:ea typeface="+mn-lt"/>
                <a:cs typeface="+mn-lt"/>
              </a:rPr>
              <a:t>Añadir la variable IBI (impuesto sobre Bienes Inmuebles )  aportaría mayor calidad al ajuste del modelo. </a:t>
            </a:r>
          </a:p>
          <a:p>
            <a:pPr marL="0" indent="0" algn="just">
              <a:spcBef>
                <a:spcPts val="500"/>
              </a:spcBef>
              <a:spcAft>
                <a:spcPts val="500"/>
              </a:spcAft>
              <a:buNone/>
            </a:pPr>
            <a:r>
              <a:rPr lang="es-ES" sz="1300" b="1" dirty="0">
                <a:solidFill>
                  <a:schemeClr val="tx1"/>
                </a:solidFill>
                <a:ea typeface="+mn-lt"/>
                <a:cs typeface="+mn-lt"/>
              </a:rPr>
              <a:t>Mejoras de las predicciones de la API:</a:t>
            </a:r>
          </a:p>
          <a:p>
            <a:pPr lvl="1" algn="just">
              <a:spcBef>
                <a:spcPts val="500"/>
              </a:spcBef>
              <a:spcAft>
                <a:spcPts val="500"/>
              </a:spcAft>
            </a:pPr>
            <a:r>
              <a:rPr lang="es-ES" sz="1300" dirty="0">
                <a:solidFill>
                  <a:schemeClr val="tx1"/>
                </a:solidFill>
                <a:ea typeface="+mn-lt"/>
                <a:cs typeface="+mn-lt"/>
              </a:rPr>
              <a:t> Completar las informaciones con datos del Registro de la Propiedad  y del Registro de Transacciones Inmobiliarias, del Registro de notarios sobre precios reales de las compraventas, también mejorará la estimación de precios final del API.</a:t>
            </a:r>
            <a:endParaRPr lang="es-ES" sz="1300" dirty="0">
              <a:solidFill>
                <a:schemeClr val="tx1"/>
              </a:solidFill>
            </a:endParaRPr>
          </a:p>
        </p:txBody>
      </p:sp>
    </p:spTree>
    <p:extLst>
      <p:ext uri="{BB962C8B-B14F-4D97-AF65-F5344CB8AC3E}">
        <p14:creationId xmlns:p14="http://schemas.microsoft.com/office/powerpoint/2010/main" val="390015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9EA41-B6E7-B3EF-9D13-D4C613832499}"/>
              </a:ext>
            </a:extLst>
          </p:cNvPr>
          <p:cNvSpPr>
            <a:spLocks noGrp="1"/>
          </p:cNvSpPr>
          <p:nvPr>
            <p:ph type="title"/>
          </p:nvPr>
        </p:nvSpPr>
        <p:spPr>
          <a:xfrm>
            <a:off x="252919" y="1123837"/>
            <a:ext cx="2509039" cy="4123663"/>
          </a:xfrm>
        </p:spPr>
        <p:txBody>
          <a:bodyPr>
            <a:normAutofit/>
          </a:bodyPr>
          <a:lstStyle/>
          <a:p>
            <a:r>
              <a:rPr lang="es-ES" sz="3200" dirty="0"/>
              <a:t>Discusión de Resultados:  modelo </a:t>
            </a:r>
            <a:br>
              <a:rPr lang="es-ES" sz="3200" dirty="0"/>
            </a:br>
            <a:r>
              <a:rPr lang="es-ES" sz="3200" dirty="0"/>
              <a:t>ajustado a Provincia </a:t>
            </a:r>
            <a:br>
              <a:rPr lang="es-ES" sz="3200" dirty="0"/>
            </a:br>
            <a:r>
              <a:rPr lang="es-ES" sz="3200" dirty="0"/>
              <a:t>y Budget</a:t>
            </a:r>
          </a:p>
        </p:txBody>
      </p:sp>
      <p:pic>
        <p:nvPicPr>
          <p:cNvPr id="8" name="Imagen 8" descr="Tabla&#10;&#10;Descripción generada automáticamente">
            <a:extLst>
              <a:ext uri="{FF2B5EF4-FFF2-40B4-BE49-F238E27FC236}">
                <a16:creationId xmlns:a16="http://schemas.microsoft.com/office/drawing/2014/main" id="{731133F8-1302-CE32-53F9-09C42F64D24A}"/>
              </a:ext>
            </a:extLst>
          </p:cNvPr>
          <p:cNvPicPr>
            <a:picLocks noChangeAspect="1"/>
          </p:cNvPicPr>
          <p:nvPr/>
        </p:nvPicPr>
        <p:blipFill>
          <a:blip r:embed="rId2"/>
          <a:stretch>
            <a:fillRect/>
          </a:stretch>
        </p:blipFill>
        <p:spPr>
          <a:xfrm>
            <a:off x="4242191" y="4652194"/>
            <a:ext cx="6318738" cy="1849268"/>
          </a:xfrm>
          <a:prstGeom prst="rect">
            <a:avLst/>
          </a:prstGeom>
        </p:spPr>
      </p:pic>
      <p:sp>
        <p:nvSpPr>
          <p:cNvPr id="6" name="Marcador de contenido 5">
            <a:extLst>
              <a:ext uri="{FF2B5EF4-FFF2-40B4-BE49-F238E27FC236}">
                <a16:creationId xmlns:a16="http://schemas.microsoft.com/office/drawing/2014/main" id="{64B6E251-A688-09CE-CEA3-27FB97C2A21C}"/>
              </a:ext>
            </a:extLst>
          </p:cNvPr>
          <p:cNvSpPr>
            <a:spLocks noGrp="1"/>
          </p:cNvSpPr>
          <p:nvPr>
            <p:ph idx="1"/>
          </p:nvPr>
        </p:nvSpPr>
        <p:spPr>
          <a:xfrm>
            <a:off x="3493487" y="697094"/>
            <a:ext cx="7315200" cy="853440"/>
          </a:xfrm>
        </p:spPr>
        <p:txBody>
          <a:bodyPr/>
          <a:lstStyle/>
          <a:p>
            <a:pPr marL="0" indent="0" algn="just">
              <a:buNone/>
            </a:pPr>
            <a:r>
              <a:rPr lang="es-ES" b="1" dirty="0"/>
              <a:t>¿Sirve nuestro modelo cuando descendemos en el detalle geográfico?</a:t>
            </a:r>
            <a:endParaRPr lang="es-ES"/>
          </a:p>
        </p:txBody>
      </p:sp>
      <p:pic>
        <p:nvPicPr>
          <p:cNvPr id="7" name="Imagen 9" descr="Tabla&#10;&#10;Descripción generada automáticamente">
            <a:extLst>
              <a:ext uri="{FF2B5EF4-FFF2-40B4-BE49-F238E27FC236}">
                <a16:creationId xmlns:a16="http://schemas.microsoft.com/office/drawing/2014/main" id="{6F72BB00-6538-878B-7EE8-F66A4E9A889C}"/>
              </a:ext>
            </a:extLst>
          </p:cNvPr>
          <p:cNvPicPr>
            <a:picLocks noChangeAspect="1"/>
          </p:cNvPicPr>
          <p:nvPr/>
        </p:nvPicPr>
        <p:blipFill>
          <a:blip r:embed="rId3"/>
          <a:stretch>
            <a:fillRect/>
          </a:stretch>
        </p:blipFill>
        <p:spPr>
          <a:xfrm>
            <a:off x="5667343" y="1346089"/>
            <a:ext cx="2961498" cy="3378333"/>
          </a:xfrm>
          <a:prstGeom prst="rect">
            <a:avLst/>
          </a:prstGeom>
        </p:spPr>
      </p:pic>
      <p:sp>
        <p:nvSpPr>
          <p:cNvPr id="3" name="Flecha: hacia la izquierda 2">
            <a:extLst>
              <a:ext uri="{FF2B5EF4-FFF2-40B4-BE49-F238E27FC236}">
                <a16:creationId xmlns:a16="http://schemas.microsoft.com/office/drawing/2014/main" id="{BD133D73-3216-37F4-02F6-5E60ED6A3C21}"/>
              </a:ext>
            </a:extLst>
          </p:cNvPr>
          <p:cNvSpPr/>
          <p:nvPr/>
        </p:nvSpPr>
        <p:spPr>
          <a:xfrm>
            <a:off x="8329676" y="1906524"/>
            <a:ext cx="375920" cy="4876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Elipse 4">
            <a:extLst>
              <a:ext uri="{FF2B5EF4-FFF2-40B4-BE49-F238E27FC236}">
                <a16:creationId xmlns:a16="http://schemas.microsoft.com/office/drawing/2014/main" id="{CB457E86-D209-DA8B-153B-EDB224957F0B}"/>
              </a:ext>
            </a:extLst>
          </p:cNvPr>
          <p:cNvSpPr/>
          <p:nvPr/>
        </p:nvSpPr>
        <p:spPr>
          <a:xfrm>
            <a:off x="6929120" y="5369560"/>
            <a:ext cx="1117600" cy="46736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253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9B990-5FE8-309C-EACD-4349196A31F8}"/>
              </a:ext>
            </a:extLst>
          </p:cNvPr>
          <p:cNvSpPr>
            <a:spLocks noGrp="1"/>
          </p:cNvSpPr>
          <p:nvPr>
            <p:ph type="title"/>
          </p:nvPr>
        </p:nvSpPr>
        <p:spPr/>
        <p:txBody>
          <a:bodyPr/>
          <a:lstStyle/>
          <a:p>
            <a:r>
              <a:rPr lang="es-ES" dirty="0"/>
              <a:t>Esquema y Resultados del API</a:t>
            </a:r>
          </a:p>
        </p:txBody>
      </p:sp>
      <p:sp>
        <p:nvSpPr>
          <p:cNvPr id="3" name="Marcador de contenido 2">
            <a:extLst>
              <a:ext uri="{FF2B5EF4-FFF2-40B4-BE49-F238E27FC236}">
                <a16:creationId xmlns:a16="http://schemas.microsoft.com/office/drawing/2014/main" id="{3BB0D6D5-EB10-56FA-3BE5-7145553D7C89}"/>
              </a:ext>
            </a:extLst>
          </p:cNvPr>
          <p:cNvSpPr>
            <a:spLocks noGrp="1"/>
          </p:cNvSpPr>
          <p:nvPr>
            <p:ph idx="1"/>
          </p:nvPr>
        </p:nvSpPr>
        <p:spPr>
          <a:xfrm>
            <a:off x="3554308" y="914908"/>
            <a:ext cx="8199120" cy="5120640"/>
          </a:xfrm>
        </p:spPr>
        <p:txBody>
          <a:bodyPr/>
          <a:lstStyle/>
          <a:p>
            <a:endParaRPr lang="es-ES"/>
          </a:p>
        </p:txBody>
      </p:sp>
      <p:pic>
        <p:nvPicPr>
          <p:cNvPr id="5" name="Imagen 4">
            <a:extLst>
              <a:ext uri="{FF2B5EF4-FFF2-40B4-BE49-F238E27FC236}">
                <a16:creationId xmlns:a16="http://schemas.microsoft.com/office/drawing/2014/main" id="{AE1ACF28-E4FF-1E40-90A6-0CF933E9CB7F}"/>
              </a:ext>
            </a:extLst>
          </p:cNvPr>
          <p:cNvPicPr>
            <a:picLocks noChangeAspect="1"/>
          </p:cNvPicPr>
          <p:nvPr/>
        </p:nvPicPr>
        <p:blipFill>
          <a:blip r:embed="rId2"/>
          <a:stretch>
            <a:fillRect/>
          </a:stretch>
        </p:blipFill>
        <p:spPr>
          <a:xfrm>
            <a:off x="6014114" y="4110505"/>
            <a:ext cx="5103460" cy="2751228"/>
          </a:xfrm>
          <a:prstGeom prst="rect">
            <a:avLst/>
          </a:prstGeom>
        </p:spPr>
      </p:pic>
      <p:sp>
        <p:nvSpPr>
          <p:cNvPr id="6" name="Diagrama de flujo: documento 5">
            <a:extLst>
              <a:ext uri="{FF2B5EF4-FFF2-40B4-BE49-F238E27FC236}">
                <a16:creationId xmlns:a16="http://schemas.microsoft.com/office/drawing/2014/main" id="{B047ADED-9645-6E57-1A69-9DD8DEF741FE}"/>
              </a:ext>
            </a:extLst>
          </p:cNvPr>
          <p:cNvSpPr/>
          <p:nvPr/>
        </p:nvSpPr>
        <p:spPr>
          <a:xfrm>
            <a:off x="3864279" y="1212455"/>
            <a:ext cx="1659698" cy="1283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 Produccion.py</a:t>
            </a:r>
          </a:p>
        </p:txBody>
      </p:sp>
      <p:sp>
        <p:nvSpPr>
          <p:cNvPr id="8" name="Cilindro 7">
            <a:extLst>
              <a:ext uri="{FF2B5EF4-FFF2-40B4-BE49-F238E27FC236}">
                <a16:creationId xmlns:a16="http://schemas.microsoft.com/office/drawing/2014/main" id="{335C3460-5D7C-E063-FC55-FACC0AA8554F}"/>
              </a:ext>
            </a:extLst>
          </p:cNvPr>
          <p:cNvSpPr/>
          <p:nvPr/>
        </p:nvSpPr>
        <p:spPr>
          <a:xfrm>
            <a:off x="6097530" y="1201424"/>
            <a:ext cx="1684218" cy="1014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dirty="0" err="1"/>
              <a:t>Model.pickle</a:t>
            </a:r>
            <a:endParaRPr lang="es-ES" b="1"/>
          </a:p>
          <a:p>
            <a:pPr algn="ctr"/>
            <a:r>
              <a:rPr lang="es-ES" b="1" dirty="0" err="1"/>
              <a:t>Encoder.pickle</a:t>
            </a:r>
            <a:endParaRPr lang="es-ES" b="1"/>
          </a:p>
        </p:txBody>
      </p:sp>
      <p:sp>
        <p:nvSpPr>
          <p:cNvPr id="10" name="Diagrama de flujo: documento 9">
            <a:extLst>
              <a:ext uri="{FF2B5EF4-FFF2-40B4-BE49-F238E27FC236}">
                <a16:creationId xmlns:a16="http://schemas.microsoft.com/office/drawing/2014/main" id="{84227A89-75A5-17DC-EF63-407E7BD0C205}"/>
              </a:ext>
            </a:extLst>
          </p:cNvPr>
          <p:cNvSpPr/>
          <p:nvPr/>
        </p:nvSpPr>
        <p:spPr>
          <a:xfrm>
            <a:off x="5962390" y="2952739"/>
            <a:ext cx="1388580" cy="10154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API - POST: </a:t>
            </a:r>
            <a:r>
              <a:rPr lang="es-ES" dirty="0" err="1">
                <a:ea typeface="+mn-lt"/>
                <a:cs typeface="+mn-lt"/>
              </a:rPr>
              <a:t>request</a:t>
            </a:r>
            <a:endParaRPr lang="es-ES" dirty="0" err="1"/>
          </a:p>
          <a:p>
            <a:pPr algn="ctr"/>
            <a:r>
              <a:rPr lang="es-ES" dirty="0"/>
              <a:t>index.py</a:t>
            </a:r>
          </a:p>
        </p:txBody>
      </p:sp>
      <p:sp>
        <p:nvSpPr>
          <p:cNvPr id="11" name="Diagrama de flujo: documento 10">
            <a:extLst>
              <a:ext uri="{FF2B5EF4-FFF2-40B4-BE49-F238E27FC236}">
                <a16:creationId xmlns:a16="http://schemas.microsoft.com/office/drawing/2014/main" id="{2A2C3AD8-B946-F1F4-2CEA-D51C2601CC36}"/>
              </a:ext>
            </a:extLst>
          </p:cNvPr>
          <p:cNvSpPr/>
          <p:nvPr/>
        </p:nvSpPr>
        <p:spPr>
          <a:xfrm>
            <a:off x="8467038" y="2908759"/>
            <a:ext cx="1398740" cy="113736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API - POST:</a:t>
            </a:r>
          </a:p>
          <a:p>
            <a:pPr algn="ctr"/>
            <a:r>
              <a:rPr lang="es-ES" dirty="0">
                <a:ea typeface="+mn-lt"/>
                <a:cs typeface="+mn-lt"/>
              </a:rPr>
              <a:t>response</a:t>
            </a:r>
            <a:endParaRPr lang="es-ES" dirty="0"/>
          </a:p>
          <a:p>
            <a:pPr algn="ctr"/>
            <a:r>
              <a:rPr lang="es-ES" dirty="0"/>
              <a:t> result.py</a:t>
            </a:r>
          </a:p>
        </p:txBody>
      </p:sp>
      <p:sp>
        <p:nvSpPr>
          <p:cNvPr id="12" name="Flecha: a la derecha 11">
            <a:extLst>
              <a:ext uri="{FF2B5EF4-FFF2-40B4-BE49-F238E27FC236}">
                <a16:creationId xmlns:a16="http://schemas.microsoft.com/office/drawing/2014/main" id="{44AC096E-2AF5-97CB-00BE-3627E99DBA64}"/>
              </a:ext>
            </a:extLst>
          </p:cNvPr>
          <p:cNvSpPr/>
          <p:nvPr/>
        </p:nvSpPr>
        <p:spPr>
          <a:xfrm>
            <a:off x="5543657" y="1477269"/>
            <a:ext cx="46972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Diagrama de flujo: documento 8">
            <a:extLst>
              <a:ext uri="{FF2B5EF4-FFF2-40B4-BE49-F238E27FC236}">
                <a16:creationId xmlns:a16="http://schemas.microsoft.com/office/drawing/2014/main" id="{0A461541-7EF0-52BD-D275-979C0FB2723A}"/>
              </a:ext>
            </a:extLst>
          </p:cNvPr>
          <p:cNvSpPr/>
          <p:nvPr/>
        </p:nvSpPr>
        <p:spPr>
          <a:xfrm>
            <a:off x="8975038" y="1019974"/>
            <a:ext cx="1398740" cy="1283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API : main.py</a:t>
            </a:r>
          </a:p>
        </p:txBody>
      </p:sp>
      <p:sp>
        <p:nvSpPr>
          <p:cNvPr id="15" name="Flecha: a la derecha 14">
            <a:extLst>
              <a:ext uri="{FF2B5EF4-FFF2-40B4-BE49-F238E27FC236}">
                <a16:creationId xmlns:a16="http://schemas.microsoft.com/office/drawing/2014/main" id="{6AD54FC9-E197-5B25-CB8D-9F5B111A1A09}"/>
              </a:ext>
            </a:extLst>
          </p:cNvPr>
          <p:cNvSpPr/>
          <p:nvPr/>
        </p:nvSpPr>
        <p:spPr>
          <a:xfrm rot="19920000">
            <a:off x="7583633" y="2578281"/>
            <a:ext cx="727067" cy="283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4AD79719-0CD6-4742-5C5E-55B24322F658}"/>
              </a:ext>
            </a:extLst>
          </p:cNvPr>
          <p:cNvSpPr/>
          <p:nvPr/>
        </p:nvSpPr>
        <p:spPr>
          <a:xfrm rot="7260000">
            <a:off x="9161184" y="2477613"/>
            <a:ext cx="473345" cy="314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785C416-47A4-DAC3-E0B2-A6D7411F0619}"/>
              </a:ext>
            </a:extLst>
          </p:cNvPr>
          <p:cNvSpPr/>
          <p:nvPr/>
        </p:nvSpPr>
        <p:spPr>
          <a:xfrm rot="10800000">
            <a:off x="7960950" y="1604818"/>
            <a:ext cx="632519" cy="387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7797DBB5-7E98-3ADC-76D7-29A168655A97}"/>
              </a:ext>
            </a:extLst>
          </p:cNvPr>
          <p:cNvSpPr/>
          <p:nvPr/>
        </p:nvSpPr>
        <p:spPr>
          <a:xfrm>
            <a:off x="7874000" y="919480"/>
            <a:ext cx="81280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GET</a:t>
            </a:r>
          </a:p>
        </p:txBody>
      </p:sp>
    </p:spTree>
    <p:extLst>
      <p:ext uri="{BB962C8B-B14F-4D97-AF65-F5344CB8AC3E}">
        <p14:creationId xmlns:p14="http://schemas.microsoft.com/office/powerpoint/2010/main" val="22259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9F621D6A-6B5C-E0BB-3AF6-2D53B91D9ECA}"/>
              </a:ext>
            </a:extLst>
          </p:cNvPr>
          <p:cNvSpPr>
            <a:spLocks noGrp="1"/>
          </p:cNvSpPr>
          <p:nvPr>
            <p:ph type="title"/>
          </p:nvPr>
        </p:nvSpPr>
        <p:spPr>
          <a:xfrm>
            <a:off x="1600754" y="1087374"/>
            <a:ext cx="8983489" cy="1000978"/>
          </a:xfrm>
        </p:spPr>
        <p:txBody>
          <a:bodyPr>
            <a:normAutofit/>
          </a:bodyPr>
          <a:lstStyle/>
          <a:p>
            <a:r>
              <a:rPr lang="es-ES" dirty="0">
                <a:ea typeface="+mj-lt"/>
                <a:cs typeface="+mj-lt"/>
              </a:rPr>
              <a:t>Conclusiones</a:t>
            </a:r>
            <a:endParaRPr lang="es-E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EED575A6-5A31-657C-9489-DAE1CB1A4169}"/>
              </a:ext>
            </a:extLst>
          </p:cNvPr>
          <p:cNvSpPr>
            <a:spLocks noGrp="1"/>
          </p:cNvSpPr>
          <p:nvPr>
            <p:ph idx="1"/>
          </p:nvPr>
        </p:nvSpPr>
        <p:spPr>
          <a:xfrm>
            <a:off x="1277164" y="2525008"/>
            <a:ext cx="9484531" cy="3564895"/>
          </a:xfrm>
        </p:spPr>
        <p:txBody>
          <a:bodyPr>
            <a:normAutofit/>
          </a:bodyPr>
          <a:lstStyle/>
          <a:p>
            <a:endParaRPr lang="es-ES" sz="1300">
              <a:solidFill>
                <a:schemeClr val="tx1"/>
              </a:solidFill>
            </a:endParaRPr>
          </a:p>
          <a:p>
            <a:pPr marL="0" indent="0">
              <a:buNone/>
            </a:pPr>
            <a:r>
              <a:rPr lang="es-ES" sz="1300" b="1" dirty="0">
                <a:solidFill>
                  <a:schemeClr val="tx1"/>
                </a:solidFill>
                <a:ea typeface="+mn-lt"/>
                <a:cs typeface="+mn-lt"/>
              </a:rPr>
              <a:t>Alineación de resultados y objetivos</a:t>
            </a:r>
            <a:endParaRPr lang="es-ES" sz="1300" b="1" dirty="0">
              <a:solidFill>
                <a:schemeClr val="tx1"/>
              </a:solidFill>
            </a:endParaRPr>
          </a:p>
          <a:p>
            <a:pPr lvl="1" algn="just">
              <a:spcBef>
                <a:spcPts val="400"/>
              </a:spcBef>
              <a:spcAft>
                <a:spcPts val="400"/>
              </a:spcAft>
            </a:pPr>
            <a:r>
              <a:rPr lang="es-ES" sz="1300" dirty="0">
                <a:solidFill>
                  <a:schemeClr val="tx1"/>
                </a:solidFill>
                <a:ea typeface="+mn-lt"/>
                <a:cs typeface="+mn-lt"/>
              </a:rPr>
              <a:t>Desarrollo de una API basado en un modelo de aprendizaje automático, </a:t>
            </a:r>
            <a:r>
              <a:rPr lang="es-ES" sz="1300" dirty="0" err="1">
                <a:solidFill>
                  <a:schemeClr val="tx1"/>
                </a:solidFill>
                <a:ea typeface="+mn-lt"/>
                <a:cs typeface="+mn-lt"/>
              </a:rPr>
              <a:t>Random</a:t>
            </a:r>
            <a:r>
              <a:rPr lang="es-ES" sz="1300" dirty="0">
                <a:solidFill>
                  <a:schemeClr val="tx1"/>
                </a:solidFill>
                <a:ea typeface="+mn-lt"/>
                <a:cs typeface="+mn-lt"/>
              </a:rPr>
              <a:t> Forest con un coeficiente de determinación (R2)  del 0.7%</a:t>
            </a:r>
            <a:endParaRPr lang="es-ES" sz="1300" dirty="0">
              <a:solidFill>
                <a:schemeClr val="tx1"/>
              </a:solidFill>
            </a:endParaRPr>
          </a:p>
          <a:p>
            <a:pPr lvl="1" algn="just">
              <a:spcBef>
                <a:spcPts val="400"/>
              </a:spcBef>
              <a:spcAft>
                <a:spcPts val="400"/>
              </a:spcAft>
            </a:pPr>
            <a:r>
              <a:rPr lang="es-ES" sz="1300" dirty="0">
                <a:solidFill>
                  <a:schemeClr val="tx1"/>
                </a:solidFill>
                <a:ea typeface="+mn-lt"/>
                <a:cs typeface="+mn-lt"/>
              </a:rPr>
              <a:t>Se han indicado opciones de mejora : en la extracción de la información y  en su tratamiento, que permitirán  mejorar las métricas del modelo.</a:t>
            </a:r>
          </a:p>
          <a:p>
            <a:pPr lvl="1" algn="just">
              <a:spcBef>
                <a:spcPts val="400"/>
              </a:spcBef>
              <a:spcAft>
                <a:spcPts val="400"/>
              </a:spcAft>
            </a:pPr>
            <a:r>
              <a:rPr lang="es-ES" sz="1300" dirty="0">
                <a:solidFill>
                  <a:schemeClr val="tx1"/>
                </a:solidFill>
                <a:ea typeface="+mn-lt"/>
                <a:cs typeface="+mn-lt"/>
              </a:rPr>
              <a:t> Se ha demostrado que el modelo puede ajustarse para el análisis de subconjuntos del </a:t>
            </a:r>
            <a:r>
              <a:rPr lang="es-ES" sz="1300" dirty="0" err="1">
                <a:solidFill>
                  <a:schemeClr val="tx1"/>
                </a:solidFill>
                <a:ea typeface="+mn-lt"/>
                <a:cs typeface="+mn-lt"/>
              </a:rPr>
              <a:t>subset</a:t>
            </a:r>
            <a:r>
              <a:rPr lang="es-ES" sz="1300" dirty="0">
                <a:solidFill>
                  <a:schemeClr val="tx1"/>
                </a:solidFill>
                <a:ea typeface="+mn-lt"/>
                <a:cs typeface="+mn-lt"/>
              </a:rPr>
              <a:t> del Data </a:t>
            </a:r>
            <a:r>
              <a:rPr lang="es-ES" sz="1300" dirty="0" err="1">
                <a:solidFill>
                  <a:schemeClr val="tx1"/>
                </a:solidFill>
                <a:ea typeface="+mn-lt"/>
                <a:cs typeface="+mn-lt"/>
              </a:rPr>
              <a:t>Frame</a:t>
            </a:r>
            <a:r>
              <a:rPr lang="es-ES" sz="1300" dirty="0">
                <a:solidFill>
                  <a:schemeClr val="tx1"/>
                </a:solidFill>
                <a:ea typeface="+mn-lt"/>
                <a:cs typeface="+mn-lt"/>
              </a:rPr>
              <a:t> , que era una de las premisas del MPV que dio origen a este estudio.    </a:t>
            </a:r>
          </a:p>
          <a:p>
            <a:pPr marL="0" indent="0" algn="just">
              <a:buNone/>
            </a:pPr>
            <a:r>
              <a:rPr lang="es-ES" sz="1300" b="1" dirty="0">
                <a:solidFill>
                  <a:schemeClr val="tx1"/>
                </a:solidFill>
                <a:ea typeface="+mn-lt"/>
                <a:cs typeface="+mn-lt"/>
              </a:rPr>
              <a:t>Funcionalidad de la API</a:t>
            </a:r>
            <a:endParaRPr lang="es-ES" sz="1300" b="1" dirty="0">
              <a:solidFill>
                <a:schemeClr val="tx1"/>
              </a:solidFill>
            </a:endParaRPr>
          </a:p>
          <a:p>
            <a:pPr lvl="1" algn="just">
              <a:spcBef>
                <a:spcPts val="400"/>
              </a:spcBef>
              <a:spcAft>
                <a:spcPts val="400"/>
              </a:spcAft>
            </a:pPr>
            <a:r>
              <a:rPr lang="es-ES" sz="1300" dirty="0">
                <a:solidFill>
                  <a:schemeClr val="tx1"/>
                </a:solidFill>
                <a:ea typeface="+mn-lt"/>
                <a:cs typeface="+mn-lt"/>
              </a:rPr>
              <a:t>Aunque se encuentra en una fase muy previa, cubre el objetivo de facilitar una predicción de precio medio estimado en función de un número reducido de variables explicativas.</a:t>
            </a:r>
          </a:p>
          <a:p>
            <a:pPr lvl="1" algn="just">
              <a:spcBef>
                <a:spcPts val="400"/>
              </a:spcBef>
              <a:spcAft>
                <a:spcPts val="400"/>
              </a:spcAft>
            </a:pPr>
            <a:r>
              <a:rPr lang="es-ES" sz="1300" dirty="0">
                <a:solidFill>
                  <a:schemeClr val="tx1"/>
                </a:solidFill>
                <a:ea typeface="+mn-lt"/>
                <a:cs typeface="+mn-lt"/>
              </a:rPr>
              <a:t>Es fácil ampliar el número de predictores al total de las variables del Data </a:t>
            </a:r>
            <a:r>
              <a:rPr lang="es-ES" sz="1300" dirty="0" err="1">
                <a:solidFill>
                  <a:schemeClr val="tx1"/>
                </a:solidFill>
                <a:ea typeface="+mn-lt"/>
                <a:cs typeface="+mn-lt"/>
              </a:rPr>
              <a:t>Frame</a:t>
            </a:r>
            <a:r>
              <a:rPr lang="es-ES" sz="1300" dirty="0">
                <a:solidFill>
                  <a:schemeClr val="tx1"/>
                </a:solidFill>
                <a:ea typeface="+mn-lt"/>
                <a:cs typeface="+mn-lt"/>
              </a:rPr>
              <a:t>.,</a:t>
            </a:r>
            <a:endParaRPr lang="es-ES" sz="1300">
              <a:solidFill>
                <a:schemeClr val="tx1"/>
              </a:solidFill>
              <a:ea typeface="+mn-lt"/>
              <a:cs typeface="+mn-lt"/>
            </a:endParaRPr>
          </a:p>
          <a:p>
            <a:pPr lvl="1" algn="just">
              <a:spcBef>
                <a:spcPts val="400"/>
              </a:spcBef>
              <a:spcAft>
                <a:spcPts val="400"/>
              </a:spcAft>
            </a:pPr>
            <a:r>
              <a:rPr lang="es-ES" sz="1300" dirty="0">
                <a:solidFill>
                  <a:schemeClr val="tx1"/>
                </a:solidFill>
                <a:ea typeface="+mn-lt"/>
                <a:cs typeface="+mn-lt"/>
              </a:rPr>
              <a:t>También es escalable, para extraer información particular de los links de los anuncios de los inmuebles, que es otra de las premisas importantes previstas en el MPV.</a:t>
            </a:r>
            <a:endParaRPr lang="es-ES" sz="1300" dirty="0">
              <a:solidFill>
                <a:schemeClr val="tx1"/>
              </a:solidFill>
            </a:endParaRPr>
          </a:p>
        </p:txBody>
      </p:sp>
    </p:spTree>
    <p:extLst>
      <p:ext uri="{BB962C8B-B14F-4D97-AF65-F5344CB8AC3E}">
        <p14:creationId xmlns:p14="http://schemas.microsoft.com/office/powerpoint/2010/main" val="41458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ítulo 1">
            <a:extLst>
              <a:ext uri="{FF2B5EF4-FFF2-40B4-BE49-F238E27FC236}">
                <a16:creationId xmlns:a16="http://schemas.microsoft.com/office/drawing/2014/main" id="{C91BF718-7539-3BC4-0D6E-C3F8EDED7C17}"/>
              </a:ext>
            </a:extLst>
          </p:cNvPr>
          <p:cNvSpPr>
            <a:spLocks noGrp="1"/>
          </p:cNvSpPr>
          <p:nvPr>
            <p:ph type="title"/>
          </p:nvPr>
        </p:nvSpPr>
        <p:spPr>
          <a:xfrm>
            <a:off x="1600754" y="1087374"/>
            <a:ext cx="8983489" cy="1000978"/>
          </a:xfrm>
        </p:spPr>
        <p:txBody>
          <a:bodyPr>
            <a:normAutofit/>
          </a:bodyPr>
          <a:lstStyle/>
          <a:p>
            <a:r>
              <a:rPr lang="es-ES" dirty="0"/>
              <a:t>Índice</a:t>
            </a:r>
          </a:p>
        </p:txBody>
      </p:sp>
      <p:sp>
        <p:nvSpPr>
          <p:cNvPr id="2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5" name="Marcador de contenido 2">
            <a:extLst>
              <a:ext uri="{FF2B5EF4-FFF2-40B4-BE49-F238E27FC236}">
                <a16:creationId xmlns:a16="http://schemas.microsoft.com/office/drawing/2014/main" id="{5A07FFFB-4C51-4A74-1B41-C73B0A21A28D}"/>
              </a:ext>
            </a:extLst>
          </p:cNvPr>
          <p:cNvGraphicFramePr>
            <a:graphicFrameLocks noGrp="1"/>
          </p:cNvGraphicFramePr>
          <p:nvPr>
            <p:ph idx="1"/>
          </p:nvPr>
        </p:nvGraphicFramePr>
        <p:xfrm>
          <a:off x="1600753" y="2535446"/>
          <a:ext cx="8983489" cy="355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36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44B0E-40C9-B6BA-2724-55213FC2B495}"/>
              </a:ext>
            </a:extLst>
          </p:cNvPr>
          <p:cNvSpPr>
            <a:spLocks noGrp="1"/>
          </p:cNvSpPr>
          <p:nvPr>
            <p:ph type="title"/>
          </p:nvPr>
        </p:nvSpPr>
        <p:spPr>
          <a:xfrm>
            <a:off x="252919" y="1123837"/>
            <a:ext cx="2947482" cy="4601183"/>
          </a:xfrm>
        </p:spPr>
        <p:txBody>
          <a:bodyPr>
            <a:normAutofit/>
          </a:bodyPr>
          <a:lstStyle/>
          <a:p>
            <a:r>
              <a:rPr lang="es-ES" dirty="0"/>
              <a:t>Introducción</a:t>
            </a:r>
          </a:p>
        </p:txBody>
      </p:sp>
      <p:graphicFrame>
        <p:nvGraphicFramePr>
          <p:cNvPr id="6" name="Marcador de contenido 2">
            <a:extLst>
              <a:ext uri="{FF2B5EF4-FFF2-40B4-BE49-F238E27FC236}">
                <a16:creationId xmlns:a16="http://schemas.microsoft.com/office/drawing/2014/main" id="{A71F67BD-7D6C-0B66-3157-6D2934EAB5AE}"/>
              </a:ext>
            </a:extLst>
          </p:cNvPr>
          <p:cNvGraphicFramePr>
            <a:graphicFrameLocks noGrp="1"/>
          </p:cNvGraphicFramePr>
          <p:nvPr>
            <p:ph idx="1"/>
            <p:extLst>
              <p:ext uri="{D42A27DB-BD31-4B8C-83A1-F6EECF244321}">
                <p14:modId xmlns:p14="http://schemas.microsoft.com/office/powerpoint/2010/main" val="3811587570"/>
              </p:ext>
            </p:extLst>
          </p:nvPr>
        </p:nvGraphicFramePr>
        <p:xfrm>
          <a:off x="3494128" y="723431"/>
          <a:ext cx="3949306" cy="5401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4" descr="Gráfico&#10;&#10;Descripción generada automáticamente">
            <a:extLst>
              <a:ext uri="{FF2B5EF4-FFF2-40B4-BE49-F238E27FC236}">
                <a16:creationId xmlns:a16="http://schemas.microsoft.com/office/drawing/2014/main" id="{F841F877-BEAE-5104-B485-F5533A1882C8}"/>
              </a:ext>
            </a:extLst>
          </p:cNvPr>
          <p:cNvPicPr>
            <a:picLocks noChangeAspect="1"/>
          </p:cNvPicPr>
          <p:nvPr/>
        </p:nvPicPr>
        <p:blipFill>
          <a:blip r:embed="rId7"/>
          <a:stretch>
            <a:fillRect/>
          </a:stretch>
        </p:blipFill>
        <p:spPr>
          <a:xfrm>
            <a:off x="7501599" y="2821060"/>
            <a:ext cx="4271886" cy="3232251"/>
          </a:xfrm>
          <a:prstGeom prst="rect">
            <a:avLst/>
          </a:prstGeom>
        </p:spPr>
      </p:pic>
      <p:sp>
        <p:nvSpPr>
          <p:cNvPr id="65" name="Flecha: a la derecha con bandas 64">
            <a:extLst>
              <a:ext uri="{FF2B5EF4-FFF2-40B4-BE49-F238E27FC236}">
                <a16:creationId xmlns:a16="http://schemas.microsoft.com/office/drawing/2014/main" id="{DDFB1226-2A84-4307-CA45-871CC1C158A4}"/>
              </a:ext>
            </a:extLst>
          </p:cNvPr>
          <p:cNvSpPr/>
          <p:nvPr/>
        </p:nvSpPr>
        <p:spPr>
          <a:xfrm>
            <a:off x="7594589" y="5326878"/>
            <a:ext cx="304801" cy="32824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1524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44B0E-40C9-B6BA-2724-55213FC2B495}"/>
              </a:ext>
            </a:extLst>
          </p:cNvPr>
          <p:cNvSpPr>
            <a:spLocks noGrp="1"/>
          </p:cNvSpPr>
          <p:nvPr>
            <p:ph type="title"/>
          </p:nvPr>
        </p:nvSpPr>
        <p:spPr>
          <a:xfrm>
            <a:off x="252919" y="1123837"/>
            <a:ext cx="2947482" cy="4601183"/>
          </a:xfrm>
        </p:spPr>
        <p:txBody>
          <a:bodyPr>
            <a:normAutofit/>
          </a:bodyPr>
          <a:lstStyle/>
          <a:p>
            <a:r>
              <a:rPr lang="es-ES"/>
              <a:t>Introducción</a:t>
            </a:r>
          </a:p>
        </p:txBody>
      </p:sp>
      <p:graphicFrame>
        <p:nvGraphicFramePr>
          <p:cNvPr id="18" name="Marcador de contenido 2">
            <a:extLst>
              <a:ext uri="{FF2B5EF4-FFF2-40B4-BE49-F238E27FC236}">
                <a16:creationId xmlns:a16="http://schemas.microsoft.com/office/drawing/2014/main" id="{E81076A4-F53A-115D-0CC8-D90C40F06288}"/>
              </a:ext>
            </a:extLst>
          </p:cNvPr>
          <p:cNvGraphicFramePr>
            <a:graphicFrameLocks noGrp="1"/>
          </p:cNvGraphicFramePr>
          <p:nvPr>
            <p:ph idx="1"/>
            <p:extLst>
              <p:ext uri="{D42A27DB-BD31-4B8C-83A1-F6EECF244321}">
                <p14:modId xmlns:p14="http://schemas.microsoft.com/office/powerpoint/2010/main" val="327733552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285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3C1C8-243B-C1F2-F122-E47DFC4003C3}"/>
              </a:ext>
            </a:extLst>
          </p:cNvPr>
          <p:cNvSpPr>
            <a:spLocks noGrp="1"/>
          </p:cNvSpPr>
          <p:nvPr>
            <p:ph type="title"/>
          </p:nvPr>
        </p:nvSpPr>
        <p:spPr/>
        <p:txBody>
          <a:bodyPr/>
          <a:lstStyle/>
          <a:p>
            <a:r>
              <a:rPr lang="es-ES" dirty="0" err="1">
                <a:ea typeface="+mj-lt"/>
                <a:cs typeface="+mj-lt"/>
              </a:rPr>
              <a:t>State</a:t>
            </a:r>
            <a:r>
              <a:rPr lang="es-ES" dirty="0">
                <a:ea typeface="+mj-lt"/>
                <a:cs typeface="+mj-lt"/>
              </a:rPr>
              <a:t> </a:t>
            </a:r>
            <a:r>
              <a:rPr lang="es-ES" dirty="0" err="1">
                <a:ea typeface="+mj-lt"/>
                <a:cs typeface="+mj-lt"/>
              </a:rPr>
              <a:t>of</a:t>
            </a:r>
            <a:r>
              <a:rPr lang="es-ES" dirty="0">
                <a:ea typeface="+mj-lt"/>
                <a:cs typeface="+mj-lt"/>
              </a:rPr>
              <a:t> Art</a:t>
            </a:r>
            <a:endParaRPr lang="es-ES" dirty="0"/>
          </a:p>
        </p:txBody>
      </p:sp>
      <p:graphicFrame>
        <p:nvGraphicFramePr>
          <p:cNvPr id="5" name="Marcador de contenido 2">
            <a:extLst>
              <a:ext uri="{FF2B5EF4-FFF2-40B4-BE49-F238E27FC236}">
                <a16:creationId xmlns:a16="http://schemas.microsoft.com/office/drawing/2014/main" id="{8C1E11B0-25CC-21FB-6F9C-59C148252BB0}"/>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66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01F3A-DB0B-D280-3E46-40BA3C0F87CB}"/>
              </a:ext>
            </a:extLst>
          </p:cNvPr>
          <p:cNvSpPr>
            <a:spLocks noGrp="1"/>
          </p:cNvSpPr>
          <p:nvPr>
            <p:ph type="title"/>
          </p:nvPr>
        </p:nvSpPr>
        <p:spPr/>
        <p:txBody>
          <a:bodyPr/>
          <a:lstStyle/>
          <a:p>
            <a:r>
              <a:rPr lang="es-ES" dirty="0"/>
              <a:t>Metodología</a:t>
            </a:r>
          </a:p>
        </p:txBody>
      </p:sp>
      <p:graphicFrame>
        <p:nvGraphicFramePr>
          <p:cNvPr id="5" name="Marcador de contenido 2">
            <a:extLst>
              <a:ext uri="{FF2B5EF4-FFF2-40B4-BE49-F238E27FC236}">
                <a16:creationId xmlns:a16="http://schemas.microsoft.com/office/drawing/2014/main" id="{94C86A98-9ECC-8C3D-918B-B79E91B1F2A3}"/>
              </a:ext>
            </a:extLst>
          </p:cNvPr>
          <p:cNvGraphicFramePr>
            <a:graphicFrameLocks noGrp="1"/>
          </p:cNvGraphicFramePr>
          <p:nvPr>
            <p:ph idx="1"/>
            <p:extLst>
              <p:ext uri="{D42A27DB-BD31-4B8C-83A1-F6EECF244321}">
                <p14:modId xmlns:p14="http://schemas.microsoft.com/office/powerpoint/2010/main" val="787376740"/>
              </p:ext>
            </p:extLst>
          </p:nvPr>
        </p:nvGraphicFramePr>
        <p:xfrm>
          <a:off x="3471981" y="834294"/>
          <a:ext cx="8236335" cy="5194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67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01F3A-DB0B-D280-3E46-40BA3C0F87CB}"/>
              </a:ext>
            </a:extLst>
          </p:cNvPr>
          <p:cNvSpPr>
            <a:spLocks noGrp="1"/>
          </p:cNvSpPr>
          <p:nvPr>
            <p:ph type="title"/>
          </p:nvPr>
        </p:nvSpPr>
        <p:spPr/>
        <p:txBody>
          <a:bodyPr/>
          <a:lstStyle/>
          <a:p>
            <a:r>
              <a:rPr lang="es-ES" dirty="0"/>
              <a:t>Metodología</a:t>
            </a:r>
          </a:p>
        </p:txBody>
      </p:sp>
      <p:graphicFrame>
        <p:nvGraphicFramePr>
          <p:cNvPr id="5" name="Marcador de contenido 2">
            <a:extLst>
              <a:ext uri="{FF2B5EF4-FFF2-40B4-BE49-F238E27FC236}">
                <a16:creationId xmlns:a16="http://schemas.microsoft.com/office/drawing/2014/main" id="{94C86A98-9ECC-8C3D-918B-B79E91B1F2A3}"/>
              </a:ext>
            </a:extLst>
          </p:cNvPr>
          <p:cNvGraphicFramePr>
            <a:graphicFrameLocks noGrp="1"/>
          </p:cNvGraphicFramePr>
          <p:nvPr>
            <p:ph idx="1"/>
            <p:extLst>
              <p:ext uri="{D42A27DB-BD31-4B8C-83A1-F6EECF244321}">
                <p14:modId xmlns:p14="http://schemas.microsoft.com/office/powerpoint/2010/main" val="4066072009"/>
              </p:ext>
            </p:extLst>
          </p:nvPr>
        </p:nvGraphicFramePr>
        <p:xfrm>
          <a:off x="3461821" y="4623974"/>
          <a:ext cx="8358255" cy="1455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6" name="Imagen 4" descr="Tabla&#10;&#10;Descripción generada automáticamente">
            <a:extLst>
              <a:ext uri="{FF2B5EF4-FFF2-40B4-BE49-F238E27FC236}">
                <a16:creationId xmlns:a16="http://schemas.microsoft.com/office/drawing/2014/main" id="{CA469B09-F9FA-3701-DACB-470A785EDDBC}"/>
              </a:ext>
            </a:extLst>
          </p:cNvPr>
          <p:cNvPicPr>
            <a:picLocks noChangeAspect="1"/>
          </p:cNvPicPr>
          <p:nvPr/>
        </p:nvPicPr>
        <p:blipFill>
          <a:blip r:embed="rId7"/>
          <a:stretch>
            <a:fillRect/>
          </a:stretch>
        </p:blipFill>
        <p:spPr>
          <a:xfrm>
            <a:off x="4642945" y="642793"/>
            <a:ext cx="3612255" cy="1800591"/>
          </a:xfrm>
          <a:prstGeom prst="rect">
            <a:avLst/>
          </a:prstGeom>
        </p:spPr>
      </p:pic>
      <p:sp>
        <p:nvSpPr>
          <p:cNvPr id="168" name="Cerrar llave 167">
            <a:extLst>
              <a:ext uri="{FF2B5EF4-FFF2-40B4-BE49-F238E27FC236}">
                <a16:creationId xmlns:a16="http://schemas.microsoft.com/office/drawing/2014/main" id="{05D95B28-0E30-D008-111B-CAA9C98BC36E}"/>
              </a:ext>
            </a:extLst>
          </p:cNvPr>
          <p:cNvSpPr/>
          <p:nvPr/>
        </p:nvSpPr>
        <p:spPr>
          <a:xfrm>
            <a:off x="8172831" y="930275"/>
            <a:ext cx="254000" cy="863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0" name="Elipse 169">
            <a:extLst>
              <a:ext uri="{FF2B5EF4-FFF2-40B4-BE49-F238E27FC236}">
                <a16:creationId xmlns:a16="http://schemas.microsoft.com/office/drawing/2014/main" id="{BE7ACA9A-3695-6B2C-BC30-2E05B636A042}"/>
              </a:ext>
            </a:extLst>
          </p:cNvPr>
          <p:cNvSpPr/>
          <p:nvPr/>
        </p:nvSpPr>
        <p:spPr>
          <a:xfrm>
            <a:off x="8647430" y="880110"/>
            <a:ext cx="1270000" cy="873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99,5%</a:t>
            </a:r>
          </a:p>
        </p:txBody>
      </p:sp>
      <p:pic>
        <p:nvPicPr>
          <p:cNvPr id="181" name="Imagen 181" descr="Gráfico, Gráfico de cajas y bigotes&#10;&#10;Descripción generada automáticamente">
            <a:extLst>
              <a:ext uri="{FF2B5EF4-FFF2-40B4-BE49-F238E27FC236}">
                <a16:creationId xmlns:a16="http://schemas.microsoft.com/office/drawing/2014/main" id="{64D922D1-A7E9-99B1-ED8E-92A429754913}"/>
              </a:ext>
            </a:extLst>
          </p:cNvPr>
          <p:cNvPicPr>
            <a:picLocks noChangeAspect="1"/>
          </p:cNvPicPr>
          <p:nvPr/>
        </p:nvPicPr>
        <p:blipFill>
          <a:blip r:embed="rId8"/>
          <a:stretch>
            <a:fillRect/>
          </a:stretch>
        </p:blipFill>
        <p:spPr>
          <a:xfrm>
            <a:off x="4500880" y="2375745"/>
            <a:ext cx="5059680" cy="2197950"/>
          </a:xfrm>
          <a:prstGeom prst="rect">
            <a:avLst/>
          </a:prstGeom>
        </p:spPr>
      </p:pic>
    </p:spTree>
    <p:extLst>
      <p:ext uri="{BB962C8B-B14F-4D97-AF65-F5344CB8AC3E}">
        <p14:creationId xmlns:p14="http://schemas.microsoft.com/office/powerpoint/2010/main" val="257599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2C01F3A-DB0B-D280-3E46-40BA3C0F87CB}"/>
              </a:ext>
            </a:extLst>
          </p:cNvPr>
          <p:cNvSpPr>
            <a:spLocks noGrp="1"/>
          </p:cNvSpPr>
          <p:nvPr>
            <p:ph type="title"/>
          </p:nvPr>
        </p:nvSpPr>
        <p:spPr>
          <a:xfrm>
            <a:off x="1600754" y="1087374"/>
            <a:ext cx="8983489" cy="1000978"/>
          </a:xfrm>
        </p:spPr>
        <p:txBody>
          <a:bodyPr>
            <a:normAutofit/>
          </a:bodyPr>
          <a:lstStyle/>
          <a:p>
            <a:r>
              <a:rPr lang="es-ES" dirty="0"/>
              <a:t>Metodología - Selección de Modelos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D5117AB5-0419-559F-1674-7C0600371311}"/>
              </a:ext>
            </a:extLst>
          </p:cNvPr>
          <p:cNvSpPr>
            <a:spLocks noGrp="1"/>
          </p:cNvSpPr>
          <p:nvPr>
            <p:ph idx="1"/>
          </p:nvPr>
        </p:nvSpPr>
        <p:spPr>
          <a:xfrm>
            <a:off x="1600753" y="2525286"/>
            <a:ext cx="9247649" cy="3564617"/>
          </a:xfrm>
        </p:spPr>
        <p:txBody>
          <a:bodyPr>
            <a:normAutofit fontScale="92500" lnSpcReduction="10000"/>
          </a:bodyPr>
          <a:lstStyle/>
          <a:p>
            <a:pPr algn="just">
              <a:lnSpc>
                <a:spcPct val="150000"/>
              </a:lnSpc>
              <a:spcBef>
                <a:spcPts val="1100"/>
              </a:spcBef>
            </a:pPr>
            <a:r>
              <a:rPr lang="es-ES" sz="1400" dirty="0">
                <a:solidFill>
                  <a:schemeClr val="tx1"/>
                </a:solidFill>
                <a:ea typeface="+mn-lt"/>
                <a:cs typeface="+mn-lt"/>
              </a:rPr>
              <a:t>El árbol de decisión &gt; regresión lineal, cuando la relación de las variables explicativas en relación al target es compleja.</a:t>
            </a:r>
            <a:endParaRPr lang="es-ES" sz="1400" dirty="0">
              <a:solidFill>
                <a:schemeClr val="tx1"/>
              </a:solidFill>
            </a:endParaRPr>
          </a:p>
          <a:p>
            <a:pPr algn="just">
              <a:lnSpc>
                <a:spcPct val="150000"/>
              </a:lnSpc>
              <a:spcBef>
                <a:spcPts val="700"/>
              </a:spcBef>
              <a:spcAft>
                <a:spcPts val="700"/>
              </a:spcAft>
            </a:pPr>
            <a:r>
              <a:rPr lang="es-ES" sz="1400" dirty="0">
                <a:solidFill>
                  <a:schemeClr val="tx1"/>
                </a:solidFill>
                <a:ea typeface="+mn-lt"/>
                <a:cs typeface="+mn-lt"/>
              </a:rPr>
              <a:t>Son más  fáciles de explicar, y genera los predictores de forma automática (te indica las tendencias).</a:t>
            </a:r>
            <a:endParaRPr lang="es-ES" sz="1400" dirty="0">
              <a:solidFill>
                <a:schemeClr val="tx1"/>
              </a:solidFill>
            </a:endParaRPr>
          </a:p>
          <a:p>
            <a:pPr algn="just">
              <a:lnSpc>
                <a:spcPct val="150000"/>
              </a:lnSpc>
              <a:spcBef>
                <a:spcPts val="700"/>
              </a:spcBef>
              <a:spcAft>
                <a:spcPts val="700"/>
              </a:spcAft>
            </a:pPr>
            <a:r>
              <a:rPr lang="es-ES" sz="1400" err="1">
                <a:solidFill>
                  <a:schemeClr val="tx1"/>
                </a:solidFill>
                <a:ea typeface="+mn-lt"/>
                <a:cs typeface="+mn-lt"/>
              </a:rPr>
              <a:t>Decision</a:t>
            </a:r>
            <a:r>
              <a:rPr lang="es-ES" sz="1400" dirty="0">
                <a:solidFill>
                  <a:schemeClr val="tx1"/>
                </a:solidFill>
                <a:ea typeface="+mn-lt"/>
                <a:cs typeface="+mn-lt"/>
              </a:rPr>
              <a:t> </a:t>
            </a:r>
            <a:r>
              <a:rPr lang="es-ES" sz="1400" err="1">
                <a:solidFill>
                  <a:schemeClr val="tx1"/>
                </a:solidFill>
                <a:ea typeface="+mn-lt"/>
                <a:cs typeface="+mn-lt"/>
              </a:rPr>
              <a:t>Tree</a:t>
            </a:r>
            <a:r>
              <a:rPr lang="es-ES" sz="1400" dirty="0">
                <a:solidFill>
                  <a:schemeClr val="tx1"/>
                </a:solidFill>
                <a:ea typeface="+mn-lt"/>
                <a:cs typeface="+mn-lt"/>
              </a:rPr>
              <a:t> </a:t>
            </a:r>
            <a:r>
              <a:rPr lang="es-ES" sz="1400" err="1">
                <a:solidFill>
                  <a:schemeClr val="tx1"/>
                </a:solidFill>
                <a:ea typeface="+mn-lt"/>
                <a:cs typeface="+mn-lt"/>
              </a:rPr>
              <a:t>Regressor</a:t>
            </a:r>
            <a:r>
              <a:rPr lang="es-ES" sz="1400" dirty="0">
                <a:solidFill>
                  <a:schemeClr val="tx1"/>
                </a:solidFill>
                <a:ea typeface="+mn-lt"/>
                <a:cs typeface="+mn-lt"/>
              </a:rPr>
              <a:t>: En el entrenamiento de un árbol de regresión, las observaciones se van distribuyendo por bifurcaciones (nodos) generando la estructura del árbol hasta alcanzar un nodo terminal.</a:t>
            </a:r>
            <a:endParaRPr lang="es-ES" sz="1400" dirty="0">
              <a:solidFill>
                <a:schemeClr val="tx1"/>
              </a:solidFill>
            </a:endParaRPr>
          </a:p>
          <a:p>
            <a:pPr algn="just">
              <a:lnSpc>
                <a:spcPct val="150000"/>
              </a:lnSpc>
              <a:spcBef>
                <a:spcPts val="700"/>
              </a:spcBef>
              <a:spcAft>
                <a:spcPts val="700"/>
              </a:spcAft>
            </a:pPr>
            <a:r>
              <a:rPr lang="es-ES" sz="1400" err="1">
                <a:solidFill>
                  <a:schemeClr val="tx1"/>
                </a:solidFill>
                <a:ea typeface="+mn-lt"/>
                <a:cs typeface="+mn-lt"/>
              </a:rPr>
              <a:t>Random</a:t>
            </a:r>
            <a:r>
              <a:rPr lang="es-ES" sz="1400" dirty="0">
                <a:solidFill>
                  <a:schemeClr val="tx1"/>
                </a:solidFill>
                <a:ea typeface="+mn-lt"/>
                <a:cs typeface="+mn-lt"/>
              </a:rPr>
              <a:t> Forest:  está formado por un conjunto de árboles de decisión individuales, cada uno entrenado con una muestra ligeramente distinta de los datos de entrenamiento generada mediante </a:t>
            </a:r>
            <a:r>
              <a:rPr lang="es-ES" sz="1400" err="1">
                <a:solidFill>
                  <a:schemeClr val="tx1"/>
                </a:solidFill>
                <a:ea typeface="+mn-lt"/>
                <a:cs typeface="+mn-lt"/>
              </a:rPr>
              <a:t>bootstrapping</a:t>
            </a:r>
            <a:r>
              <a:rPr lang="es-ES" sz="1400" dirty="0">
                <a:solidFill>
                  <a:schemeClr val="tx1"/>
                </a:solidFill>
                <a:ea typeface="+mn-lt"/>
                <a:cs typeface="+mn-lt"/>
              </a:rPr>
              <a:t>. Las ventajas este modelo son: </a:t>
            </a:r>
            <a:endParaRPr lang="es-ES" sz="1400" dirty="0">
              <a:solidFill>
                <a:schemeClr val="tx1"/>
              </a:solidFill>
            </a:endParaRPr>
          </a:p>
          <a:p>
            <a:pPr marL="845820" lvl="1" indent="-342900" algn="just">
              <a:lnSpc>
                <a:spcPct val="150000"/>
              </a:lnSpc>
              <a:spcBef>
                <a:spcPts val="200"/>
              </a:spcBef>
              <a:spcAft>
                <a:spcPts val="200"/>
              </a:spcAft>
              <a:buAutoNum type="alphaLcParenR"/>
            </a:pPr>
            <a:r>
              <a:rPr lang="es-ES" sz="1400" dirty="0">
                <a:solidFill>
                  <a:schemeClr val="tx1"/>
                </a:solidFill>
                <a:ea typeface="+mn-lt"/>
                <a:cs typeface="+mn-lt"/>
              </a:rPr>
              <a:t>No es necesario que se cumpla ningún tipo de distribución específica de las variables explicativas.</a:t>
            </a:r>
          </a:p>
          <a:p>
            <a:pPr marL="845820" lvl="1" indent="-342900" algn="just">
              <a:lnSpc>
                <a:spcPct val="150000"/>
              </a:lnSpc>
              <a:spcBef>
                <a:spcPts val="200"/>
              </a:spcBef>
              <a:spcAft>
                <a:spcPts val="200"/>
              </a:spcAft>
              <a:buAutoNum type="alphaLcParenR"/>
            </a:pPr>
            <a:r>
              <a:rPr lang="es-ES" sz="1400" dirty="0">
                <a:solidFill>
                  <a:schemeClr val="tx1"/>
                </a:solidFill>
                <a:ea typeface="+mn-lt"/>
                <a:cs typeface="+mn-lt"/>
              </a:rPr>
              <a:t>Permiten identificar de forma rápida y eficiente las variables (predictores) más importantes de forma automática </a:t>
            </a:r>
          </a:p>
          <a:p>
            <a:pPr marL="845820" lvl="1" indent="-342900" algn="just">
              <a:lnSpc>
                <a:spcPct val="150000"/>
              </a:lnSpc>
              <a:spcBef>
                <a:spcPts val="200"/>
              </a:spcBef>
              <a:spcAft>
                <a:spcPts val="200"/>
              </a:spcAft>
              <a:buAutoNum type="alphaLcParenR"/>
            </a:pPr>
            <a:r>
              <a:rPr lang="es-ES" sz="1400" dirty="0">
                <a:solidFill>
                  <a:schemeClr val="tx1"/>
                </a:solidFill>
                <a:ea typeface="+mn-lt"/>
                <a:cs typeface="+mn-lt"/>
              </a:rPr>
              <a:t>No se ven muy influenciados por </a:t>
            </a:r>
            <a:r>
              <a:rPr lang="es-ES" sz="1400" dirty="0" err="1">
                <a:solidFill>
                  <a:schemeClr val="tx1"/>
                </a:solidFill>
                <a:ea typeface="+mn-lt"/>
                <a:cs typeface="+mn-lt"/>
              </a:rPr>
              <a:t>outliers</a:t>
            </a:r>
            <a:r>
              <a:rPr lang="es-ES" sz="1400" dirty="0">
                <a:solidFill>
                  <a:schemeClr val="tx1"/>
                </a:solidFill>
                <a:ea typeface="+mn-lt"/>
                <a:cs typeface="+mn-lt"/>
              </a:rPr>
              <a:t>.</a:t>
            </a:r>
            <a:endParaRPr lang="es-ES" sz="1400" dirty="0">
              <a:solidFill>
                <a:schemeClr val="tx1"/>
              </a:solidFill>
            </a:endParaRPr>
          </a:p>
          <a:p>
            <a:pPr marL="845820" lvl="1" indent="-342900" algn="just">
              <a:lnSpc>
                <a:spcPct val="150000"/>
              </a:lnSpc>
              <a:spcBef>
                <a:spcPts val="200"/>
              </a:spcBef>
              <a:spcAft>
                <a:spcPts val="200"/>
              </a:spcAft>
              <a:buAutoNum type="alphaLcParenR"/>
            </a:pPr>
            <a:r>
              <a:rPr lang="es-ES" sz="1400" dirty="0">
                <a:solidFill>
                  <a:schemeClr val="tx1"/>
                </a:solidFill>
                <a:ea typeface="+mn-lt"/>
                <a:cs typeface="+mn-lt"/>
              </a:rPr>
              <a:t>Gracias al </a:t>
            </a:r>
            <a:r>
              <a:rPr lang="es-ES" sz="1400" dirty="0" err="1">
                <a:solidFill>
                  <a:schemeClr val="tx1"/>
                </a:solidFill>
                <a:ea typeface="+mn-lt"/>
                <a:cs typeface="+mn-lt"/>
              </a:rPr>
              <a:t>Out</a:t>
            </a:r>
            <a:r>
              <a:rPr lang="es-ES" sz="1400" dirty="0">
                <a:solidFill>
                  <a:schemeClr val="tx1"/>
                </a:solidFill>
                <a:ea typeface="+mn-lt"/>
                <a:cs typeface="+mn-lt"/>
              </a:rPr>
              <a:t>-</a:t>
            </a:r>
            <a:r>
              <a:rPr lang="es-ES" sz="1400" dirty="0" err="1">
                <a:solidFill>
                  <a:schemeClr val="tx1"/>
                </a:solidFill>
                <a:ea typeface="+mn-lt"/>
                <a:cs typeface="+mn-lt"/>
              </a:rPr>
              <a:t>of</a:t>
            </a:r>
            <a:r>
              <a:rPr lang="es-ES" sz="1400" dirty="0">
                <a:solidFill>
                  <a:schemeClr val="tx1"/>
                </a:solidFill>
                <a:ea typeface="+mn-lt"/>
                <a:cs typeface="+mn-lt"/>
              </a:rPr>
              <a:t>-Bag Error, puede estimarse su error de validación sin necesidad de recurrir a la validación cruzada.</a:t>
            </a:r>
            <a:r>
              <a:rPr lang="es-ES" sz="1300" dirty="0">
                <a:solidFill>
                  <a:schemeClr val="tx1"/>
                </a:solidFill>
                <a:ea typeface="+mn-lt"/>
                <a:cs typeface="+mn-lt"/>
              </a:rPr>
              <a:t> </a:t>
            </a:r>
            <a:endParaRPr lang="es-ES" sz="1300" dirty="0">
              <a:solidFill>
                <a:schemeClr val="tx1"/>
              </a:solidFill>
            </a:endParaRPr>
          </a:p>
        </p:txBody>
      </p:sp>
    </p:spTree>
    <p:extLst>
      <p:ext uri="{BB962C8B-B14F-4D97-AF65-F5344CB8AC3E}">
        <p14:creationId xmlns:p14="http://schemas.microsoft.com/office/powerpoint/2010/main" val="56129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2C01F3A-DB0B-D280-3E46-40BA3C0F87CB}"/>
              </a:ext>
            </a:extLst>
          </p:cNvPr>
          <p:cNvSpPr>
            <a:spLocks noGrp="1"/>
          </p:cNvSpPr>
          <p:nvPr>
            <p:ph type="title"/>
          </p:nvPr>
        </p:nvSpPr>
        <p:spPr>
          <a:xfrm>
            <a:off x="1600754" y="1087374"/>
            <a:ext cx="8983489" cy="1000978"/>
          </a:xfrm>
        </p:spPr>
        <p:txBody>
          <a:bodyPr>
            <a:normAutofit/>
          </a:bodyPr>
          <a:lstStyle/>
          <a:p>
            <a:r>
              <a:rPr lang="es-ES" dirty="0"/>
              <a:t>Metodología - Creación de un API</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D5117AB5-0419-559F-1674-7C0600371311}"/>
              </a:ext>
            </a:extLst>
          </p:cNvPr>
          <p:cNvSpPr>
            <a:spLocks noGrp="1"/>
          </p:cNvSpPr>
          <p:nvPr>
            <p:ph idx="1"/>
          </p:nvPr>
        </p:nvSpPr>
        <p:spPr>
          <a:xfrm>
            <a:off x="1600753" y="2525286"/>
            <a:ext cx="9247649" cy="3564617"/>
          </a:xfrm>
        </p:spPr>
        <p:txBody>
          <a:bodyPr>
            <a:normAutofit/>
          </a:bodyPr>
          <a:lstStyle/>
          <a:p>
            <a:pPr algn="just">
              <a:lnSpc>
                <a:spcPct val="150000"/>
              </a:lnSpc>
              <a:spcBef>
                <a:spcPts val="1100"/>
              </a:spcBef>
            </a:pPr>
            <a:r>
              <a:rPr lang="es-ES" sz="1400" dirty="0">
                <a:ea typeface="+mn-lt"/>
                <a:cs typeface="+mn-lt"/>
              </a:rPr>
              <a:t>Para complementar nuestro proyecto, se ha desarrollado un API, que es la forma en que los sistemas informáticos se comunican entre sí, actuando como un agente que lleva la información del usuario al servidor y luego nuevamente del servidor al usuario devolviendo la respuesta.</a:t>
            </a:r>
          </a:p>
          <a:p>
            <a:pPr algn="just">
              <a:lnSpc>
                <a:spcPct val="150000"/>
              </a:lnSpc>
              <a:spcBef>
                <a:spcPts val="1100"/>
              </a:spcBef>
            </a:pPr>
            <a:r>
              <a:rPr lang="es-ES" sz="1400" dirty="0" err="1">
                <a:ea typeface="+mn-lt"/>
                <a:cs typeface="+mn-lt"/>
              </a:rPr>
              <a:t>Flask</a:t>
            </a:r>
            <a:r>
              <a:rPr lang="es-ES" sz="1400" dirty="0">
                <a:ea typeface="+mn-lt"/>
                <a:cs typeface="+mn-lt"/>
              </a:rPr>
              <a:t> es una librería de Python que proporciona esa capacidad, actuando a su vez como una API entre nuestro modelo predictivo. </a:t>
            </a:r>
          </a:p>
          <a:p>
            <a:pPr algn="just"/>
            <a:r>
              <a:rPr lang="es-ES" sz="1400" dirty="0">
                <a:ea typeface="+mn-lt"/>
                <a:cs typeface="+mn-lt"/>
              </a:rPr>
              <a:t>En nuestro caso la API abarca: </a:t>
            </a:r>
            <a:endParaRPr lang="es-ES" sz="1400" dirty="0"/>
          </a:p>
          <a:p>
            <a:pPr marL="731520" lvl="1" indent="-228600" algn="just">
              <a:buAutoNum type="alphaLcParenR"/>
            </a:pPr>
            <a:r>
              <a:rPr lang="es-ES" sz="1200" dirty="0">
                <a:ea typeface="+mn-lt"/>
                <a:cs typeface="+mn-lt"/>
              </a:rPr>
              <a:t>Protocolo de transferencia HTTP: es la forma principal de comunicar información en la web.</a:t>
            </a:r>
            <a:endParaRPr lang="es-ES" sz="1200" dirty="0"/>
          </a:p>
          <a:p>
            <a:pPr marL="731520" lvl="1" indent="-228600" algn="just">
              <a:buAutoNum type="alphaLcParenR"/>
            </a:pPr>
            <a:r>
              <a:rPr lang="es-ES" sz="1200" dirty="0">
                <a:ea typeface="+mn-lt"/>
                <a:cs typeface="+mn-lt"/>
              </a:rPr>
              <a:t>Métodos: GET: permite obtener información de la base de datos o de un proceso, POST: permite mandar información, ya sea para añadir información a una base de datos o para pasar el input de un modelo de machine </a:t>
            </a:r>
            <a:r>
              <a:rPr lang="es-ES" sz="1200" dirty="0" err="1">
                <a:ea typeface="+mn-lt"/>
                <a:cs typeface="+mn-lt"/>
              </a:rPr>
              <a:t>learning</a:t>
            </a:r>
            <a:r>
              <a:rPr lang="es-ES" sz="1200" dirty="0">
                <a:ea typeface="+mn-lt"/>
                <a:cs typeface="+mn-lt"/>
              </a:rPr>
              <a:t>, como es nuestro caso.</a:t>
            </a:r>
            <a:endParaRPr lang="es-ES" sz="1200"/>
          </a:p>
          <a:p>
            <a:pPr algn="just">
              <a:lnSpc>
                <a:spcPct val="150000"/>
              </a:lnSpc>
              <a:spcBef>
                <a:spcPts val="1100"/>
              </a:spcBef>
            </a:pPr>
            <a:endParaRPr lang="es-ES" sz="1400" dirty="0">
              <a:solidFill>
                <a:srgbClr val="595959"/>
              </a:solidFill>
            </a:endParaRPr>
          </a:p>
        </p:txBody>
      </p:sp>
    </p:spTree>
    <p:extLst>
      <p:ext uri="{BB962C8B-B14F-4D97-AF65-F5344CB8AC3E}">
        <p14:creationId xmlns:p14="http://schemas.microsoft.com/office/powerpoint/2010/main" val="1547407598"/>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1</Words>
  <Application>Microsoft Office PowerPoint</Application>
  <PresentationFormat>Panorámica</PresentationFormat>
  <Paragraphs>1</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Marco</vt:lpstr>
      <vt:lpstr>API de Predicción de Precios del Sector Inmobiliario, basados en Modelos de Aprendizaje Supervisado</vt:lpstr>
      <vt:lpstr>Índice</vt:lpstr>
      <vt:lpstr>Introducción</vt:lpstr>
      <vt:lpstr>Introducción</vt:lpstr>
      <vt:lpstr>State of Art</vt:lpstr>
      <vt:lpstr>Metodología</vt:lpstr>
      <vt:lpstr>Metodología</vt:lpstr>
      <vt:lpstr>Metodología - Selección de Modelos</vt:lpstr>
      <vt:lpstr>Metodología - Creación de un API</vt:lpstr>
      <vt:lpstr>Resultados</vt:lpstr>
      <vt:lpstr>Resultados y optimización</vt:lpstr>
      <vt:lpstr>Discusión de resultados </vt:lpstr>
      <vt:lpstr>Discusión de Resultados:  modelo  ajustado a Provincia  y Budget</vt:lpstr>
      <vt:lpstr>Esquema y Resultados del API</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1328</cp:revision>
  <dcterms:created xsi:type="dcterms:W3CDTF">2022-10-03T20:39:49Z</dcterms:created>
  <dcterms:modified xsi:type="dcterms:W3CDTF">2022-10-04T19:51:26Z</dcterms:modified>
</cp:coreProperties>
</file>