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9AD4C2-6F97-4057-937D-1383A09AC183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  <p14:section name="Sección sin título" id="{29F31D5E-3C75-456D-BE80-0212AECAF2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linea de tiempo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Hoja1!$A$2:$A$12</c:f>
              <c:strCache>
                <c:ptCount val="11"/>
                <c:pt idx="0">
                  <c:v>Ada Lovelace</c:v>
                </c:pt>
                <c:pt idx="1">
                  <c:v>Fortran:</c:v>
                </c:pt>
                <c:pt idx="2">
                  <c:v>lisp</c:v>
                </c:pt>
                <c:pt idx="3">
                  <c:v>cobol</c:v>
                </c:pt>
                <c:pt idx="4">
                  <c:v>basic</c:v>
                </c:pt>
                <c:pt idx="5">
                  <c:v>pascal</c:v>
                </c:pt>
                <c:pt idx="6">
                  <c:v>lenguaje c</c:v>
                </c:pt>
                <c:pt idx="7">
                  <c:v>Ada</c:v>
                </c:pt>
                <c:pt idx="8">
                  <c:v>java</c:v>
                </c:pt>
                <c:pt idx="9">
                  <c:v>php</c:v>
                </c:pt>
                <c:pt idx="10">
                  <c:v>java script</c:v>
                </c:pt>
              </c:strCache>
            </c:strRef>
          </c:cat>
          <c:val>
            <c:numRef>
              <c:f>Hoja1!$B$2:$B$12</c:f>
              <c:numCache>
                <c:formatCode>General</c:formatCode>
                <c:ptCount val="11"/>
                <c:pt idx="0">
                  <c:v>1843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1964</c:v>
                </c:pt>
                <c:pt idx="5">
                  <c:v>1970</c:v>
                </c:pt>
                <c:pt idx="6">
                  <c:v>1972</c:v>
                </c:pt>
                <c:pt idx="7">
                  <c:v>1980</c:v>
                </c:pt>
                <c:pt idx="8">
                  <c:v>1995</c:v>
                </c:pt>
                <c:pt idx="9">
                  <c:v>1995</c:v>
                </c:pt>
                <c:pt idx="10">
                  <c:v>1995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ato" TargetMode="External"/><Relationship Id="rId7" Type="http://schemas.openxmlformats.org/officeDocument/2006/relationships/hyperlink" Target="https://es.wikipedia.org/wiki/Telefon%C3%ADa_m%C3%B3vil" TargetMode="External"/><Relationship Id="rId2" Type="http://schemas.openxmlformats.org/officeDocument/2006/relationships/hyperlink" Target="https://es.wikipedia.org/wiki/Informaci%C3%B3n" TargetMode="External"/><Relationship Id="rId1" Type="http://schemas.openxmlformats.org/officeDocument/2006/relationships/hyperlink" Target="https://es.wikipedia.org/wiki/Ciencia" TargetMode="External"/><Relationship Id="rId6" Type="http://schemas.openxmlformats.org/officeDocument/2006/relationships/hyperlink" Target="https://es.wikipedia.org/wiki/Internet" TargetMode="External"/><Relationship Id="rId5" Type="http://schemas.openxmlformats.org/officeDocument/2006/relationships/hyperlink" Target="https://es.wikipedia.org/wiki/Circuito_integrado" TargetMode="External"/><Relationship Id="rId4" Type="http://schemas.openxmlformats.org/officeDocument/2006/relationships/hyperlink" Target="https://es.wikipedia.org/wiki/Electr%C3%B3nica_digital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Mantenimiento_correctivo" TargetMode="External"/><Relationship Id="rId1" Type="http://schemas.openxmlformats.org/officeDocument/2006/relationships/hyperlink" Target="https://es.wikipedia.org/wiki/Mantenimiento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ato" TargetMode="External"/><Relationship Id="rId7" Type="http://schemas.openxmlformats.org/officeDocument/2006/relationships/hyperlink" Target="https://es.wikipedia.org/wiki/Telefon%C3%ADa_m%C3%B3vil" TargetMode="External"/><Relationship Id="rId2" Type="http://schemas.openxmlformats.org/officeDocument/2006/relationships/hyperlink" Target="https://es.wikipedia.org/wiki/Informaci%C3%B3n" TargetMode="External"/><Relationship Id="rId1" Type="http://schemas.openxmlformats.org/officeDocument/2006/relationships/hyperlink" Target="https://es.wikipedia.org/wiki/Ciencia" TargetMode="External"/><Relationship Id="rId6" Type="http://schemas.openxmlformats.org/officeDocument/2006/relationships/hyperlink" Target="https://es.wikipedia.org/wiki/Internet" TargetMode="External"/><Relationship Id="rId5" Type="http://schemas.openxmlformats.org/officeDocument/2006/relationships/hyperlink" Target="https://es.wikipedia.org/wiki/Circuito_integrado" TargetMode="External"/><Relationship Id="rId4" Type="http://schemas.openxmlformats.org/officeDocument/2006/relationships/hyperlink" Target="https://es.wikipedia.org/wiki/Electr%C3%B3nica_digital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Mantenimiento_correctivo" TargetMode="External"/><Relationship Id="rId1" Type="http://schemas.openxmlformats.org/officeDocument/2006/relationships/hyperlink" Target="https://es.wikipedia.org/wiki/Mantenimient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F2245-F55A-4949-941D-F1B2FAED15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GT"/>
        </a:p>
      </dgm:t>
    </dgm:pt>
    <dgm:pt modelId="{9E57D522-B23A-49C2-8755-361B9B25902D}">
      <dgm:prSet/>
      <dgm:spPr/>
      <dgm:t>
        <a:bodyPr/>
        <a:lstStyle/>
        <a:p>
          <a:pPr algn="just" rtl="0"/>
          <a:r>
            <a:rPr lang="es-GT" baseline="0" dirty="0" smtClean="0"/>
            <a:t>La </a:t>
          </a:r>
          <a:r>
            <a:rPr lang="es-GT" b="1" baseline="0" dirty="0" smtClean="0"/>
            <a:t>informática</a:t>
          </a:r>
          <a:r>
            <a:rPr lang="es-GT" baseline="0" dirty="0" smtClean="0"/>
            <a:t>, también llamada </a:t>
          </a:r>
          <a:r>
            <a:rPr lang="es-GT" b="1" baseline="0" dirty="0" smtClean="0"/>
            <a:t>computación</a:t>
          </a:r>
          <a:r>
            <a:rPr lang="es-GT" baseline="0" dirty="0" smtClean="0"/>
            <a:t> en América </a:t>
          </a:r>
          <a:r>
            <a:rPr lang="es-GT" baseline="0" dirty="0" err="1" smtClean="0"/>
            <a:t>latina,es</a:t>
          </a:r>
          <a:r>
            <a:rPr lang="es-GT" baseline="0" dirty="0" smtClean="0"/>
            <a:t> una </a:t>
          </a:r>
          <a:r>
            <a:rPr lang="es-GT" baseline="0" dirty="0" smtClean="0">
              <a:hlinkClick xmlns:r="http://schemas.openxmlformats.org/officeDocument/2006/relationships" r:id="rId1"/>
            </a:rPr>
            <a:t>ciencia</a:t>
          </a:r>
          <a:r>
            <a:rPr lang="es-GT" baseline="0" dirty="0" smtClean="0"/>
            <a:t> que estudia métodos, técnicas, procesos, con el fin de almacenar, procesar y transmitir </a:t>
          </a:r>
          <a:r>
            <a:rPr lang="es-GT" baseline="0" dirty="0" smtClean="0">
              <a:hlinkClick xmlns:r="http://schemas.openxmlformats.org/officeDocument/2006/relationships" r:id="rId2"/>
            </a:rPr>
            <a:t>información</a:t>
          </a:r>
          <a:r>
            <a:rPr lang="es-GT" baseline="0" dirty="0" smtClean="0"/>
            <a:t> y </a:t>
          </a:r>
          <a:r>
            <a:rPr lang="es-GT" baseline="0" dirty="0" smtClean="0">
              <a:hlinkClick xmlns:r="http://schemas.openxmlformats.org/officeDocument/2006/relationships" r:id="rId3"/>
            </a:rPr>
            <a:t>datos</a:t>
          </a:r>
          <a:r>
            <a:rPr lang="es-GT" baseline="0" dirty="0" smtClean="0"/>
            <a:t> en formato </a:t>
          </a:r>
          <a:r>
            <a:rPr lang="es-GT" baseline="0" dirty="0" smtClean="0">
              <a:hlinkClick xmlns:r="http://schemas.openxmlformats.org/officeDocument/2006/relationships" r:id="rId4"/>
            </a:rPr>
            <a:t>digital</a:t>
          </a:r>
          <a:r>
            <a:rPr lang="es-GT" baseline="0" dirty="0" smtClean="0"/>
            <a:t>. La informática se ha desarrollado rápidamente a partir de la segunda mitad del siglo XX, con la aparición de tecnologías tales como el </a:t>
          </a:r>
          <a:r>
            <a:rPr lang="es-GT" baseline="0" dirty="0" smtClean="0">
              <a:hlinkClick xmlns:r="http://schemas.openxmlformats.org/officeDocument/2006/relationships" r:id="rId5"/>
            </a:rPr>
            <a:t>circuito integrado</a:t>
          </a:r>
          <a:r>
            <a:rPr lang="es-GT" baseline="0" dirty="0" smtClean="0"/>
            <a:t>, el </a:t>
          </a:r>
          <a:r>
            <a:rPr lang="es-GT" baseline="0" dirty="0" smtClean="0">
              <a:hlinkClick xmlns:r="http://schemas.openxmlformats.org/officeDocument/2006/relationships" r:id="rId6"/>
            </a:rPr>
            <a:t>Internet</a:t>
          </a:r>
          <a:r>
            <a:rPr lang="es-GT" baseline="0" dirty="0" smtClean="0"/>
            <a:t>, y el </a:t>
          </a:r>
          <a:r>
            <a:rPr lang="es-GT" baseline="0" dirty="0" smtClean="0">
              <a:hlinkClick xmlns:r="http://schemas.openxmlformats.org/officeDocument/2006/relationships" r:id="rId7"/>
            </a:rPr>
            <a:t>teléfono móvil</a:t>
          </a:r>
          <a:r>
            <a:rPr lang="es-GT" baseline="0" dirty="0" smtClean="0"/>
            <a:t>. Se define como la rama de la tecnología que estudia el tratamiento automático de la información.</a:t>
          </a:r>
          <a:endParaRPr lang="es-GT" dirty="0"/>
        </a:p>
      </dgm:t>
    </dgm:pt>
    <dgm:pt modelId="{187CDD34-406B-41C1-A543-4F9266C01186}" type="parTrans" cxnId="{E3FE514E-B12C-4EF2-8AE6-577B3A8A45C0}">
      <dgm:prSet/>
      <dgm:spPr/>
      <dgm:t>
        <a:bodyPr/>
        <a:lstStyle/>
        <a:p>
          <a:endParaRPr lang="es-GT"/>
        </a:p>
      </dgm:t>
    </dgm:pt>
    <dgm:pt modelId="{3B154117-BE97-45D6-9E26-C4CF8FBAEEC8}" type="sibTrans" cxnId="{E3FE514E-B12C-4EF2-8AE6-577B3A8A45C0}">
      <dgm:prSet/>
      <dgm:spPr/>
      <dgm:t>
        <a:bodyPr/>
        <a:lstStyle/>
        <a:p>
          <a:endParaRPr lang="es-GT"/>
        </a:p>
      </dgm:t>
    </dgm:pt>
    <dgm:pt modelId="{72AF8AE9-6171-4E37-AA0D-27DBE630C6A7}">
      <dgm:prSet/>
      <dgm:spPr/>
      <dgm:t>
        <a:bodyPr/>
        <a:lstStyle/>
        <a:p>
          <a:pPr rtl="0"/>
          <a:endParaRPr lang="es-GT"/>
        </a:p>
      </dgm:t>
    </dgm:pt>
    <dgm:pt modelId="{074C1A4B-FD0E-4786-B96C-3832FA70F3DE}" type="parTrans" cxnId="{E78D20BC-5A37-487E-8889-13D300F74100}">
      <dgm:prSet/>
      <dgm:spPr/>
      <dgm:t>
        <a:bodyPr/>
        <a:lstStyle/>
        <a:p>
          <a:endParaRPr lang="es-GT"/>
        </a:p>
      </dgm:t>
    </dgm:pt>
    <dgm:pt modelId="{8534EB09-967E-4919-94E0-793582B7E741}" type="sibTrans" cxnId="{E78D20BC-5A37-487E-8889-13D300F74100}">
      <dgm:prSet/>
      <dgm:spPr/>
      <dgm:t>
        <a:bodyPr/>
        <a:lstStyle/>
        <a:p>
          <a:endParaRPr lang="es-GT"/>
        </a:p>
      </dgm:t>
    </dgm:pt>
    <dgm:pt modelId="{B4DEEF02-803F-4582-8705-E73C753A6227}" type="pres">
      <dgm:prSet presAssocID="{B19F2245-F55A-4949-941D-F1B2FAED1529}" presName="linear" presStyleCnt="0">
        <dgm:presLayoutVars>
          <dgm:animLvl val="lvl"/>
          <dgm:resizeHandles val="exact"/>
        </dgm:presLayoutVars>
      </dgm:prSet>
      <dgm:spPr/>
    </dgm:pt>
    <dgm:pt modelId="{0F30E5B3-A2F3-4AED-A2C4-4F9894EFE459}" type="pres">
      <dgm:prSet presAssocID="{9E57D522-B23A-49C2-8755-361B9B2590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526293-23A0-4596-AFA2-9F981400CE5C}" type="pres">
      <dgm:prSet presAssocID="{3B154117-BE97-45D6-9E26-C4CF8FBAEEC8}" presName="spacer" presStyleCnt="0"/>
      <dgm:spPr/>
    </dgm:pt>
    <dgm:pt modelId="{B4E06FB0-D9D4-4C80-B7BA-B00E0C22D5FD}" type="pres">
      <dgm:prSet presAssocID="{72AF8AE9-6171-4E37-AA0D-27DBE630C6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3FE514E-B12C-4EF2-8AE6-577B3A8A45C0}" srcId="{B19F2245-F55A-4949-941D-F1B2FAED1529}" destId="{9E57D522-B23A-49C2-8755-361B9B25902D}" srcOrd="0" destOrd="0" parTransId="{187CDD34-406B-41C1-A543-4F9266C01186}" sibTransId="{3B154117-BE97-45D6-9E26-C4CF8FBAEEC8}"/>
    <dgm:cxn modelId="{E78D20BC-5A37-487E-8889-13D300F74100}" srcId="{B19F2245-F55A-4949-941D-F1B2FAED1529}" destId="{72AF8AE9-6171-4E37-AA0D-27DBE630C6A7}" srcOrd="1" destOrd="0" parTransId="{074C1A4B-FD0E-4786-B96C-3832FA70F3DE}" sibTransId="{8534EB09-967E-4919-94E0-793582B7E741}"/>
    <dgm:cxn modelId="{DE268706-054C-4BC9-B830-65CACD2E4DA8}" type="presOf" srcId="{72AF8AE9-6171-4E37-AA0D-27DBE630C6A7}" destId="{B4E06FB0-D9D4-4C80-B7BA-B00E0C22D5FD}" srcOrd="0" destOrd="0" presId="urn:microsoft.com/office/officeart/2005/8/layout/vList2"/>
    <dgm:cxn modelId="{28CB56ED-83E2-4D24-92BD-26F4D3366A4C}" type="presOf" srcId="{B19F2245-F55A-4949-941D-F1B2FAED1529}" destId="{B4DEEF02-803F-4582-8705-E73C753A6227}" srcOrd="0" destOrd="0" presId="urn:microsoft.com/office/officeart/2005/8/layout/vList2"/>
    <dgm:cxn modelId="{6657025C-4C5A-4ED7-855C-0189F306F0DB}" type="presOf" srcId="{9E57D522-B23A-49C2-8755-361B9B25902D}" destId="{0F30E5B3-A2F3-4AED-A2C4-4F9894EFE459}" srcOrd="0" destOrd="0" presId="urn:microsoft.com/office/officeart/2005/8/layout/vList2"/>
    <dgm:cxn modelId="{C858A2AB-93D3-41AC-A574-B5F45292098B}" type="presParOf" srcId="{B4DEEF02-803F-4582-8705-E73C753A6227}" destId="{0F30E5B3-A2F3-4AED-A2C4-4F9894EFE459}" srcOrd="0" destOrd="0" presId="urn:microsoft.com/office/officeart/2005/8/layout/vList2"/>
    <dgm:cxn modelId="{35DB3356-CCCB-4ABF-AAEC-2B7EE88AA982}" type="presParOf" srcId="{B4DEEF02-803F-4582-8705-E73C753A6227}" destId="{AE526293-23A0-4596-AFA2-9F981400CE5C}" srcOrd="1" destOrd="0" presId="urn:microsoft.com/office/officeart/2005/8/layout/vList2"/>
    <dgm:cxn modelId="{76BA00F3-E422-4665-9E2C-6BB0FE34D8B3}" type="presParOf" srcId="{B4DEEF02-803F-4582-8705-E73C753A6227}" destId="{B4E06FB0-D9D4-4C80-B7BA-B00E0C22D5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4F363-61D4-4079-B4E4-D9D42C637D6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62B5DDA9-FAEA-4283-8E6D-4CF7F1F5CFF9}">
      <dgm:prSet/>
      <dgm:spPr/>
      <dgm:t>
        <a:bodyPr/>
        <a:lstStyle/>
        <a:p>
          <a:pPr algn="just" rtl="0"/>
          <a:r>
            <a:rPr lang="es-GT" b="1" baseline="0" dirty="0" smtClean="0">
              <a:solidFill>
                <a:schemeClr val="tx1"/>
              </a:solidFill>
            </a:rPr>
            <a:t>En las operaciones de </a:t>
          </a:r>
          <a:r>
            <a:rPr lang="es-GT" b="1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mantenimiento</a:t>
          </a:r>
          <a:r>
            <a:rPr lang="es-GT" b="1" baseline="0" dirty="0" smtClean="0">
              <a:solidFill>
                <a:schemeClr val="tx1"/>
              </a:solidFill>
            </a:rPr>
            <a:t>, el mantenimiento preventivo es el destinado a la conservación de equipos o instalaciones mediante la realización de revisión y reparación que garanticen su buen funcionamiento y fiabilidad. El mantenimiento preventivo se realiza en equipos en condiciones de funcionamiento, por oposición al </a:t>
          </a:r>
          <a:r>
            <a:rPr lang="es-GT" b="1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mantenimiento correctivo</a:t>
          </a:r>
          <a:r>
            <a:rPr lang="es-GT" b="1" baseline="0" dirty="0" smtClean="0">
              <a:solidFill>
                <a:schemeClr val="tx1"/>
              </a:solidFill>
            </a:rPr>
            <a:t> que repara o pone en condiciones de funcionamiento aquellos que dejaron de funcionar o están dañados</a:t>
          </a:r>
          <a:endParaRPr lang="es-GT" b="1" dirty="0">
            <a:solidFill>
              <a:schemeClr val="tx1"/>
            </a:solidFill>
          </a:endParaRPr>
        </a:p>
      </dgm:t>
    </dgm:pt>
    <dgm:pt modelId="{333FC5D4-5C76-4B1E-A570-3804BE0B9068}" type="parTrans" cxnId="{F925D1DC-6B41-4E2A-8A1F-BC2CB040F3CD}">
      <dgm:prSet/>
      <dgm:spPr/>
      <dgm:t>
        <a:bodyPr/>
        <a:lstStyle/>
        <a:p>
          <a:endParaRPr lang="es-GT"/>
        </a:p>
      </dgm:t>
    </dgm:pt>
    <dgm:pt modelId="{BA8BC8F9-998D-40C7-B1A4-C8A1B172D77D}" type="sibTrans" cxnId="{F925D1DC-6B41-4E2A-8A1F-BC2CB040F3CD}">
      <dgm:prSet/>
      <dgm:spPr/>
      <dgm:t>
        <a:bodyPr/>
        <a:lstStyle/>
        <a:p>
          <a:endParaRPr lang="es-GT"/>
        </a:p>
      </dgm:t>
    </dgm:pt>
    <dgm:pt modelId="{8D7E28DB-FDAD-419A-9668-464B84DD79B5}" type="pres">
      <dgm:prSet presAssocID="{9994F363-61D4-4079-B4E4-D9D42C637D6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981848A-3EB6-4B0A-905B-107E8AED3F25}" type="pres">
      <dgm:prSet presAssocID="{9994F363-61D4-4079-B4E4-D9D42C637D67}" presName="cycle" presStyleCnt="0"/>
      <dgm:spPr/>
    </dgm:pt>
    <dgm:pt modelId="{2E7DB5DD-CA0C-431A-8692-93E8B78E04AC}" type="pres">
      <dgm:prSet presAssocID="{9994F363-61D4-4079-B4E4-D9D42C637D67}" presName="centerShape" presStyleCnt="0"/>
      <dgm:spPr/>
    </dgm:pt>
    <dgm:pt modelId="{D9522794-8638-4A8A-B83E-47D93542295B}" type="pres">
      <dgm:prSet presAssocID="{9994F363-61D4-4079-B4E4-D9D42C637D67}" presName="connSite" presStyleLbl="node1" presStyleIdx="0" presStyleCnt="2"/>
      <dgm:spPr/>
    </dgm:pt>
    <dgm:pt modelId="{E1E10236-DA62-4A16-B5B6-16D4BFC52668}" type="pres">
      <dgm:prSet presAssocID="{9994F363-61D4-4079-B4E4-D9D42C637D67}" presName="visible" presStyleLbl="node1" presStyleIdx="0" presStyleCnt="2" custScaleX="78871" custScaleY="96797"/>
      <dgm:spPr/>
    </dgm:pt>
    <dgm:pt modelId="{A7B82C86-E783-4C55-BF03-C792A020A940}" type="pres">
      <dgm:prSet presAssocID="{333FC5D4-5C76-4B1E-A570-3804BE0B9068}" presName="Name25" presStyleLbl="parChTrans1D1" presStyleIdx="0" presStyleCnt="1"/>
      <dgm:spPr/>
    </dgm:pt>
    <dgm:pt modelId="{030BF79E-1C2A-4134-A6D2-606EAB2829F4}" type="pres">
      <dgm:prSet presAssocID="{62B5DDA9-FAEA-4283-8E6D-4CF7F1F5CFF9}" presName="node" presStyleCnt="0"/>
      <dgm:spPr/>
    </dgm:pt>
    <dgm:pt modelId="{268A66F3-9957-4691-A76F-AA7341ABA478}" type="pres">
      <dgm:prSet presAssocID="{62B5DDA9-FAEA-4283-8E6D-4CF7F1F5CFF9}" presName="parentNode" presStyleLbl="node1" presStyleIdx="1" presStyleCnt="2" custScaleX="153480" custScaleY="136295">
        <dgm:presLayoutVars>
          <dgm:chMax val="1"/>
          <dgm:bulletEnabled val="1"/>
        </dgm:presLayoutVars>
      </dgm:prSet>
      <dgm:spPr/>
    </dgm:pt>
    <dgm:pt modelId="{DD8C08F6-7179-4067-B2FE-2DEA4C1CAEA3}" type="pres">
      <dgm:prSet presAssocID="{62B5DDA9-FAEA-4283-8E6D-4CF7F1F5CFF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925D1DC-6B41-4E2A-8A1F-BC2CB040F3CD}" srcId="{9994F363-61D4-4079-B4E4-D9D42C637D67}" destId="{62B5DDA9-FAEA-4283-8E6D-4CF7F1F5CFF9}" srcOrd="0" destOrd="0" parTransId="{333FC5D4-5C76-4B1E-A570-3804BE0B9068}" sibTransId="{BA8BC8F9-998D-40C7-B1A4-C8A1B172D77D}"/>
    <dgm:cxn modelId="{D002D5FE-9C09-40FB-9FF3-99D76ED93649}" type="presOf" srcId="{62B5DDA9-FAEA-4283-8E6D-4CF7F1F5CFF9}" destId="{268A66F3-9957-4691-A76F-AA7341ABA478}" srcOrd="0" destOrd="0" presId="urn:microsoft.com/office/officeart/2005/8/layout/radial2"/>
    <dgm:cxn modelId="{2C9559A7-4033-41E2-8D86-E9EF970B9B3C}" type="presOf" srcId="{9994F363-61D4-4079-B4E4-D9D42C637D67}" destId="{8D7E28DB-FDAD-419A-9668-464B84DD79B5}" srcOrd="0" destOrd="0" presId="urn:microsoft.com/office/officeart/2005/8/layout/radial2"/>
    <dgm:cxn modelId="{365FEB01-265B-430F-A418-77311D69EFFD}" type="presOf" srcId="{333FC5D4-5C76-4B1E-A570-3804BE0B9068}" destId="{A7B82C86-E783-4C55-BF03-C792A020A940}" srcOrd="0" destOrd="0" presId="urn:microsoft.com/office/officeart/2005/8/layout/radial2"/>
    <dgm:cxn modelId="{C185FC53-92AD-46BC-8847-B916C1417FD1}" type="presParOf" srcId="{8D7E28DB-FDAD-419A-9668-464B84DD79B5}" destId="{9981848A-3EB6-4B0A-905B-107E8AED3F25}" srcOrd="0" destOrd="0" presId="urn:microsoft.com/office/officeart/2005/8/layout/radial2"/>
    <dgm:cxn modelId="{58565165-ED93-4B53-A06E-E78C790DC619}" type="presParOf" srcId="{9981848A-3EB6-4B0A-905B-107E8AED3F25}" destId="{2E7DB5DD-CA0C-431A-8692-93E8B78E04AC}" srcOrd="0" destOrd="0" presId="urn:microsoft.com/office/officeart/2005/8/layout/radial2"/>
    <dgm:cxn modelId="{80623F12-BCCC-4F64-9FC8-2F0D0FA8CB7C}" type="presParOf" srcId="{2E7DB5DD-CA0C-431A-8692-93E8B78E04AC}" destId="{D9522794-8638-4A8A-B83E-47D93542295B}" srcOrd="0" destOrd="0" presId="urn:microsoft.com/office/officeart/2005/8/layout/radial2"/>
    <dgm:cxn modelId="{E0421045-A31F-4D5C-AE2A-ED5C87DB2569}" type="presParOf" srcId="{2E7DB5DD-CA0C-431A-8692-93E8B78E04AC}" destId="{E1E10236-DA62-4A16-B5B6-16D4BFC52668}" srcOrd="1" destOrd="0" presId="urn:microsoft.com/office/officeart/2005/8/layout/radial2"/>
    <dgm:cxn modelId="{2960D0E8-5A88-46B4-A20F-F94DE70C9C7F}" type="presParOf" srcId="{9981848A-3EB6-4B0A-905B-107E8AED3F25}" destId="{A7B82C86-E783-4C55-BF03-C792A020A940}" srcOrd="1" destOrd="0" presId="urn:microsoft.com/office/officeart/2005/8/layout/radial2"/>
    <dgm:cxn modelId="{21A81075-7689-4DC1-A5FE-6F32EBE8D424}" type="presParOf" srcId="{9981848A-3EB6-4B0A-905B-107E8AED3F25}" destId="{030BF79E-1C2A-4134-A6D2-606EAB2829F4}" srcOrd="2" destOrd="0" presId="urn:microsoft.com/office/officeart/2005/8/layout/radial2"/>
    <dgm:cxn modelId="{74ABDF05-E1A8-462C-AB1F-DBA05CBA3C14}" type="presParOf" srcId="{030BF79E-1C2A-4134-A6D2-606EAB2829F4}" destId="{268A66F3-9957-4691-A76F-AA7341ABA478}" srcOrd="0" destOrd="0" presId="urn:microsoft.com/office/officeart/2005/8/layout/radial2"/>
    <dgm:cxn modelId="{7D5F68DE-C415-45E5-8D32-DFC585E27CFA}" type="presParOf" srcId="{030BF79E-1C2A-4134-A6D2-606EAB2829F4}" destId="{DD8C08F6-7179-4067-B2FE-2DEA4C1CAEA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0E5B3-A2F3-4AED-A2C4-4F9894EFE459}">
      <dsp:nvSpPr>
        <dsp:cNvPr id="0" name=""/>
        <dsp:cNvSpPr/>
      </dsp:nvSpPr>
      <dsp:spPr>
        <a:xfrm>
          <a:off x="0" y="21137"/>
          <a:ext cx="9068586" cy="1647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baseline="0" dirty="0" smtClean="0"/>
            <a:t>La </a:t>
          </a:r>
          <a:r>
            <a:rPr lang="es-GT" sz="1600" b="1" kern="1200" baseline="0" dirty="0" smtClean="0"/>
            <a:t>informática</a:t>
          </a:r>
          <a:r>
            <a:rPr lang="es-GT" sz="1600" kern="1200" baseline="0" dirty="0" smtClean="0"/>
            <a:t>, también llamada </a:t>
          </a:r>
          <a:r>
            <a:rPr lang="es-GT" sz="1600" b="1" kern="1200" baseline="0" dirty="0" smtClean="0"/>
            <a:t>computación</a:t>
          </a:r>
          <a:r>
            <a:rPr lang="es-GT" sz="1600" kern="1200" baseline="0" dirty="0" smtClean="0"/>
            <a:t> en América </a:t>
          </a:r>
          <a:r>
            <a:rPr lang="es-GT" sz="1600" kern="1200" baseline="0" dirty="0" err="1" smtClean="0"/>
            <a:t>latina,es</a:t>
          </a:r>
          <a:r>
            <a:rPr lang="es-GT" sz="1600" kern="1200" baseline="0" dirty="0" smtClean="0"/>
            <a:t> una </a:t>
          </a:r>
          <a:r>
            <a:rPr lang="es-GT" sz="1600" kern="1200" baseline="0" dirty="0" smtClean="0">
              <a:hlinkClick xmlns:r="http://schemas.openxmlformats.org/officeDocument/2006/relationships" r:id="rId1"/>
            </a:rPr>
            <a:t>ciencia</a:t>
          </a:r>
          <a:r>
            <a:rPr lang="es-GT" sz="1600" kern="1200" baseline="0" dirty="0" smtClean="0"/>
            <a:t> que estudia métodos, técnicas, procesos, con el fin de almacenar, procesar y transmitir </a:t>
          </a:r>
          <a:r>
            <a:rPr lang="es-GT" sz="1600" kern="1200" baseline="0" dirty="0" smtClean="0">
              <a:hlinkClick xmlns:r="http://schemas.openxmlformats.org/officeDocument/2006/relationships" r:id="rId2"/>
            </a:rPr>
            <a:t>información</a:t>
          </a:r>
          <a:r>
            <a:rPr lang="es-GT" sz="1600" kern="1200" baseline="0" dirty="0" smtClean="0"/>
            <a:t> y </a:t>
          </a:r>
          <a:r>
            <a:rPr lang="es-GT" sz="1600" kern="1200" baseline="0" dirty="0" smtClean="0">
              <a:hlinkClick xmlns:r="http://schemas.openxmlformats.org/officeDocument/2006/relationships" r:id="rId3"/>
            </a:rPr>
            <a:t>datos</a:t>
          </a:r>
          <a:r>
            <a:rPr lang="es-GT" sz="1600" kern="1200" baseline="0" dirty="0" smtClean="0"/>
            <a:t> en formato </a:t>
          </a:r>
          <a:r>
            <a:rPr lang="es-GT" sz="1600" kern="1200" baseline="0" dirty="0" smtClean="0">
              <a:hlinkClick xmlns:r="http://schemas.openxmlformats.org/officeDocument/2006/relationships" r:id="rId4"/>
            </a:rPr>
            <a:t>digital</a:t>
          </a:r>
          <a:r>
            <a:rPr lang="es-GT" sz="1600" kern="1200" baseline="0" dirty="0" smtClean="0"/>
            <a:t>. La informática se ha desarrollado rápidamente a partir de la segunda mitad del siglo XX, con la aparición de tecnologías tales como el </a:t>
          </a:r>
          <a:r>
            <a:rPr lang="es-GT" sz="1600" kern="1200" baseline="0" dirty="0" smtClean="0">
              <a:hlinkClick xmlns:r="http://schemas.openxmlformats.org/officeDocument/2006/relationships" r:id="rId5"/>
            </a:rPr>
            <a:t>circuito integrado</a:t>
          </a:r>
          <a:r>
            <a:rPr lang="es-GT" sz="1600" kern="1200" baseline="0" dirty="0" smtClean="0"/>
            <a:t>, el </a:t>
          </a:r>
          <a:r>
            <a:rPr lang="es-GT" sz="1600" kern="1200" baseline="0" dirty="0" smtClean="0">
              <a:hlinkClick xmlns:r="http://schemas.openxmlformats.org/officeDocument/2006/relationships" r:id="rId6"/>
            </a:rPr>
            <a:t>Internet</a:t>
          </a:r>
          <a:r>
            <a:rPr lang="es-GT" sz="1600" kern="1200" baseline="0" dirty="0" smtClean="0"/>
            <a:t>, y el </a:t>
          </a:r>
          <a:r>
            <a:rPr lang="es-GT" sz="1600" kern="1200" baseline="0" dirty="0" smtClean="0">
              <a:hlinkClick xmlns:r="http://schemas.openxmlformats.org/officeDocument/2006/relationships" r:id="rId7"/>
            </a:rPr>
            <a:t>teléfono móvil</a:t>
          </a:r>
          <a:r>
            <a:rPr lang="es-GT" sz="1600" kern="1200" baseline="0" dirty="0" smtClean="0"/>
            <a:t>. Se define como la rama de la tecnología que estudia el tratamiento automático de la información.</a:t>
          </a:r>
          <a:endParaRPr lang="es-GT" sz="1600" kern="1200" dirty="0"/>
        </a:p>
      </dsp:txBody>
      <dsp:txXfrm>
        <a:off x="80417" y="101554"/>
        <a:ext cx="8907752" cy="1486526"/>
      </dsp:txXfrm>
    </dsp:sp>
    <dsp:sp modelId="{B4E06FB0-D9D4-4C80-B7BA-B00E0C22D5FD}">
      <dsp:nvSpPr>
        <dsp:cNvPr id="0" name=""/>
        <dsp:cNvSpPr/>
      </dsp:nvSpPr>
      <dsp:spPr>
        <a:xfrm>
          <a:off x="0" y="1714578"/>
          <a:ext cx="9068586" cy="1647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1600" kern="1200"/>
        </a:p>
      </dsp:txBody>
      <dsp:txXfrm>
        <a:off x="80417" y="1794995"/>
        <a:ext cx="8907752" cy="148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82C86-E783-4C55-BF03-C792A020A940}">
      <dsp:nvSpPr>
        <dsp:cNvPr id="0" name=""/>
        <dsp:cNvSpPr/>
      </dsp:nvSpPr>
      <dsp:spPr>
        <a:xfrm>
          <a:off x="2093380" y="1473328"/>
          <a:ext cx="1228914" cy="59589"/>
        </a:xfrm>
        <a:custGeom>
          <a:avLst/>
          <a:gdLst/>
          <a:ahLst/>
          <a:cxnLst/>
          <a:rect l="0" t="0" r="0" b="0"/>
          <a:pathLst>
            <a:path>
              <a:moveTo>
                <a:pt x="0" y="29794"/>
              </a:moveTo>
              <a:lnTo>
                <a:pt x="1228914" y="29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10236-DA62-4A16-B5B6-16D4BFC52668}">
      <dsp:nvSpPr>
        <dsp:cNvPr id="0" name=""/>
        <dsp:cNvSpPr/>
      </dsp:nvSpPr>
      <dsp:spPr>
        <a:xfrm>
          <a:off x="-141320" y="50104"/>
          <a:ext cx="2367863" cy="29060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A66F3-9957-4691-A76F-AA7341ABA478}">
      <dsp:nvSpPr>
        <dsp:cNvPr id="0" name=""/>
        <dsp:cNvSpPr/>
      </dsp:nvSpPr>
      <dsp:spPr>
        <a:xfrm>
          <a:off x="3322295" y="275569"/>
          <a:ext cx="2764664" cy="24551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just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b="1" kern="1200" baseline="0" dirty="0" smtClean="0">
              <a:solidFill>
                <a:schemeClr val="tx1"/>
              </a:solidFill>
            </a:rPr>
            <a:t>En las operaciones de </a:t>
          </a:r>
          <a:r>
            <a:rPr lang="es-GT" sz="800" b="1" kern="1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mantenimiento</a:t>
          </a:r>
          <a:r>
            <a:rPr lang="es-GT" sz="800" b="1" kern="1200" baseline="0" dirty="0" smtClean="0">
              <a:solidFill>
                <a:schemeClr val="tx1"/>
              </a:solidFill>
            </a:rPr>
            <a:t>, el mantenimiento preventivo es el destinado a la conservación de equipos o instalaciones mediante la realización de revisión y reparación que garanticen su buen funcionamiento y fiabilidad. El mantenimiento preventivo se realiza en equipos en condiciones de funcionamiento, por oposición al </a:t>
          </a:r>
          <a:r>
            <a:rPr lang="es-GT" sz="800" b="1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mantenimiento correctivo</a:t>
          </a:r>
          <a:r>
            <a:rPr lang="es-GT" sz="800" b="1" kern="1200" baseline="0" dirty="0" smtClean="0">
              <a:solidFill>
                <a:schemeClr val="tx1"/>
              </a:solidFill>
            </a:rPr>
            <a:t> que repara o pone en condiciones de funcionamiento aquellos que dejaron de funcionar o están dañados</a:t>
          </a:r>
          <a:endParaRPr lang="es-GT" sz="800" b="1" kern="1200" dirty="0">
            <a:solidFill>
              <a:schemeClr val="tx1"/>
            </a:solidFill>
          </a:endParaRPr>
        </a:p>
      </dsp:txBody>
      <dsp:txXfrm>
        <a:off x="3727171" y="635111"/>
        <a:ext cx="1954912" cy="173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0493" y="1478071"/>
            <a:ext cx="9192455" cy="488515"/>
          </a:xfrm>
        </p:spPr>
        <p:txBody>
          <a:bodyPr/>
          <a:lstStyle/>
          <a:p>
            <a:r>
              <a:rPr lang="es-GT" sz="2400" b="1" smtClean="0">
                <a:latin typeface="Lucida Fax" panose="02060602050505020204" pitchFamily="18" charset="0"/>
              </a:rPr>
              <a:t>L</a:t>
            </a:r>
            <a:r>
              <a:rPr lang="es-GT" sz="2400" b="1" smtClean="0">
                <a:latin typeface="Adobe Caslon Pro" panose="0205050205050A020403" pitchFamily="18" charset="0"/>
              </a:rPr>
              <a:t>iceo Compu-market</a:t>
            </a:r>
            <a:endParaRPr lang="es-GT" sz="2400" b="1" dirty="0">
              <a:latin typeface="Lucida Fax" panose="0206060205050502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2192056"/>
            <a:ext cx="9070848" cy="2947208"/>
          </a:xfrm>
        </p:spPr>
        <p:txBody>
          <a:bodyPr/>
          <a:lstStyle/>
          <a:p>
            <a:pPr algn="just"/>
            <a:r>
              <a:rPr lang="es-GT" sz="1400" dirty="0" smtClean="0">
                <a:latin typeface="Adobe Garamond Pro Bold" panose="02020702060506020403" pitchFamily="18" charset="0"/>
              </a:rPr>
              <a:t>Catedra: Practica Supervisada</a:t>
            </a:r>
          </a:p>
          <a:p>
            <a:pPr algn="just"/>
            <a:r>
              <a:rPr lang="es-GT" sz="1400" dirty="0" smtClean="0">
                <a:latin typeface="Adobe Garamond Pro Bold" panose="02020702060506020403" pitchFamily="18" charset="0"/>
              </a:rPr>
              <a:t>Catedrático: Erick Gonzales</a:t>
            </a:r>
          </a:p>
          <a:p>
            <a:endParaRPr lang="es-GT" dirty="0"/>
          </a:p>
          <a:p>
            <a:r>
              <a:rPr lang="es-GT" dirty="0">
                <a:latin typeface="Adobe Garamond Pro Bold" panose="02020702060506020403" pitchFamily="18" charset="0"/>
              </a:rPr>
              <a:t>Tema: </a:t>
            </a:r>
            <a:r>
              <a:rPr lang="es-GT" dirty="0" err="1">
                <a:latin typeface="Adobe Garamond Pro Bold" panose="02020702060506020403" pitchFamily="18" charset="0"/>
              </a:rPr>
              <a:t>Power</a:t>
            </a:r>
            <a:r>
              <a:rPr lang="es-GT" dirty="0">
                <a:latin typeface="Adobe Garamond Pro Bold" panose="02020702060506020403" pitchFamily="18" charset="0"/>
              </a:rPr>
              <a:t> point</a:t>
            </a:r>
          </a:p>
          <a:p>
            <a:endParaRPr lang="es-GT" dirty="0" smtClean="0">
              <a:latin typeface="Adobe Garamond Pro Bold" panose="02020702060506020403" pitchFamily="18" charset="0"/>
            </a:endParaRPr>
          </a:p>
          <a:p>
            <a:pPr algn="r"/>
            <a:endParaRPr lang="es-GT" dirty="0" smtClean="0"/>
          </a:p>
          <a:p>
            <a:pPr algn="r"/>
            <a:r>
              <a:rPr lang="es-GT" dirty="0" smtClean="0">
                <a:latin typeface="Adobe Garamond Pro Bold" panose="02020702060506020403" pitchFamily="18" charset="0"/>
              </a:rPr>
              <a:t>Nombre: Helen Amarilis Coc Argueta</a:t>
            </a:r>
          </a:p>
          <a:p>
            <a:pPr algn="r"/>
            <a:r>
              <a:rPr lang="es-GT" dirty="0" smtClean="0">
                <a:latin typeface="Adobe Garamond Pro Bold" panose="02020702060506020403" pitchFamily="18" charset="0"/>
              </a:rPr>
              <a:t>Carrera: 5to Baco sección: Única Clave: 2 J.V</a:t>
            </a:r>
          </a:p>
          <a:p>
            <a:pPr algn="r"/>
            <a:r>
              <a:rPr lang="es-GT" dirty="0" smtClean="0">
                <a:latin typeface="Adobe Garamond Pro Bold" panose="02020702060506020403" pitchFamily="18" charset="0"/>
              </a:rPr>
              <a:t>Fecha: 20/04/2017</a:t>
            </a:r>
          </a:p>
          <a:p>
            <a:pPr algn="r"/>
            <a:endParaRPr lang="es-GT" dirty="0" smtClean="0">
              <a:latin typeface="Adobe Garamond Pro Bold" panose="02020702060506020403" pitchFamily="18" charset="0"/>
            </a:endParaRPr>
          </a:p>
          <a:p>
            <a:pPr algn="r"/>
            <a:endParaRPr lang="es-GT" dirty="0" smtClean="0">
              <a:latin typeface="Adobe Garamond Pro Bold" panose="02020702060506020403" pitchFamily="18" charset="0"/>
            </a:endParaRPr>
          </a:p>
          <a:p>
            <a:pPr algn="r"/>
            <a:endParaRPr lang="es-GT" dirty="0" smtClean="0"/>
          </a:p>
          <a:p>
            <a:pPr algn="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8918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4362" y="1290182"/>
            <a:ext cx="9068586" cy="839244"/>
          </a:xfrm>
        </p:spPr>
        <p:txBody>
          <a:bodyPr/>
          <a:lstStyle/>
          <a:p>
            <a:r>
              <a:rPr lang="es-GT" sz="3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Informatica / ofimatica</a:t>
            </a:r>
            <a:endParaRPr lang="es-GT" sz="3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665749075"/>
              </p:ext>
            </p:extLst>
          </p:nvPr>
        </p:nvGraphicFramePr>
        <p:xfrm>
          <a:off x="1564362" y="1979112"/>
          <a:ext cx="9068586" cy="338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35" y="3645074"/>
            <a:ext cx="2580362" cy="17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1377863"/>
            <a:ext cx="9068586" cy="1064713"/>
          </a:xfrm>
        </p:spPr>
        <p:txBody>
          <a:bodyPr/>
          <a:lstStyle/>
          <a:p>
            <a:r>
              <a:rPr lang="es-GT" sz="2800" dirty="0" smtClean="0">
                <a:latin typeface="Lucida Fax" panose="02060602050505020204" pitchFamily="18" charset="0"/>
              </a:rPr>
              <a:t>Lenguajes de programación  y su línea de tiempo</a:t>
            </a:r>
            <a:endParaRPr lang="es-GT" sz="2800" dirty="0">
              <a:latin typeface="Lucida Fax" panose="020606020505050202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61708" y="2317315"/>
            <a:ext cx="8947629" cy="2981195"/>
          </a:xfrm>
        </p:spPr>
        <p:txBody>
          <a:bodyPr>
            <a:normAutofit/>
          </a:bodyPr>
          <a:lstStyle/>
          <a:p>
            <a:endParaRPr lang="es-GT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48" y="2580362"/>
            <a:ext cx="6839212" cy="24676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134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1453019"/>
            <a:ext cx="9068586" cy="764088"/>
          </a:xfrm>
        </p:spPr>
        <p:txBody>
          <a:bodyPr/>
          <a:lstStyle/>
          <a:p>
            <a:r>
              <a:rPr lang="es-GT" sz="2800" b="1" dirty="0" smtClean="0">
                <a:latin typeface="Lucida Fax" panose="02060602050505020204" pitchFamily="18" charset="0"/>
              </a:rPr>
              <a:t>Mantenimiento preventivo</a:t>
            </a:r>
            <a:endParaRPr lang="es-GT" sz="2800" b="1" dirty="0">
              <a:latin typeface="Lucida Fax" panose="020606020505050202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74018086"/>
              </p:ext>
            </p:extLst>
          </p:nvPr>
        </p:nvGraphicFramePr>
        <p:xfrm>
          <a:off x="1561708" y="2379945"/>
          <a:ext cx="9068586" cy="3006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08" y="3133662"/>
            <a:ext cx="2070840" cy="137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7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7732" y="2317315"/>
            <a:ext cx="7703506" cy="2364748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18772" y="4682063"/>
            <a:ext cx="7290149" cy="457200"/>
          </a:xfrm>
        </p:spPr>
        <p:txBody>
          <a:bodyPr/>
          <a:lstStyle/>
          <a:p>
            <a:endParaRPr lang="es-GT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74652441"/>
              </p:ext>
            </p:extLst>
          </p:nvPr>
        </p:nvGraphicFramePr>
        <p:xfrm>
          <a:off x="2091848" y="1653436"/>
          <a:ext cx="8354860" cy="3485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39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1415441"/>
            <a:ext cx="9068586" cy="1127343"/>
          </a:xfrm>
        </p:spPr>
        <p:txBody>
          <a:bodyPr/>
          <a:lstStyle/>
          <a:p>
            <a:r>
              <a:rPr lang="es-GT" dirty="0" smtClean="0"/>
              <a:t>conclusión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2768252"/>
            <a:ext cx="9070848" cy="2179529"/>
          </a:xfrm>
        </p:spPr>
        <p:txBody>
          <a:bodyPr>
            <a:normAutofit/>
          </a:bodyPr>
          <a:lstStyle/>
          <a:p>
            <a:pPr algn="just"/>
            <a:r>
              <a:rPr lang="es-GT" sz="2000" b="1" dirty="0" smtClean="0"/>
              <a:t>Se le presento contenido de lo que es informática, el lenguaje de programación y su línea de </a:t>
            </a:r>
            <a:r>
              <a:rPr lang="es-GT" sz="2000" b="1" dirty="0" err="1" smtClean="0"/>
              <a:t>tiempo,y</a:t>
            </a:r>
            <a:r>
              <a:rPr lang="es-GT" sz="2000" b="1" dirty="0" smtClean="0"/>
              <a:t> a su vez el mantenimiento preventivo de la maquina</a:t>
            </a:r>
            <a:endParaRPr lang="es-GT" sz="2000" b="1" dirty="0"/>
          </a:p>
        </p:txBody>
      </p:sp>
    </p:spTree>
    <p:extLst>
      <p:ext uri="{BB962C8B-B14F-4D97-AF65-F5344CB8AC3E}">
        <p14:creationId xmlns:p14="http://schemas.microsoft.com/office/powerpoint/2010/main" val="322259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84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Adobe Fan Heiti Std B</vt:lpstr>
      <vt:lpstr>Adobe Caslon Pro</vt:lpstr>
      <vt:lpstr>Adobe Garamond Pro Bold</vt:lpstr>
      <vt:lpstr>Arial</vt:lpstr>
      <vt:lpstr>Century Gothic</vt:lpstr>
      <vt:lpstr>Garamond</vt:lpstr>
      <vt:lpstr>Lucida Fax</vt:lpstr>
      <vt:lpstr>Savon</vt:lpstr>
      <vt:lpstr>Liceo Compu-market</vt:lpstr>
      <vt:lpstr>Informatica / ofimatica</vt:lpstr>
      <vt:lpstr>Lenguajes de programación  y su línea de tiempo</vt:lpstr>
      <vt:lpstr>Mantenimiento preventivo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Liceo Compu-market</dc:title>
  <dc:creator>estudiante de Liceo Compu-market</dc:creator>
  <cp:lastModifiedBy>estudiante de Liceo Compu-market</cp:lastModifiedBy>
  <cp:revision>9</cp:revision>
  <dcterms:created xsi:type="dcterms:W3CDTF">2017-04-20T19:45:14Z</dcterms:created>
  <dcterms:modified xsi:type="dcterms:W3CDTF">2017-04-20T23:35:21Z</dcterms:modified>
</cp:coreProperties>
</file>