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regular.fntdata"/><Relationship Id="rId21" Type="http://schemas.openxmlformats.org/officeDocument/2006/relationships/slide" Target="slides/slide17.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5"/>
            <a:ext cx="3045625" cy="2030570"/>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2" name="Shape 12"/>
            <p:cNvSpPr/>
            <p:nvPr/>
          </p:nvSpPr>
          <p:spPr>
            <a:xfrm flipH="1">
              <a:off x="7113463" y="5"/>
              <a:ext cx="1015200" cy="1015200"/>
            </a:xfrm>
            <a:prstGeom prst="rtTriangle">
              <a:avLst/>
            </a:prstGeom>
            <a:solidFill>
              <a:schemeClr val="accent2"/>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flipH="1" rot="10800000">
              <a:off x="7113588" y="107"/>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sp>
          <p:nvSpPr>
            <p:cNvPr id="14" name="Shape 14"/>
            <p:cNvSpPr/>
            <p:nvPr/>
          </p:nvSpPr>
          <p:spPr>
            <a:xfrm rot="10800000">
              <a:off x="6098378" y="97"/>
              <a:ext cx="1015200" cy="1015200"/>
            </a:xfrm>
            <a:prstGeom prst="rtTriangle">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rIns="91425" wrap="square"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17" name="Shape 17"/>
          <p:cNvSpPr txBox="1"/>
          <p:nvPr>
            <p:ph idx="1" type="subTitle"/>
          </p:nvPr>
        </p:nvSpPr>
        <p:spPr>
          <a:xfrm>
            <a:off x="598088" y="2715913"/>
            <a:ext cx="8222100" cy="432900"/>
          </a:xfrm>
          <a:prstGeom prst="rect">
            <a:avLst/>
          </a:prstGeom>
        </p:spPr>
        <p:txBody>
          <a:bodyPr anchorCtr="0" anchor="t" bIns="91425" lIns="91425" rIns="91425" wrap="square" tIns="91425"/>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anchorCtr="0" anchor="ctr" bIns="91425" lIns="91425" rIns="91425" wrap="square" tIns="91425">
              <a:noAutofit/>
            </a:bodyPr>
            <a:lstStyle/>
            <a:p>
              <a:pPr lvl="0">
                <a:spcBef>
                  <a:spcPts val="0"/>
                </a:spcBef>
                <a:buNone/>
              </a:pPr>
              <a:r>
                <a:t/>
              </a:r>
              <a:endParaRPr/>
            </a:p>
          </p:txBody>
        </p:sp>
        <p:sp>
          <p:nvSpPr>
            <p:cNvPr id="73" name="Shape 73"/>
            <p:cNvSpPr/>
            <p:nvPr/>
          </p:nvSpPr>
          <p:spPr>
            <a:xfrm flipH="1" rot="10800000">
              <a:off x="7113588" y="107"/>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rIns="91425" wrap="square"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rIns="91425" wrap="square"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5"/>
            <a:ext cx="3045625" cy="2030570"/>
            <a:chOff x="6098378" y="5"/>
            <a:chExt cx="3045625" cy="2030570"/>
          </a:xfrm>
        </p:grpSpPr>
        <p:sp>
          <p:nvSpPr>
            <p:cNvPr id="21" name="Shape 21"/>
            <p:cNvSpPr/>
            <p:nvPr/>
          </p:nvSpPr>
          <p:spPr>
            <a:xfrm>
              <a:off x="8128803" y="16"/>
              <a:ext cx="1015200" cy="1015200"/>
            </a:xfrm>
            <a:prstGeom prst="rect">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22" name="Shape 22"/>
            <p:cNvSpPr/>
            <p:nvPr/>
          </p:nvSpPr>
          <p:spPr>
            <a:xfrm flipH="1">
              <a:off x="7113463" y="5"/>
              <a:ext cx="1015200" cy="1015200"/>
            </a:xfrm>
            <a:prstGeom prst="rtTriangle">
              <a:avLst/>
            </a:prstGeom>
            <a:solidFill>
              <a:schemeClr val="accent2"/>
            </a:solidFill>
            <a:ln>
              <a:noFill/>
            </a:ln>
          </p:spPr>
          <p:txBody>
            <a:bodyPr anchorCtr="0" anchor="ctr" bIns="91425" lIns="91425" rIns="91425" wrap="square" tIns="91425">
              <a:noAutofit/>
            </a:bodyPr>
            <a:lstStyle/>
            <a:p>
              <a:pPr lvl="0">
                <a:spcBef>
                  <a:spcPts val="0"/>
                </a:spcBef>
                <a:buNone/>
              </a:pPr>
              <a:r>
                <a:t/>
              </a:r>
              <a:endParaRPr/>
            </a:p>
          </p:txBody>
        </p:sp>
        <p:sp>
          <p:nvSpPr>
            <p:cNvPr id="23" name="Shape 23"/>
            <p:cNvSpPr/>
            <p:nvPr/>
          </p:nvSpPr>
          <p:spPr>
            <a:xfrm flipH="1" rot="10800000">
              <a:off x="7113588" y="107"/>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sp>
          <p:nvSpPr>
            <p:cNvPr id="24" name="Shape 24"/>
            <p:cNvSpPr/>
            <p:nvPr/>
          </p:nvSpPr>
          <p:spPr>
            <a:xfrm rot="10800000">
              <a:off x="6098378" y="97"/>
              <a:ext cx="1015200" cy="1015200"/>
            </a:xfrm>
            <a:prstGeom prst="rtTriangle">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rIns="91425" wrap="square"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rIns="91425" wrap="square" tIns="91425">
              <a:noAutofit/>
            </a:bodyPr>
            <a:lstStyle/>
            <a:p>
              <a:pPr lvl="0">
                <a:spcBef>
                  <a:spcPts val="0"/>
                </a:spcBef>
                <a:buNone/>
              </a:pPr>
              <a:r>
                <a:t/>
              </a:r>
              <a:endParaRPr/>
            </a:p>
          </p:txBody>
        </p:sp>
        <p:sp>
          <p:nvSpPr>
            <p:cNvPr id="31" name="Shape 31"/>
            <p:cNvSpPr/>
            <p:nvPr/>
          </p:nvSpPr>
          <p:spPr>
            <a:xfrm flipH="1">
              <a:off x="6181163" y="3903669"/>
              <a:ext cx="989100" cy="987900"/>
            </a:xfrm>
            <a:prstGeom prst="rtTriangle">
              <a:avLst/>
            </a:prstGeom>
            <a:solidFill>
              <a:schemeClr val="accent5"/>
            </a:solidFill>
            <a:ln>
              <a:noFill/>
            </a:ln>
          </p:spPr>
          <p:txBody>
            <a:bodyPr anchorCtr="0" anchor="ctr" bIns="91425" lIns="91425" rIns="91425" wrap="square" tIns="91425">
              <a:noAutofit/>
            </a:bodyPr>
            <a:lstStyle/>
            <a:p>
              <a:pPr lvl="0">
                <a:spcBef>
                  <a:spcPts val="0"/>
                </a:spcBef>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rIns="91425" wrap="square" tIns="91425">
              <a:noAutofit/>
            </a:bodyPr>
            <a:lstStyle/>
            <a:p>
              <a:pPr lvl="0">
                <a:spcBef>
                  <a:spcPts val="0"/>
                </a:spcBef>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5"/>
            <a:ext cx="3045625" cy="2030570"/>
            <a:chOff x="6098378" y="5"/>
            <a:chExt cx="3045625" cy="2030570"/>
          </a:xfrm>
        </p:grpSpPr>
        <p:sp>
          <p:nvSpPr>
            <p:cNvPr id="52" name="Shape 52"/>
            <p:cNvSpPr/>
            <p:nvPr/>
          </p:nvSpPr>
          <p:spPr>
            <a:xfrm>
              <a:off x="8128803" y="16"/>
              <a:ext cx="1015200" cy="1015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3" name="Shape 53"/>
            <p:cNvSpPr/>
            <p:nvPr/>
          </p:nvSpPr>
          <p:spPr>
            <a:xfrm flipH="1">
              <a:off x="7113463" y="5"/>
              <a:ext cx="1015200" cy="1015200"/>
            </a:xfrm>
            <a:prstGeom prst="rtTriangle">
              <a:avLst/>
            </a:prstGeom>
            <a:solidFill>
              <a:schemeClr val="accent5"/>
            </a:solidFill>
            <a:ln>
              <a:noFill/>
            </a:ln>
          </p:spPr>
          <p:txBody>
            <a:bodyPr anchorCtr="0" anchor="ctr" bIns="91425" lIns="91425" rIns="91425" wrap="square" tIns="91425">
              <a:noAutofit/>
            </a:bodyPr>
            <a:lstStyle/>
            <a:p>
              <a:pPr lvl="0">
                <a:spcBef>
                  <a:spcPts val="0"/>
                </a:spcBef>
                <a:buNone/>
              </a:pPr>
              <a:r>
                <a:t/>
              </a:r>
              <a:endParaRPr/>
            </a:p>
          </p:txBody>
        </p:sp>
        <p:sp>
          <p:nvSpPr>
            <p:cNvPr id="54" name="Shape 54"/>
            <p:cNvSpPr/>
            <p:nvPr/>
          </p:nvSpPr>
          <p:spPr>
            <a:xfrm flipH="1" rot="10800000">
              <a:off x="7113588" y="107"/>
              <a:ext cx="1015200" cy="1015200"/>
            </a:xfrm>
            <a:prstGeom prst="rtTriangle">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5" name="Shape 55"/>
            <p:cNvSpPr/>
            <p:nvPr/>
          </p:nvSpPr>
          <p:spPr>
            <a:xfrm rot="10800000">
              <a:off x="6098378" y="97"/>
              <a:ext cx="1015200" cy="1015200"/>
            </a:xfrm>
            <a:prstGeom prst="rtTriangle">
              <a:avLst/>
            </a:prstGeom>
            <a:solidFill>
              <a:schemeClr val="accent5"/>
            </a:solidFill>
            <a:ln>
              <a:noFill/>
            </a:ln>
          </p:spPr>
          <p:txBody>
            <a:bodyPr anchorCtr="0" anchor="ctr" bIns="91425" lIns="91425" rIns="91425" wrap="square" tIns="91425">
              <a:noAutofit/>
            </a:bodyPr>
            <a:lstStyle/>
            <a:p>
              <a:pPr lv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wrap="square" tIns="91425">
              <a:noAutofit/>
            </a:bodyPr>
            <a:lstStyle/>
            <a:p>
              <a:pPr lvl="0">
                <a:spcBef>
                  <a:spcPts val="0"/>
                </a:spcBef>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rIns="91425" wrap="square"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200" cy="15645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rIns="91425" wrap="square" tIns="91425"/>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Font typeface="Roboto"/>
              <a:buChar char="●"/>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s"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ctrTitle"/>
          </p:nvPr>
        </p:nvSpPr>
        <p:spPr>
          <a:xfrm>
            <a:off x="598100" y="1775222"/>
            <a:ext cx="8222100" cy="838800"/>
          </a:xfrm>
          <a:prstGeom prst="rect">
            <a:avLst/>
          </a:prstGeom>
        </p:spPr>
        <p:txBody>
          <a:bodyPr anchorCtr="0" anchor="b" bIns="91425" lIns="91425" rIns="91425" wrap="square" tIns="91425">
            <a:noAutofit/>
          </a:bodyPr>
          <a:lstStyle/>
          <a:p>
            <a:pPr lvl="0">
              <a:spcBef>
                <a:spcPts val="0"/>
              </a:spcBef>
              <a:buNone/>
            </a:pPr>
            <a:r>
              <a:rPr lang="es"/>
              <a:t>Presentación y prueba del proyecto</a:t>
            </a:r>
          </a:p>
        </p:txBody>
      </p:sp>
      <p:sp>
        <p:nvSpPr>
          <p:cNvPr id="86" name="Shape 86"/>
          <p:cNvSpPr txBox="1"/>
          <p:nvPr>
            <p:ph idx="1" type="subTitle"/>
          </p:nvPr>
        </p:nvSpPr>
        <p:spPr>
          <a:xfrm>
            <a:off x="598088" y="2715913"/>
            <a:ext cx="8222100" cy="432900"/>
          </a:xfrm>
          <a:prstGeom prst="rect">
            <a:avLst/>
          </a:prstGeom>
        </p:spPr>
        <p:txBody>
          <a:bodyPr anchorCtr="0" anchor="t" bIns="91425" lIns="91425" rIns="91425" wrap="square" tIns="91425">
            <a:noAutofit/>
          </a:bodyPr>
          <a:lstStyle/>
          <a:p>
            <a:pPr lvl="0">
              <a:spcBef>
                <a:spcPts val="0"/>
              </a:spcBef>
              <a:buNone/>
            </a:pPr>
            <a:r>
              <a:rPr lang="es" sz="1000"/>
              <a:t>Manuel Lorenzo Gándara</a:t>
            </a:r>
          </a:p>
          <a:p>
            <a:pPr lvl="0">
              <a:spcBef>
                <a:spcPts val="0"/>
              </a:spcBef>
              <a:buNone/>
            </a:pPr>
            <a:r>
              <a:rPr lang="es" sz="1000"/>
              <a:t>Alberto Marín González</a:t>
            </a:r>
          </a:p>
          <a:p>
            <a:pPr lvl="0">
              <a:spcBef>
                <a:spcPts val="0"/>
              </a:spcBef>
              <a:buNone/>
            </a:pPr>
            <a:r>
              <a:rPr lang="es" sz="1000"/>
              <a:t>Martín Blanco Landa</a:t>
            </a:r>
          </a:p>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s"/>
              <a:t>Planes de prueba (III)	</a:t>
            </a:r>
          </a:p>
        </p:txBody>
      </p:sp>
      <p:sp>
        <p:nvSpPr>
          <p:cNvPr id="136" name="Shape 136"/>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lvl="0" algn="just">
              <a:spcBef>
                <a:spcPts val="0"/>
              </a:spcBef>
              <a:buNone/>
            </a:pPr>
            <a:r>
              <a:rPr lang="es"/>
              <a:t>Prueba 3:</a:t>
            </a:r>
          </a:p>
          <a:p>
            <a:pPr indent="-342900" lvl="0" marL="457200" rtl="0" algn="just">
              <a:spcBef>
                <a:spcPts val="0"/>
              </a:spcBef>
              <a:spcAft>
                <a:spcPts val="1000"/>
              </a:spcAft>
            </a:pPr>
            <a:r>
              <a:rPr lang="es" u="sng"/>
              <a:t>Estado del sistema:</a:t>
            </a:r>
            <a:r>
              <a:rPr lang="es"/>
              <a:t> Se está atendiendo un proceso de tipo pagos, y en cola hay un proceso de tipo gradas y uno de tipo anulaciones.</a:t>
            </a:r>
          </a:p>
          <a:p>
            <a:pPr indent="-342900" lvl="0" marL="457200" rtl="0" algn="just">
              <a:spcBef>
                <a:spcPts val="0"/>
              </a:spcBef>
              <a:spcAft>
                <a:spcPts val="1000"/>
              </a:spcAft>
            </a:pPr>
            <a:r>
              <a:rPr lang="es" u="sng"/>
              <a:t>Suceso:</a:t>
            </a:r>
            <a:r>
              <a:rPr lang="es"/>
              <a:t> Llega un proceso de tipo pagos.</a:t>
            </a:r>
          </a:p>
          <a:p>
            <a:pPr indent="-342900" lvl="0" marL="457200" algn="just">
              <a:spcBef>
                <a:spcPts val="0"/>
              </a:spcBef>
              <a:spcAft>
                <a:spcPts val="1000"/>
              </a:spcAft>
            </a:pPr>
            <a:r>
              <a:rPr lang="es" u="sng"/>
              <a:t>Resultado:</a:t>
            </a:r>
            <a:r>
              <a:rPr lang="es"/>
              <a:t> El proceso pagos se encola por delante de los de menor prioridad y será atendido después de los procesos de la cola FIFO anterior.</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rtl="0">
              <a:spcBef>
                <a:spcPts val="0"/>
              </a:spcBef>
              <a:buNone/>
            </a:pPr>
            <a:r>
              <a:rPr lang="es"/>
              <a:t>Planes de prueba (IV)	</a:t>
            </a:r>
          </a:p>
        </p:txBody>
      </p:sp>
      <p:sp>
        <p:nvSpPr>
          <p:cNvPr id="142" name="Shape 142"/>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lvl="0" rtl="0" algn="just">
              <a:spcBef>
                <a:spcPts val="0"/>
              </a:spcBef>
              <a:buNone/>
            </a:pPr>
            <a:r>
              <a:rPr lang="es"/>
              <a:t>Prueba 4:</a:t>
            </a:r>
          </a:p>
          <a:p>
            <a:pPr indent="-342900" lvl="0" marL="457200" rtl="0" algn="just">
              <a:spcBef>
                <a:spcPts val="0"/>
              </a:spcBef>
              <a:spcAft>
                <a:spcPts val="1000"/>
              </a:spcAft>
            </a:pPr>
            <a:r>
              <a:rPr lang="es" u="sng"/>
              <a:t>Estado del sistema:</a:t>
            </a:r>
            <a:r>
              <a:rPr lang="es"/>
              <a:t> Se está atendiendo un proceso de tipo pagos, y en cola hay un proceso de tipo gradas, dos de anulaciones y uno de pre-reservas. Supera el umbral K. MED_LOAD.</a:t>
            </a:r>
          </a:p>
          <a:p>
            <a:pPr indent="-342900" lvl="0" marL="457200" rtl="0" algn="just">
              <a:spcBef>
                <a:spcPts val="0"/>
              </a:spcBef>
              <a:spcAft>
                <a:spcPts val="1000"/>
              </a:spcAft>
            </a:pPr>
            <a:r>
              <a:rPr lang="es" u="sng"/>
              <a:t>Suceso:</a:t>
            </a:r>
            <a:r>
              <a:rPr lang="es"/>
              <a:t> llega un proceso de tipo pagos.</a:t>
            </a:r>
          </a:p>
          <a:p>
            <a:pPr indent="-342900" lvl="0" marL="457200" rtl="0" algn="just">
              <a:spcBef>
                <a:spcPts val="0"/>
              </a:spcBef>
              <a:spcAft>
                <a:spcPts val="1000"/>
              </a:spcAft>
            </a:pPr>
            <a:r>
              <a:rPr lang="es" u="sng"/>
              <a:t>Resultado:</a:t>
            </a:r>
            <a:r>
              <a:rPr lang="es"/>
              <a:t> El proceso pagos se encola por delante de los de menor prioridad y será el siguiente en ser atendido.</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rtl="0">
              <a:spcBef>
                <a:spcPts val="0"/>
              </a:spcBef>
              <a:buNone/>
            </a:pPr>
            <a:r>
              <a:rPr lang="es"/>
              <a:t>Planes de prueba (V)	</a:t>
            </a:r>
          </a:p>
        </p:txBody>
      </p:sp>
      <p:sp>
        <p:nvSpPr>
          <p:cNvPr id="148" name="Shape 148"/>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lvl="0" rtl="0" algn="just">
              <a:spcBef>
                <a:spcPts val="0"/>
              </a:spcBef>
              <a:buNone/>
            </a:pPr>
            <a:r>
              <a:rPr lang="es"/>
              <a:t>Prueba 5:</a:t>
            </a:r>
          </a:p>
          <a:p>
            <a:pPr indent="-342900" lvl="0" marL="457200" rtl="0" algn="just">
              <a:spcBef>
                <a:spcPts val="0"/>
              </a:spcBef>
              <a:spcAft>
                <a:spcPts val="1000"/>
              </a:spcAft>
            </a:pPr>
            <a:r>
              <a:rPr lang="es" u="sng"/>
              <a:t>Estado del sistema:</a:t>
            </a:r>
            <a:r>
              <a:rPr lang="es"/>
              <a:t> Se está atendiendo un proceso de tipo pagos, y en cola existen un proceso de tipo gradas,tres de anulaciones y uno de pre-reservas. Supera el umbral K. (Cambio de contexto)</a:t>
            </a:r>
          </a:p>
          <a:p>
            <a:pPr indent="-342900" lvl="0" marL="457200" rtl="0" algn="just">
              <a:spcBef>
                <a:spcPts val="0"/>
              </a:spcBef>
              <a:spcAft>
                <a:spcPts val="1000"/>
              </a:spcAft>
            </a:pPr>
            <a:r>
              <a:rPr lang="es" u="sng"/>
              <a:t>Suceso:</a:t>
            </a:r>
            <a:r>
              <a:rPr lang="es"/>
              <a:t> Llega un proceso de tipo </a:t>
            </a:r>
            <a:r>
              <a:rPr lang="es"/>
              <a:t>gradas</a:t>
            </a:r>
            <a:r>
              <a:rPr lang="es"/>
              <a:t>.</a:t>
            </a:r>
          </a:p>
          <a:p>
            <a:pPr indent="-342900" lvl="0" marL="457200" rtl="0" algn="just">
              <a:spcBef>
                <a:spcPts val="0"/>
              </a:spcBef>
              <a:spcAft>
                <a:spcPts val="1000"/>
              </a:spcAft>
            </a:pPr>
            <a:r>
              <a:rPr lang="es" u="sng"/>
              <a:t>Resultado:</a:t>
            </a:r>
            <a:r>
              <a:rPr lang="es"/>
              <a:t> El proceso entrante de gradas se descarta.</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rtl="0">
              <a:spcBef>
                <a:spcPts val="0"/>
              </a:spcBef>
              <a:buNone/>
            </a:pPr>
            <a:r>
              <a:rPr lang="es"/>
              <a:t>Planes de prueba (VI)	 (NUEVA, cambiada)</a:t>
            </a:r>
          </a:p>
        </p:txBody>
      </p:sp>
      <p:sp>
        <p:nvSpPr>
          <p:cNvPr id="154" name="Shape 154"/>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lvl="0" rtl="0" algn="just">
              <a:spcBef>
                <a:spcPts val="0"/>
              </a:spcBef>
              <a:buClr>
                <a:srgbClr val="000000"/>
              </a:buClr>
              <a:buSzPct val="61111"/>
              <a:buFont typeface="Arial"/>
              <a:buNone/>
            </a:pPr>
            <a:r>
              <a:rPr lang="es"/>
              <a:t>Prueba 6:</a:t>
            </a:r>
          </a:p>
          <a:p>
            <a:pPr indent="-342900" lvl="0" marL="457200" rtl="0" algn="just">
              <a:spcBef>
                <a:spcPts val="0"/>
              </a:spcBef>
              <a:spcAft>
                <a:spcPts val="1000"/>
              </a:spcAft>
            </a:pPr>
            <a:r>
              <a:rPr lang="es" u="sng"/>
              <a:t>Estado del sistema:</a:t>
            </a:r>
            <a:r>
              <a:rPr lang="es"/>
              <a:t> Existe 1 proceso de tipo pagos siendo atendido y  5 de tipo pago en cola. El sistema está al límite de MED_LOAD.</a:t>
            </a:r>
          </a:p>
          <a:p>
            <a:pPr indent="-342900" lvl="0" marL="457200" rtl="0" algn="just">
              <a:spcBef>
                <a:spcPts val="0"/>
              </a:spcBef>
              <a:spcAft>
                <a:spcPts val="1000"/>
              </a:spcAft>
            </a:pPr>
            <a:r>
              <a:rPr lang="es" u="sng"/>
              <a:t>Suceso:</a:t>
            </a:r>
            <a:r>
              <a:rPr lang="es"/>
              <a:t> Llega un proceso de tipo pagos. Se cambia el contexto (se pasa a HIGH_LOAD)</a:t>
            </a:r>
          </a:p>
          <a:p>
            <a:pPr indent="-342900" lvl="0" marL="457200" rtl="0" algn="just">
              <a:spcBef>
                <a:spcPts val="0"/>
              </a:spcBef>
              <a:spcAft>
                <a:spcPts val="1000"/>
              </a:spcAft>
            </a:pPr>
            <a:r>
              <a:rPr lang="es" u="sng"/>
              <a:t>Resultado:</a:t>
            </a:r>
            <a:r>
              <a:rPr lang="es"/>
              <a:t> El proceso pagos se encola por detrás de los demás de tipo pago. Debido a que son de igual prioridad no hay sustitución.</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s"/>
              <a:t>Planes de prueba (VII) (NUEVA)	</a:t>
            </a:r>
          </a:p>
          <a:p>
            <a:pPr lvl="0">
              <a:spcBef>
                <a:spcPts val="0"/>
              </a:spcBef>
              <a:buNone/>
            </a:pPr>
            <a:r>
              <a:t/>
            </a:r>
            <a:endParaRPr/>
          </a:p>
        </p:txBody>
      </p:sp>
      <p:sp>
        <p:nvSpPr>
          <p:cNvPr id="160" name="Shape 160"/>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lvl="0" algn="just">
              <a:spcBef>
                <a:spcPts val="0"/>
              </a:spcBef>
              <a:buNone/>
            </a:pPr>
            <a:r>
              <a:rPr lang="es"/>
              <a:t>Prueba 7:</a:t>
            </a:r>
          </a:p>
          <a:p>
            <a:pPr indent="-342900" lvl="0" marL="457200" rtl="0" algn="just">
              <a:spcBef>
                <a:spcPts val="0"/>
              </a:spcBef>
              <a:spcAft>
                <a:spcPts val="1000"/>
              </a:spcAft>
            </a:pPr>
            <a:r>
              <a:rPr lang="es" u="sng"/>
              <a:t>Estado del sistema:</a:t>
            </a:r>
            <a:r>
              <a:rPr lang="es"/>
              <a:t> Existe un proceso de tipo pagos en ejecución y 6 de pagos en cola.</a:t>
            </a:r>
          </a:p>
          <a:p>
            <a:pPr indent="-342900" lvl="0" marL="457200" algn="just">
              <a:spcBef>
                <a:spcPts val="0"/>
              </a:spcBef>
              <a:spcAft>
                <a:spcPts val="1000"/>
              </a:spcAft>
            </a:pPr>
            <a:r>
              <a:rPr lang="es" u="sng"/>
              <a:t>Suceso:</a:t>
            </a:r>
            <a:r>
              <a:rPr lang="es"/>
              <a:t> Llega un proceso de tipo eventos. </a:t>
            </a:r>
          </a:p>
          <a:p>
            <a:pPr indent="-342900" lvl="0" marL="457200" algn="just">
              <a:spcBef>
                <a:spcPts val="0"/>
              </a:spcBef>
              <a:spcAft>
                <a:spcPts val="1000"/>
              </a:spcAft>
            </a:pPr>
            <a:r>
              <a:rPr lang="es" u="sng"/>
              <a:t>Resultado:</a:t>
            </a:r>
            <a:r>
              <a:rPr lang="es"/>
              <a:t> El proceso de eventos se descarga debido a que el sistema se encuentra en HIGH_LOAD.</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rtl="0">
              <a:spcBef>
                <a:spcPts val="0"/>
              </a:spcBef>
              <a:buNone/>
            </a:pPr>
            <a:r>
              <a:rPr lang="es"/>
              <a:t>Planes de prueba (VIII)	</a:t>
            </a:r>
          </a:p>
        </p:txBody>
      </p:sp>
      <p:sp>
        <p:nvSpPr>
          <p:cNvPr id="166" name="Shape 166"/>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indent="-342900" lvl="0" marL="457200" rtl="0" algn="just">
              <a:spcBef>
                <a:spcPts val="0"/>
              </a:spcBef>
              <a:spcAft>
                <a:spcPts val="1000"/>
              </a:spcAft>
            </a:pPr>
            <a:r>
              <a:rPr lang="es" u="sng"/>
              <a:t>Estado del sistema:</a:t>
            </a:r>
            <a:r>
              <a:rPr lang="es"/>
              <a:t> Un proceso de tipo anulaciones está siendo atendido y existen en cola dos procesos de anulaciones, dos de pagos, uno de anulaciones  y uno de gradas. El sistema está en HIGH_LOAD.</a:t>
            </a:r>
          </a:p>
          <a:p>
            <a:pPr indent="-342900" lvl="0" marL="457200" rtl="0" algn="just">
              <a:spcBef>
                <a:spcPts val="0"/>
              </a:spcBef>
              <a:spcAft>
                <a:spcPts val="1000"/>
              </a:spcAft>
            </a:pPr>
            <a:r>
              <a:rPr lang="es" u="sng"/>
              <a:t>Suceso:</a:t>
            </a:r>
            <a:r>
              <a:rPr lang="es"/>
              <a:t> Llega un proceso de tipo pagos. Se supera el umbral N=7, se pasa a MAX_LOAD(cambio de umbral).</a:t>
            </a:r>
          </a:p>
          <a:p>
            <a:pPr indent="-342900" lvl="0" marL="457200" rtl="0" algn="just">
              <a:spcBef>
                <a:spcPts val="0"/>
              </a:spcBef>
              <a:spcAft>
                <a:spcPts val="1000"/>
              </a:spcAft>
            </a:pPr>
            <a:r>
              <a:rPr lang="es" u="sng"/>
              <a:t>Resultado:</a:t>
            </a:r>
            <a:r>
              <a:rPr lang="es"/>
              <a:t> El proceso pagos al ser de mayor prioridad sustituye al de tipo gradas el cual es de menor prioridad. El proceso de tipo pagos se encola primero debido al ser el de mayor prioridad.</a:t>
            </a:r>
          </a:p>
          <a:p>
            <a:pPr lvl="0" rtl="0" algn="just">
              <a:spcBef>
                <a:spcPts val="0"/>
              </a:spcBef>
              <a:spcAft>
                <a:spcPts val="10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rtl="0">
              <a:spcBef>
                <a:spcPts val="0"/>
              </a:spcBef>
              <a:buNone/>
            </a:pPr>
            <a:r>
              <a:rPr lang="es"/>
              <a:t>Planes de prueba (IX)	</a:t>
            </a:r>
          </a:p>
        </p:txBody>
      </p:sp>
      <p:sp>
        <p:nvSpPr>
          <p:cNvPr id="172" name="Shape 172"/>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lvl="0">
              <a:spcBef>
                <a:spcPts val="0"/>
              </a:spcBef>
              <a:buNone/>
            </a:pPr>
            <a:r>
              <a:rPr lang="es"/>
              <a:t>Prueba 9:</a:t>
            </a:r>
          </a:p>
          <a:p>
            <a:pPr indent="-342900" lvl="0" marL="457200" algn="just">
              <a:spcBef>
                <a:spcPts val="0"/>
              </a:spcBef>
              <a:spcAft>
                <a:spcPts val="1000"/>
              </a:spcAft>
            </a:pPr>
            <a:r>
              <a:rPr lang="es" u="sng"/>
              <a:t>Estado del sistema:</a:t>
            </a:r>
            <a:r>
              <a:rPr lang="es"/>
              <a:t> Un proceso de tipo pagos lleva en la CPU 10 segundos siendo atendido y existe un proceso de tipo pagos en cola. </a:t>
            </a:r>
          </a:p>
          <a:p>
            <a:pPr indent="-342900" lvl="0" marL="457200" algn="just">
              <a:spcBef>
                <a:spcPts val="0"/>
              </a:spcBef>
              <a:spcAft>
                <a:spcPts val="1000"/>
              </a:spcAft>
            </a:pPr>
            <a:r>
              <a:rPr lang="es" u="sng"/>
              <a:t>Suceso:</a:t>
            </a:r>
            <a:r>
              <a:rPr lang="es"/>
              <a:t> El proceso ha superado el tiempo t límite.</a:t>
            </a:r>
          </a:p>
          <a:p>
            <a:pPr indent="-342900" lvl="0" marL="457200" algn="just">
              <a:spcBef>
                <a:spcPts val="0"/>
              </a:spcBef>
              <a:spcAft>
                <a:spcPts val="1000"/>
              </a:spcAft>
            </a:pPr>
            <a:r>
              <a:rPr lang="es" u="sng"/>
              <a:t>Resultado:</a:t>
            </a:r>
            <a:r>
              <a:rPr lang="es"/>
              <a:t> El proceso pagos se descarta, dejándolo de atender. Entra a ser atendido el proceso pagos de la cola.</a:t>
            </a:r>
          </a:p>
          <a:p>
            <a:pPr lvl="0" rt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rtl="0">
              <a:spcBef>
                <a:spcPts val="0"/>
              </a:spcBef>
              <a:buNone/>
            </a:pPr>
            <a:r>
              <a:rPr lang="es"/>
              <a:t>Planes de prueba (X)	</a:t>
            </a:r>
          </a:p>
        </p:txBody>
      </p:sp>
      <p:sp>
        <p:nvSpPr>
          <p:cNvPr id="178" name="Shape 178"/>
          <p:cNvSpPr txBox="1"/>
          <p:nvPr>
            <p:ph idx="1" type="body"/>
          </p:nvPr>
        </p:nvSpPr>
        <p:spPr>
          <a:xfrm>
            <a:off x="253675" y="1104200"/>
            <a:ext cx="8520600" cy="3339000"/>
          </a:xfrm>
          <a:prstGeom prst="rect">
            <a:avLst/>
          </a:prstGeom>
        </p:spPr>
        <p:txBody>
          <a:bodyPr anchorCtr="0" anchor="t" bIns="91425" lIns="91425" rIns="91425" wrap="square" tIns="91425">
            <a:noAutofit/>
          </a:bodyPr>
          <a:lstStyle/>
          <a:p>
            <a:pPr lvl="0">
              <a:spcBef>
                <a:spcPts val="0"/>
              </a:spcBef>
              <a:buNone/>
            </a:pPr>
            <a:r>
              <a:rPr lang="es"/>
              <a:t>Prueba 10:</a:t>
            </a:r>
          </a:p>
          <a:p>
            <a:pPr indent="-342900" lvl="0" marL="457200" algn="just">
              <a:spcBef>
                <a:spcPts val="0"/>
              </a:spcBef>
              <a:spcAft>
                <a:spcPts val="1000"/>
              </a:spcAft>
            </a:pPr>
            <a:r>
              <a:rPr lang="es" u="sng"/>
              <a:t>Estado del sistema:</a:t>
            </a:r>
            <a:r>
              <a:rPr lang="es"/>
              <a:t> En cola hay los procesos pago1, pago2, pago3, pago4, pago5, pago6 y pago7. Hay un proceso de tipo pagos en ejecución.Se supera el umbral N.</a:t>
            </a:r>
          </a:p>
          <a:p>
            <a:pPr indent="-342900" lvl="0" marL="457200" algn="just">
              <a:spcBef>
                <a:spcPts val="0"/>
              </a:spcBef>
              <a:spcAft>
                <a:spcPts val="1000"/>
              </a:spcAft>
            </a:pPr>
            <a:r>
              <a:rPr lang="es" u="sng"/>
              <a:t>Suceso:</a:t>
            </a:r>
            <a:r>
              <a:rPr lang="es"/>
              <a:t> Llega un proceso de tipo pago.</a:t>
            </a:r>
          </a:p>
          <a:p>
            <a:pPr indent="-342900" lvl="0" marL="457200" algn="just">
              <a:spcBef>
                <a:spcPts val="0"/>
              </a:spcBef>
              <a:spcAft>
                <a:spcPts val="1000"/>
              </a:spcAft>
            </a:pPr>
            <a:r>
              <a:rPr lang="es" u="sng"/>
              <a:t>Resultado:</a:t>
            </a:r>
            <a:r>
              <a:rPr lang="es"/>
              <a:t> El proceso es descartado debido a la saturación del sistema.</a:t>
            </a:r>
          </a:p>
          <a:p>
            <a:pPr lvl="0" rt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s"/>
              <a:t>Índice	</a:t>
            </a:r>
          </a:p>
        </p:txBody>
      </p:sp>
      <p:sp>
        <p:nvSpPr>
          <p:cNvPr id="92" name="Shape 92"/>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indent="-342900" lvl="0" marL="457200" rtl="0">
              <a:spcBef>
                <a:spcPts val="0"/>
              </a:spcBef>
              <a:spcAft>
                <a:spcPts val="0"/>
              </a:spcAft>
            </a:pPr>
            <a:r>
              <a:rPr lang="es"/>
              <a:t>Modificaciones con respecto al planteamiento inicial</a:t>
            </a:r>
          </a:p>
          <a:p>
            <a:pPr indent="-342900" lvl="0" marL="457200">
              <a:spcBef>
                <a:spcPts val="0"/>
              </a:spcBef>
            </a:pPr>
            <a:r>
              <a:rPr lang="es"/>
              <a:t>Plan de pruebas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598100" y="2152347"/>
            <a:ext cx="8222100" cy="838800"/>
          </a:xfrm>
          <a:prstGeom prst="rect">
            <a:avLst/>
          </a:prstGeom>
        </p:spPr>
        <p:txBody>
          <a:bodyPr anchorCtr="0" anchor="ctr" bIns="91425" lIns="91425" rIns="91425" wrap="square" tIns="91425">
            <a:noAutofit/>
          </a:bodyPr>
          <a:lstStyle/>
          <a:p>
            <a:pPr lvl="0" rtl="0">
              <a:spcBef>
                <a:spcPts val="0"/>
              </a:spcBef>
              <a:buNone/>
            </a:pPr>
            <a:r>
              <a:rPr lang="es"/>
              <a:t>Modificaciones con respecto al planteamiento inicial</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idx="1" type="body"/>
          </p:nvPr>
        </p:nvSpPr>
        <p:spPr>
          <a:xfrm>
            <a:off x="276900" y="273700"/>
            <a:ext cx="8520600" cy="4288200"/>
          </a:xfrm>
          <a:prstGeom prst="rect">
            <a:avLst/>
          </a:prstGeom>
        </p:spPr>
        <p:txBody>
          <a:bodyPr anchorCtr="0" anchor="t" bIns="91425" lIns="91425" rIns="91425" wrap="square" tIns="91425">
            <a:noAutofit/>
          </a:bodyPr>
          <a:lstStyle/>
          <a:p>
            <a:pPr lvl="0" rtl="0" algn="just">
              <a:lnSpc>
                <a:spcPct val="100000"/>
              </a:lnSpc>
              <a:spcBef>
                <a:spcPts val="0"/>
              </a:spcBef>
              <a:spcAft>
                <a:spcPts val="1000"/>
              </a:spcAft>
              <a:buNone/>
            </a:pPr>
            <a:r>
              <a:rPr lang="es" sz="1600"/>
              <a:t>Por motivos de eficiencia y mejora en el funcionamiento del proyecto, además de corregir erratas e incluir detalles omitidos, hemos decidido implementar una serie de cambios/actualizaciones con respecto al diseño presentado en la segunda sesión:</a:t>
            </a:r>
          </a:p>
          <a:p>
            <a:pPr indent="-330200" lvl="0" marL="457200" rtl="0" algn="just">
              <a:lnSpc>
                <a:spcPct val="100000"/>
              </a:lnSpc>
              <a:spcBef>
                <a:spcPts val="0"/>
              </a:spcBef>
              <a:spcAft>
                <a:spcPts val="0"/>
              </a:spcAft>
              <a:buSzPct val="100000"/>
              <a:buAutoNum type="arabicPeriod"/>
            </a:pPr>
            <a:r>
              <a:rPr lang="es" sz="1600"/>
              <a:t>Inicialmente ideamos una función </a:t>
            </a:r>
            <a:r>
              <a:rPr i="1" lang="es" sz="1600"/>
              <a:t>process_counter()</a:t>
            </a:r>
            <a:r>
              <a:rPr lang="es" sz="1600"/>
              <a:t> que haría un conteo de todos los diferentes tipos de proceso existentes cada vez que se la llamase. Sin embargo, resulta mucho más eficiente crear una función </a:t>
            </a:r>
            <a:r>
              <a:rPr b="1" i="1" lang="es" sz="1600"/>
              <a:t>increment_counter()</a:t>
            </a:r>
            <a:r>
              <a:rPr lang="es" sz="1600"/>
              <a:t> que incrementa un contador cuando entra un proceso y un </a:t>
            </a:r>
            <a:r>
              <a:rPr b="1" i="1" lang="es" sz="1600"/>
              <a:t>decrease_counter()</a:t>
            </a:r>
            <a:r>
              <a:rPr lang="es" sz="1600"/>
              <a:t> que decrementa un contador cuando se mata. De este modo los contadores van variando dinámicamente durante la ejecución del sistema.</a:t>
            </a:r>
          </a:p>
          <a:p>
            <a:pPr indent="-330200" lvl="0" marL="457200" rtl="0" algn="just">
              <a:lnSpc>
                <a:spcPct val="100000"/>
              </a:lnSpc>
              <a:spcBef>
                <a:spcPts val="0"/>
              </a:spcBef>
              <a:spcAft>
                <a:spcPts val="0"/>
              </a:spcAft>
              <a:buSzPct val="100000"/>
              <a:buAutoNum type="arabicPeriod"/>
            </a:pPr>
            <a:r>
              <a:rPr lang="es" sz="1600"/>
              <a:t>Añadidas dos pruebas más </a:t>
            </a:r>
            <a:r>
              <a:rPr lang="es" sz="1600">
                <a:solidFill>
                  <a:srgbClr val="000000"/>
                </a:solidFill>
              </a:rPr>
              <a:t>(Pruebas 6 y 7)</a:t>
            </a:r>
            <a:r>
              <a:rPr lang="es" sz="1600"/>
              <a:t> para disponer de nuevos escenarios de funcionamiento.</a:t>
            </a:r>
          </a:p>
          <a:p>
            <a:pPr indent="-330200" lvl="0" marL="457200" rtl="0" algn="just">
              <a:lnSpc>
                <a:spcPct val="100000"/>
              </a:lnSpc>
              <a:spcBef>
                <a:spcPts val="0"/>
              </a:spcBef>
              <a:spcAft>
                <a:spcPts val="1000"/>
              </a:spcAft>
              <a:buSzPct val="100000"/>
              <a:buAutoNum type="arabicPeriod"/>
            </a:pPr>
            <a:r>
              <a:rPr b="1" i="1" lang="es" sz="1600"/>
              <a:t>add_to_queue()</a:t>
            </a:r>
            <a:r>
              <a:rPr lang="es" sz="1600"/>
              <a:t>, además del puntero a la task_struct del proceso a añadir como indicamos previamente, recibe ahora también un parámetro auxiliar que le permite identificar en qué umbral de carga se encuentra el sistema a la hora de ser llamado para añadir  un proceso a la cola.</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idx="1" type="body"/>
          </p:nvPr>
        </p:nvSpPr>
        <p:spPr>
          <a:xfrm>
            <a:off x="276900" y="273700"/>
            <a:ext cx="8520600" cy="4288200"/>
          </a:xfrm>
          <a:prstGeom prst="rect">
            <a:avLst/>
          </a:prstGeom>
        </p:spPr>
        <p:txBody>
          <a:bodyPr anchorCtr="0" anchor="t" bIns="91425" lIns="91425" rIns="91425" wrap="square" tIns="91425">
            <a:noAutofit/>
          </a:bodyPr>
          <a:lstStyle/>
          <a:p>
            <a:pPr lvl="0" rtl="0" algn="just">
              <a:lnSpc>
                <a:spcPct val="100000"/>
              </a:lnSpc>
              <a:spcBef>
                <a:spcPts val="0"/>
              </a:spcBef>
              <a:spcAft>
                <a:spcPts val="1000"/>
              </a:spcAft>
              <a:buNone/>
            </a:pPr>
            <a:r>
              <a:rPr lang="es" sz="1600"/>
              <a:t>Por motivos de eficiencia y mejora en el funcionamiento del proyecto, además de corregir erratas e incluir detalles omitidos, hemos decidido implementar una serie de cambios/actualizaciones con respecto al diseño presentado en la segunda sesión:</a:t>
            </a:r>
          </a:p>
          <a:p>
            <a:pPr lvl="0" rtl="0" algn="just">
              <a:lnSpc>
                <a:spcPct val="100000"/>
              </a:lnSpc>
              <a:spcBef>
                <a:spcPts val="0"/>
              </a:spcBef>
              <a:spcAft>
                <a:spcPts val="1000"/>
              </a:spcAft>
              <a:buNone/>
            </a:pPr>
            <a:r>
              <a:rPr lang="es" sz="1600"/>
              <a:t>4. En nuestra implementación final, </a:t>
            </a:r>
            <a:r>
              <a:rPr b="1" i="1" lang="es" sz="1600"/>
              <a:t>replace_process()</a:t>
            </a:r>
            <a:r>
              <a:rPr i="1" lang="es" sz="1600"/>
              <a:t>,</a:t>
            </a:r>
            <a:r>
              <a:rPr lang="es" sz="1600"/>
              <a:t> encargada de buscar el proceso con la prioridad más baja de la cola y sustituirlo por un proceso de pago entrante, es una función de tipo entero que devuelve ‘0’ en caso de haber reemplazado un proceso y ‘-1’ en caso negativo. En la función presentada en la sesión 2 no devolvíamos nada en caso de que no se reemplazase un proceso.</a:t>
            </a:r>
          </a:p>
          <a:p>
            <a:pPr indent="0" lvl="0" marL="0" rtl="0" algn="just">
              <a:lnSpc>
                <a:spcPct val="100000"/>
              </a:lnSpc>
              <a:spcBef>
                <a:spcPts val="0"/>
              </a:spcBef>
              <a:spcAft>
                <a:spcPts val="1000"/>
              </a:spcAft>
              <a:buNone/>
            </a:pPr>
            <a:r>
              <a:rPr lang="es" sz="1600"/>
              <a:t>5. </a:t>
            </a:r>
            <a:r>
              <a:rPr b="1" i="1" lang="es" sz="1600"/>
              <a:t>check_time()</a:t>
            </a:r>
            <a:r>
              <a:rPr lang="es" sz="1600"/>
              <a:t>, al contrario de lo que indicamos en la sesión 2, no necesita recibir un puntero a la task_struct del proceso ya que recorre todos los procesos y comprueba cuáles se han excedido en su tiempo de ejecución.</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598100" y="2152347"/>
            <a:ext cx="8222100" cy="838800"/>
          </a:xfrm>
          <a:prstGeom prst="rect">
            <a:avLst/>
          </a:prstGeom>
        </p:spPr>
        <p:txBody>
          <a:bodyPr anchorCtr="0" anchor="ctr" bIns="91425" lIns="91425" rIns="91425" wrap="square" tIns="91425">
            <a:noAutofit/>
          </a:bodyPr>
          <a:lstStyle/>
          <a:p>
            <a:pPr lvl="0">
              <a:spcBef>
                <a:spcPts val="0"/>
              </a:spcBef>
              <a:buNone/>
            </a:pPr>
            <a:r>
              <a:rPr lang="es"/>
              <a:t>Plan de prueba</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s"/>
              <a:t>Umbrales de funcionamiento</a:t>
            </a:r>
          </a:p>
        </p:txBody>
      </p:sp>
      <p:sp>
        <p:nvSpPr>
          <p:cNvPr id="118" name="Shape 118"/>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indent="-342900" lvl="0" marL="457200" rtl="0" algn="just">
              <a:spcBef>
                <a:spcPts val="0"/>
              </a:spcBef>
              <a:spcAft>
                <a:spcPts val="1000"/>
              </a:spcAft>
            </a:pPr>
            <a:r>
              <a:rPr lang="es"/>
              <a:t>Los umbrales que vamos a usar en nuestras pruebas son:</a:t>
            </a:r>
          </a:p>
          <a:p>
            <a:pPr indent="-317500" lvl="1" marL="914400" algn="just">
              <a:spcBef>
                <a:spcPts val="0"/>
              </a:spcBef>
              <a:spcAft>
                <a:spcPts val="1000"/>
              </a:spcAft>
            </a:pPr>
            <a:r>
              <a:rPr lang="es"/>
              <a:t>Hasta X = 2 -&gt;LOW_LOAD</a:t>
            </a:r>
          </a:p>
          <a:p>
            <a:pPr indent="-317500" lvl="1" marL="914400" algn="just">
              <a:spcBef>
                <a:spcPts val="0"/>
              </a:spcBef>
              <a:spcAft>
                <a:spcPts val="1000"/>
              </a:spcAft>
            </a:pPr>
            <a:r>
              <a:rPr lang="es"/>
              <a:t>Desde X a K = 5 -&gt; MED_LOAD</a:t>
            </a:r>
          </a:p>
          <a:p>
            <a:pPr indent="-317500" lvl="1" marL="914400" algn="just">
              <a:spcBef>
                <a:spcPts val="0"/>
              </a:spcBef>
              <a:spcAft>
                <a:spcPts val="1000"/>
              </a:spcAft>
            </a:pPr>
            <a:r>
              <a:rPr lang="es"/>
              <a:t>Desde K a N = 7 -&gt;HIGH_LOAD</a:t>
            </a:r>
          </a:p>
          <a:p>
            <a:pPr indent="-317500" lvl="1" marL="914400" rtl="0" algn="just">
              <a:spcBef>
                <a:spcPts val="0"/>
              </a:spcBef>
              <a:spcAft>
                <a:spcPts val="1000"/>
              </a:spcAft>
            </a:pPr>
            <a:r>
              <a:rPr lang="es"/>
              <a:t>p &gt; 7 -&gt; LIMIT_LOAD</a:t>
            </a:r>
          </a:p>
          <a:p>
            <a:pPr indent="-342900" lvl="0" marL="457200" algn="just">
              <a:spcBef>
                <a:spcPts val="0"/>
              </a:spcBef>
              <a:spcAft>
                <a:spcPts val="1000"/>
              </a:spcAft>
            </a:pPr>
            <a:r>
              <a:rPr lang="es"/>
              <a:t>El tiempo máximo en la CPU son 20s.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s"/>
              <a:t>Planes de prueba (I)	</a:t>
            </a:r>
          </a:p>
        </p:txBody>
      </p:sp>
      <p:sp>
        <p:nvSpPr>
          <p:cNvPr id="124" name="Shape 124"/>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lvl="0" algn="just">
              <a:spcBef>
                <a:spcPts val="0"/>
              </a:spcBef>
              <a:buNone/>
            </a:pPr>
            <a:r>
              <a:rPr lang="es"/>
              <a:t>Prueba 1:</a:t>
            </a:r>
          </a:p>
          <a:p>
            <a:pPr indent="-342900" lvl="0" marL="457200" rtl="0" algn="just">
              <a:spcBef>
                <a:spcPts val="0"/>
              </a:spcBef>
              <a:spcAft>
                <a:spcPts val="1000"/>
              </a:spcAft>
            </a:pPr>
            <a:r>
              <a:rPr lang="es" u="sng"/>
              <a:t>Estado del sistema:</a:t>
            </a:r>
            <a:r>
              <a:rPr lang="es"/>
              <a:t> El sistema no tiene procesos en ejecución ni en cola.</a:t>
            </a:r>
          </a:p>
          <a:p>
            <a:pPr indent="-342900" lvl="0" marL="457200" rtl="0" algn="just">
              <a:spcBef>
                <a:spcPts val="0"/>
              </a:spcBef>
              <a:spcAft>
                <a:spcPts val="1000"/>
              </a:spcAft>
            </a:pPr>
            <a:r>
              <a:rPr lang="es" u="sng"/>
              <a:t>Suceso:</a:t>
            </a:r>
            <a:r>
              <a:rPr lang="es"/>
              <a:t> Llega un proceso de anulación nuevo</a:t>
            </a:r>
          </a:p>
          <a:p>
            <a:pPr indent="-342900" lvl="0" marL="457200" algn="just">
              <a:spcBef>
                <a:spcPts val="0"/>
              </a:spcBef>
              <a:spcAft>
                <a:spcPts val="1000"/>
              </a:spcAft>
            </a:pPr>
            <a:r>
              <a:rPr lang="es" u="sng"/>
              <a:t>Resultado:</a:t>
            </a:r>
            <a:r>
              <a:rPr lang="es"/>
              <a:t> El proceso anulación entra en la CPU para ser procesado.</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rtl="0">
              <a:spcBef>
                <a:spcPts val="0"/>
              </a:spcBef>
              <a:buNone/>
            </a:pPr>
            <a:r>
              <a:rPr lang="es"/>
              <a:t>Planes de prueba (II)</a:t>
            </a:r>
          </a:p>
        </p:txBody>
      </p:sp>
      <p:sp>
        <p:nvSpPr>
          <p:cNvPr id="130" name="Shape 130"/>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lvl="0" rtl="0" algn="just">
              <a:spcBef>
                <a:spcPts val="0"/>
              </a:spcBef>
              <a:buNone/>
            </a:pPr>
            <a:r>
              <a:rPr lang="es"/>
              <a:t>Prueba 2:</a:t>
            </a:r>
          </a:p>
          <a:p>
            <a:pPr indent="-342900" lvl="0" marL="457200" rtl="0" algn="just">
              <a:spcBef>
                <a:spcPts val="0"/>
              </a:spcBef>
              <a:spcAft>
                <a:spcPts val="1000"/>
              </a:spcAft>
            </a:pPr>
            <a:r>
              <a:rPr lang="es" u="sng"/>
              <a:t>Estado del sistema:</a:t>
            </a:r>
            <a:r>
              <a:rPr lang="es"/>
              <a:t> Hay un proceso de anulación en el procesador siendo atendido.</a:t>
            </a:r>
          </a:p>
          <a:p>
            <a:pPr indent="-342900" lvl="0" marL="457200" rtl="0" algn="just">
              <a:spcBef>
                <a:spcPts val="0"/>
              </a:spcBef>
              <a:spcAft>
                <a:spcPts val="1000"/>
              </a:spcAft>
            </a:pPr>
            <a:r>
              <a:rPr lang="es" u="sng"/>
              <a:t>Suceso:</a:t>
            </a:r>
            <a:r>
              <a:rPr lang="es"/>
              <a:t> Llegan dos procesos: anulación1 y pago1.</a:t>
            </a:r>
          </a:p>
          <a:p>
            <a:pPr indent="-342900" lvl="0" marL="457200" rtl="0" algn="just">
              <a:spcBef>
                <a:spcPts val="0"/>
              </a:spcBef>
              <a:spcAft>
                <a:spcPts val="1000"/>
              </a:spcAft>
            </a:pPr>
            <a:r>
              <a:rPr lang="es" u="sng"/>
              <a:t>Resultado:</a:t>
            </a:r>
            <a:r>
              <a:rPr lang="es"/>
              <a:t> Los nuevos procesos se encolan en orden de llegada y esperan para ser atendidos.</a:t>
            </a: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