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 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32878" y="293300"/>
            <a:ext cx="23364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32875" y="1720333"/>
            <a:ext cx="23364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indent="546100"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2pPr>
            <a:lvl3pPr indent="1003300"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indent="1460500"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indent="1917700"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10433"/>
            <a:ext cx="801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2062600"/>
            <a:ext cx="69270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indent="546100"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indent="1003300"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indent="1460500"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indent="1917700"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 2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624000" y="423966"/>
            <a:ext cx="3718500" cy="4684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810900" y="423966"/>
            <a:ext cx="3718500" cy="4684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jp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342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570" y="246062"/>
            <a:ext cx="726830" cy="2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1369112" y="1065600"/>
            <a:ext cx="7543385" cy="34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63" y="12"/>
            <a:ext cx="1811869" cy="101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22031" y="1508400"/>
            <a:ext cx="8301045" cy="45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6850" lvl="1" marL="74295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1430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700" lvl="3" marL="16002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11401" r="11408" t="0"/>
          <a:stretch/>
        </p:blipFill>
        <p:spPr>
          <a:xfrm>
            <a:off x="0" y="0"/>
            <a:ext cx="91440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0" y="0"/>
            <a:ext cx="2811300" cy="68580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232878" y="293300"/>
            <a:ext cx="2336400" cy="12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lang="en-GB"/>
              <a:t>¿Objetivos de la práctica?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32875" y="1720333"/>
            <a:ext cx="2336400" cy="46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>
              <a:spcBef>
                <a:spcPts val="0"/>
              </a:spcBef>
              <a:buChar char="•"/>
            </a:pPr>
            <a:r>
              <a:rPr b="0" i="0" lang="en-GB" u="none" cap="none" strike="noStrike"/>
              <a:t> </a:t>
            </a:r>
            <a:r>
              <a:rPr lang="en-GB"/>
              <a:t>Realizar una análisis de sentimiento de nto en tweeter de la gestión de Manuel Carmena y su grupo a frente del ayuntamiento de Madrid</a:t>
            </a:r>
          </a:p>
          <a:p>
            <a:pPr indent="-228600" lvl="0" marL="342900" marR="0" rtl="0">
              <a:spcBef>
                <a:spcPts val="0"/>
              </a:spcBef>
              <a:buChar char="•"/>
            </a:pPr>
            <a:r>
              <a:rPr lang="en-GB"/>
              <a:t>Como objetivos secundarios, me gustaría mostrar un mapa con geolocalización para ver las áreas de influencia en funcion de la polaridad </a:t>
            </a:r>
          </a:p>
          <a:p>
            <a:pPr indent="-228600" lvl="0" marL="342900" marR="0" rtl="0">
              <a:spcBef>
                <a:spcPts val="0"/>
              </a:spcBef>
              <a:buChar char="•"/>
            </a:pPr>
            <a:r>
              <a:rPr lang="en-GB"/>
              <a:t>A mayores, crear un grafo de relaciones para identificar comunidades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7126" l="0" r="0" t="37123"/>
          <a:stretch/>
        </p:blipFill>
        <p:spPr>
          <a:xfrm>
            <a:off x="-5" y="5475766"/>
            <a:ext cx="9143999" cy="13822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633350" y="794900"/>
            <a:ext cx="1389419" cy="106876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tweeter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3844875" y="2320150"/>
            <a:ext cx="1068900" cy="106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Streaming Python ingestion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4735650" y="3845525"/>
            <a:ext cx="1068900" cy="1421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tweets</a:t>
            </a:r>
          </a:p>
        </p:txBody>
      </p:sp>
      <p:sp>
        <p:nvSpPr>
          <p:cNvPr id="127" name="Shape 127"/>
          <p:cNvSpPr/>
          <p:nvPr/>
        </p:nvSpPr>
        <p:spPr>
          <a:xfrm>
            <a:off x="5711800" y="2264475"/>
            <a:ext cx="1068900" cy="106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NLTK polarity analisis</a:t>
            </a:r>
          </a:p>
        </p:txBody>
      </p:sp>
      <p:sp>
        <p:nvSpPr>
          <p:cNvPr id="128" name="Shape 128"/>
          <p:cNvSpPr/>
          <p:nvPr/>
        </p:nvSpPr>
        <p:spPr>
          <a:xfrm>
            <a:off x="6836350" y="3845525"/>
            <a:ext cx="1068900" cy="1421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Tweets polarized</a:t>
            </a:r>
          </a:p>
        </p:txBody>
      </p:sp>
      <p:sp>
        <p:nvSpPr>
          <p:cNvPr id="129" name="Shape 129"/>
          <p:cNvSpPr/>
          <p:nvPr/>
        </p:nvSpPr>
        <p:spPr>
          <a:xfrm>
            <a:off x="7634375" y="2264475"/>
            <a:ext cx="1068900" cy="106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explotation graph</a:t>
            </a:r>
          </a:p>
        </p:txBody>
      </p:sp>
      <p:sp>
        <p:nvSpPr>
          <p:cNvPr id="130" name="Shape 130"/>
          <p:cNvSpPr/>
          <p:nvPr/>
        </p:nvSpPr>
        <p:spPr>
          <a:xfrm>
            <a:off x="7596750" y="627900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381750" y="1085100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458200" y="210525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206350" y="724012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50300" y="1282050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625950" y="1034525"/>
            <a:ext cx="308400" cy="2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>
            <a:stCxn id="124" idx="1"/>
            <a:endCxn id="125" idx="0"/>
          </p:cNvCxnSpPr>
          <p:nvPr/>
        </p:nvCxnSpPr>
        <p:spPr>
          <a:xfrm>
            <a:off x="4328060" y="1862529"/>
            <a:ext cx="513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25" idx="2"/>
            <a:endCxn id="126" idx="1"/>
          </p:cNvCxnSpPr>
          <p:nvPr/>
        </p:nvCxnSpPr>
        <p:spPr>
          <a:xfrm>
            <a:off x="4379325" y="3389050"/>
            <a:ext cx="890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26" idx="1"/>
            <a:endCxn id="127" idx="2"/>
          </p:cNvCxnSpPr>
          <p:nvPr/>
        </p:nvCxnSpPr>
        <p:spPr>
          <a:xfrm flipH="1" rot="10800000">
            <a:off x="5270100" y="3333425"/>
            <a:ext cx="9762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27" idx="2"/>
            <a:endCxn id="128" idx="1"/>
          </p:cNvCxnSpPr>
          <p:nvPr/>
        </p:nvCxnSpPr>
        <p:spPr>
          <a:xfrm>
            <a:off x="6246250" y="3333375"/>
            <a:ext cx="11247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28" idx="1"/>
            <a:endCxn id="129" idx="2"/>
          </p:cNvCxnSpPr>
          <p:nvPr/>
        </p:nvCxnSpPr>
        <p:spPr>
          <a:xfrm flipH="1" rot="10800000">
            <a:off x="7370800" y="3333425"/>
            <a:ext cx="798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29" idx="0"/>
            <a:endCxn id="134" idx="4"/>
          </p:cNvCxnSpPr>
          <p:nvPr/>
        </p:nvCxnSpPr>
        <p:spPr>
          <a:xfrm rot="10800000">
            <a:off x="8104625" y="1560375"/>
            <a:ext cx="642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0" idx="6"/>
            <a:endCxn id="133" idx="2"/>
          </p:cNvCxnSpPr>
          <p:nvPr/>
        </p:nvCxnSpPr>
        <p:spPr>
          <a:xfrm>
            <a:off x="7905150" y="767100"/>
            <a:ext cx="30120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3" idx="0"/>
            <a:endCxn id="132" idx="4"/>
          </p:cNvCxnSpPr>
          <p:nvPr/>
        </p:nvCxnSpPr>
        <p:spPr>
          <a:xfrm flipH="1" rot="10800000">
            <a:off x="8360550" y="488812"/>
            <a:ext cx="2520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3" idx="5"/>
            <a:endCxn id="135" idx="2"/>
          </p:cNvCxnSpPr>
          <p:nvPr/>
        </p:nvCxnSpPr>
        <p:spPr>
          <a:xfrm>
            <a:off x="8469585" y="961641"/>
            <a:ext cx="156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3" idx="4"/>
            <a:endCxn id="131" idx="7"/>
          </p:cNvCxnSpPr>
          <p:nvPr/>
        </p:nvCxnSpPr>
        <p:spPr>
          <a:xfrm flipH="1">
            <a:off x="7645050" y="1002412"/>
            <a:ext cx="715500" cy="1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3" idx="4"/>
            <a:endCxn id="134" idx="7"/>
          </p:cNvCxnSpPr>
          <p:nvPr/>
        </p:nvCxnSpPr>
        <p:spPr>
          <a:xfrm flipH="1">
            <a:off x="8213550" y="1002412"/>
            <a:ext cx="1470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232878" y="-240100"/>
            <a:ext cx="23364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¿Como se ha realizado?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2875" y="1186933"/>
            <a:ext cx="23364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Se ha obtenido un streaming filtrado de tweets de tweeter</a:t>
            </a:r>
          </a:p>
          <a:p>
            <a:pPr indent="-228600" lvl="0" marL="342900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 han almacenado y posteriormente procesado en batch mediante un algotirmo de NaiveBayes</a:t>
            </a:r>
          </a:p>
          <a:p>
            <a:pPr indent="-228600" lvl="0" marL="342900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El entrenamiento se ha realizado con un corpus tagueado del TASS</a:t>
            </a:r>
          </a:p>
          <a:p>
            <a:pPr indent="-228600" lvl="0" marL="342900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Los resultados se guardan para explotar a mayores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 amt="80000"/>
          </a:blip>
          <a:srcRect b="13950" l="0" r="0" t="13950"/>
          <a:stretch/>
        </p:blipFill>
        <p:spPr>
          <a:xfrm>
            <a:off x="0" y="0"/>
            <a:ext cx="9144004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4958750" y="557566"/>
            <a:ext cx="3718500" cy="46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rtl="0">
              <a:spcBef>
                <a:spcPts val="0"/>
              </a:spcBef>
              <a:buChar char="•"/>
            </a:pPr>
            <a:r>
              <a:rPr lang="en-GB"/>
              <a:t>El sentimiento es mayoritariamente positivo, analizando una muestra de más de 7000 tweets</a:t>
            </a:r>
          </a:p>
          <a:p>
            <a:pPr indent="-228600" lvl="0" marL="342900" rtl="0">
              <a:spcBef>
                <a:spcPts val="0"/>
              </a:spcBef>
              <a:buChar char="•"/>
            </a:pPr>
            <a:r>
              <a:rPr lang="en-GB"/>
              <a:t>Es evidente que la gran mayoría de los tweets no son geolocalizados, por lo que no han podido representarse</a:t>
            </a:r>
          </a:p>
          <a:p>
            <a:pPr indent="-228600" lvl="0" marL="342900" rtl="0">
              <a:spcBef>
                <a:spcPts val="0"/>
              </a:spcBef>
              <a:buChar char="•"/>
            </a:pPr>
            <a:r>
              <a:rPr lang="en-GB"/>
              <a:t>El algoritmo de NaiveBayes se ha entrenado con el corpus del TASS formado por mas de 5000 tweets tagueados</a:t>
            </a:r>
          </a:p>
          <a:p>
            <a:pPr indent="-228600" lvl="0" marL="342900" rtl="0">
              <a:spcBef>
                <a:spcPts val="0"/>
              </a:spcBef>
              <a:buChar char="•"/>
            </a:pPr>
            <a:r>
              <a:rPr lang="en-GB"/>
              <a:t>La polaridad resultante puede ser visualizada y explotada después mediante grafos.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810900" y="423966"/>
            <a:ext cx="3718500" cy="46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Conclusiones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1900" y="3425737"/>
            <a:ext cx="52006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