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5" r:id="rId2"/>
    <p:sldId id="301" r:id="rId3"/>
    <p:sldId id="272" r:id="rId4"/>
    <p:sldId id="318" r:id="rId5"/>
    <p:sldId id="319" r:id="rId6"/>
    <p:sldId id="320" r:id="rId7"/>
    <p:sldId id="312" r:id="rId8"/>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7392"/>
    <a:srgbClr val="33A9AF"/>
    <a:srgbClr val="C25252"/>
    <a:srgbClr val="DDD937"/>
    <a:srgbClr val="3C59D4"/>
    <a:srgbClr val="98B53D"/>
    <a:srgbClr val="AF4343"/>
    <a:srgbClr val="F5F5F5"/>
    <a:srgbClr val="EEEEEE"/>
    <a:srgbClr val="3386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7" autoAdjust="0"/>
    <p:restoredTop sz="96323" autoAdjust="0"/>
  </p:normalViewPr>
  <p:slideViewPr>
    <p:cSldViewPr snapToGrid="0">
      <p:cViewPr>
        <p:scale>
          <a:sx n="40" d="100"/>
          <a:sy n="40" d="100"/>
        </p:scale>
        <p:origin x="-192" y="-36"/>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63" d="100"/>
        <a:sy n="63" d="100"/>
      </p:scale>
      <p:origin x="0" y="-117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51A69-C562-4FC5-92DC-994CDC1376A2}" type="datetimeFigureOut">
              <a:rPr lang="en-US" smtClean="0"/>
              <a:t>2/13/2017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47B73-6B03-4EF3-AD40-683CE00DABF6}" type="slidenum">
              <a:rPr lang="en-US" smtClean="0"/>
              <a:t>‹#›</a:t>
            </a:fld>
            <a:endParaRPr lang="en-US"/>
          </a:p>
        </p:txBody>
      </p:sp>
    </p:spTree>
    <p:extLst>
      <p:ext uri="{BB962C8B-B14F-4D97-AF65-F5344CB8AC3E}">
        <p14:creationId xmlns:p14="http://schemas.microsoft.com/office/powerpoint/2010/main" val="130063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smtClean="0"/>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245559-42C1-534F-8AEC-C8C3D8A15265}" type="datetime1">
              <a:rPr lang="es-ES_tradnl" smtClean="0"/>
              <a:t>13/02/2017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32448080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AFC3BD-663B-D543-8A5D-1D74E64E8318}" type="datetime1">
              <a:rPr lang="es-ES_tradnl" smtClean="0"/>
              <a:t>13/02/2017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26252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CEE0C-B7E3-0340-8EB8-6483FA1DB795}" type="datetime1">
              <a:rPr lang="es-ES_tradnl" smtClean="0"/>
              <a:t>13/02/2017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02341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CD535B-6F91-B64C-8FFD-4CA6E4D9E02B}" type="datetime1">
              <a:rPr lang="es-ES_tradnl" smtClean="0"/>
              <a:t>13/02/2017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203008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smtClean="0"/>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DF3A0-C8D1-214C-B943-FF2CE5358DC5}" type="datetime1">
              <a:rPr lang="es-ES_tradnl" smtClean="0"/>
              <a:t>13/02/2017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202633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08F36-A34C-5849-902F-30374CE1EB61}" type="datetime1">
              <a:rPr lang="es-ES_tradnl" smtClean="0"/>
              <a:t>13/02/2017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1619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1B5884-ACD9-4B4A-B433-78CA728A9551}" type="datetime1">
              <a:rPr lang="es-ES_tradnl" smtClean="0"/>
              <a:t>13/02/2017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40690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A7DC59-0F86-8244-BC55-B8B7BDBA0B4D}" type="datetime1">
              <a:rPr lang="es-ES_tradnl" smtClean="0"/>
              <a:t>13/02/2017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04540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8EED9-EF18-3E41-BC4D-714AB063B23C}" type="datetime1">
              <a:rPr lang="es-ES_tradnl" smtClean="0"/>
              <a:t>13/02/2017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09728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smtClean="0"/>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4528B-9998-B545-A0AD-AA59EB34F02F}" type="datetime1">
              <a:rPr lang="es-ES_tradnl" smtClean="0"/>
              <a:t>13/02/2017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334450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smtClean="0"/>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C6D003-8DAD-1340-AC4E-DE67553D29D8}" type="datetime1">
              <a:rPr lang="es-ES_tradnl" smtClean="0"/>
              <a:t>13/02/2017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36424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48FB16F0-692B-8447-98B5-7C52146245FA}" type="datetime1">
              <a:rPr lang="es-ES_tradnl" smtClean="0"/>
              <a:t>13/02/2017</a:t>
            </a:fld>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C7575539-BFBE-477A-BDB6-9CA7B44D81A5}" type="slidenum">
              <a:rPr lang="en-US" smtClean="0"/>
              <a:t>‹#›</a:t>
            </a:fld>
            <a:endParaRPr lang="en-US"/>
          </a:p>
        </p:txBody>
      </p:sp>
    </p:spTree>
    <p:extLst>
      <p:ext uri="{BB962C8B-B14F-4D97-AF65-F5344CB8AC3E}">
        <p14:creationId xmlns:p14="http://schemas.microsoft.com/office/powerpoint/2010/main" val="2679246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286500"/>
            <a:ext cx="24384000" cy="5292720"/>
          </a:xfrm>
          <a:prstGeom prst="rect">
            <a:avLst/>
          </a:prstGeom>
          <a:solidFill>
            <a:srgbClr val="5073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C8698"/>
              </a:solidFill>
              <a:latin typeface="Bebas Neue" panose="020B0606020202050201" pitchFamily="34" charset="-94"/>
            </a:endParaRPr>
          </a:p>
        </p:txBody>
      </p:sp>
      <p:sp>
        <p:nvSpPr>
          <p:cNvPr id="8" name="TextBox 7"/>
          <p:cNvSpPr txBox="1"/>
          <p:nvPr/>
        </p:nvSpPr>
        <p:spPr>
          <a:xfrm>
            <a:off x="2580110" y="6802766"/>
            <a:ext cx="14620078" cy="2246769"/>
          </a:xfrm>
          <a:prstGeom prst="rect">
            <a:avLst/>
          </a:prstGeom>
          <a:noFill/>
        </p:spPr>
        <p:txBody>
          <a:bodyPr wrap="square" rtlCol="0">
            <a:spAutoFit/>
          </a:bodyPr>
          <a:lstStyle/>
          <a:p>
            <a:r>
              <a:rPr lang="es-ES" sz="8000" spc="100" dirty="0" err="1" smtClean="0">
                <a:solidFill>
                  <a:schemeClr val="bg1"/>
                </a:solidFill>
                <a:latin typeface="Bebas Neue Bold" panose="020B0606020202050201" pitchFamily="34" charset="-94"/>
                <a:ea typeface="Open Sans" panose="020B0606030504020204" pitchFamily="34" charset="0"/>
                <a:cs typeface="Open Sans" panose="020B0606030504020204" pitchFamily="34" charset="0"/>
              </a:rPr>
              <a:t>Algoritmic</a:t>
            </a:r>
            <a:r>
              <a:rPr lang="es-ES" sz="8000" spc="100" dirty="0" smtClean="0">
                <a:solidFill>
                  <a:schemeClr val="bg1"/>
                </a:solidFill>
                <a:latin typeface="Bebas Neue Bold" panose="020B0606020202050201" pitchFamily="34" charset="-94"/>
                <a:ea typeface="Open Sans" panose="020B0606030504020204" pitchFamily="34" charset="0"/>
                <a:cs typeface="Open Sans" panose="020B0606030504020204" pitchFamily="34" charset="0"/>
              </a:rPr>
              <a:t> Trading</a:t>
            </a:r>
            <a:endParaRPr lang="tr-TR" sz="8000" spc="100" dirty="0" smtClean="0">
              <a:solidFill>
                <a:schemeClr val="bg1"/>
              </a:solidFill>
              <a:latin typeface="Bebas Neue Bold" panose="020B0606020202050201" pitchFamily="34" charset="-94"/>
              <a:ea typeface="Open Sans" panose="020B0606030504020204" pitchFamily="34" charset="0"/>
              <a:cs typeface="Open Sans" panose="020B0606030504020204" pitchFamily="34" charset="0"/>
            </a:endParaRPr>
          </a:p>
          <a:p>
            <a:r>
              <a:rPr lang="es-ES" sz="6000" i="1" spc="100" smtClean="0">
                <a:solidFill>
                  <a:schemeClr val="bg1"/>
                </a:solidFill>
                <a:latin typeface="Bebas Neue Bold" panose="020B0606020202050201" pitchFamily="34" charset="-94"/>
                <a:ea typeface="Open Sans" panose="020B0606030504020204" pitchFamily="34" charset="0"/>
                <a:cs typeface="Open Sans" panose="020B0606030504020204" pitchFamily="34" charset="0"/>
              </a:rPr>
              <a:t>Práctica    </a:t>
            </a:r>
            <a:endParaRPr lang="tr-TR" sz="6000" i="1" spc="100" dirty="0">
              <a:solidFill>
                <a:schemeClr val="bg1"/>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17" name="TextBox 16"/>
          <p:cNvSpPr txBox="1"/>
          <p:nvPr/>
        </p:nvSpPr>
        <p:spPr>
          <a:xfrm>
            <a:off x="17200188" y="8541704"/>
            <a:ext cx="7158088" cy="707886"/>
          </a:xfrm>
          <a:prstGeom prst="rect">
            <a:avLst/>
          </a:prstGeom>
          <a:noFill/>
        </p:spPr>
        <p:txBody>
          <a:bodyPr wrap="square" rtlCol="0">
            <a:spAutoFit/>
          </a:bodyPr>
          <a:lstStyle/>
          <a:p>
            <a:r>
              <a:rPr lang="en-US" sz="4000" spc="100" dirty="0" smtClean="0">
                <a:solidFill>
                  <a:schemeClr val="bg1"/>
                </a:solidFill>
                <a:latin typeface="Bebas Neue Bold" panose="020B0606020202050201" pitchFamily="34" charset="-94"/>
                <a:ea typeface="Open Sans" panose="020B0606030504020204" pitchFamily="34" charset="0"/>
                <a:cs typeface="Open Sans" panose="020B0606030504020204" pitchFamily="34" charset="0"/>
              </a:rPr>
              <a:t>Alberto Marino </a:t>
            </a:r>
            <a:r>
              <a:rPr lang="en-US" sz="4000" spc="100" dirty="0" err="1" smtClean="0">
                <a:solidFill>
                  <a:schemeClr val="bg1"/>
                </a:solidFill>
                <a:latin typeface="Bebas Neue Bold" panose="020B0606020202050201" pitchFamily="34" charset="-94"/>
                <a:ea typeface="Open Sans" panose="020B0606030504020204" pitchFamily="34" charset="0"/>
                <a:cs typeface="Open Sans" panose="020B0606030504020204" pitchFamily="34" charset="0"/>
              </a:rPr>
              <a:t>Comesaña</a:t>
            </a:r>
            <a:endParaRPr lang="en-US" sz="4000" spc="100" dirty="0">
              <a:solidFill>
                <a:schemeClr val="bg1"/>
              </a:solidFill>
              <a:latin typeface="Bebas Neue Bold" panose="020B0606020202050201" pitchFamily="34" charset="-94"/>
              <a:ea typeface="Open Sans" panose="020B0606030504020204" pitchFamily="34" charset="0"/>
              <a:cs typeface="Open Sans" panose="020B0606030504020204" pitchFamily="34" charset="0"/>
            </a:endParaRPr>
          </a:p>
        </p:txBody>
      </p:sp>
      <p:cxnSp>
        <p:nvCxnSpPr>
          <p:cNvPr id="4" name="Straight Connector 3"/>
          <p:cNvCxnSpPr/>
          <p:nvPr/>
        </p:nvCxnSpPr>
        <p:spPr>
          <a:xfrm>
            <a:off x="16453440" y="6286500"/>
            <a:ext cx="59548" cy="529272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28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Rectangle 1"/>
          <p:cNvSpPr/>
          <p:nvPr/>
        </p:nvSpPr>
        <p:spPr>
          <a:xfrm>
            <a:off x="106184" y="0"/>
            <a:ext cx="24382591" cy="13716000"/>
          </a:xfrm>
          <a:prstGeom prst="rect">
            <a:avLst/>
          </a:prstGeom>
          <a:solidFill>
            <a:srgbClr val="507392">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ebas Neue Bold" panose="020B0606020202050201" pitchFamily="34" charset="-94"/>
            </a:endParaRPr>
          </a:p>
        </p:txBody>
      </p:sp>
      <p:cxnSp>
        <p:nvCxnSpPr>
          <p:cNvPr id="11" name="Straight Connector 17"/>
          <p:cNvCxnSpPr/>
          <p:nvPr/>
        </p:nvCxnSpPr>
        <p:spPr>
          <a:xfrm flipV="1">
            <a:off x="11750325" y="12975181"/>
            <a:ext cx="21772" cy="504917"/>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20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latin typeface="Bebas Neue Bold" panose="020B0606020202050201" pitchFamily="34" charset="-94"/>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7" y="1204036"/>
            <a:ext cx="5741861"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TABLA DE CONTENIDOS</a:t>
            </a:r>
            <a:endParaRPr lang="en-US"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55" name="TextBox 54"/>
          <p:cNvSpPr txBox="1"/>
          <p:nvPr/>
        </p:nvSpPr>
        <p:spPr>
          <a:xfrm>
            <a:off x="3208364" y="4208832"/>
            <a:ext cx="9930120" cy="677108"/>
          </a:xfrm>
          <a:prstGeom prst="rect">
            <a:avLst/>
          </a:prstGeom>
          <a:noFill/>
        </p:spPr>
        <p:txBody>
          <a:bodyPr wrap="square" rtlCol="0">
            <a:spAutoFit/>
          </a:bodyPr>
          <a:lstStyle/>
          <a:p>
            <a:r>
              <a:rPr lang="es-ES"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Selección de Empresas e Indicadores</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57" name="TextBox 56"/>
          <p:cNvSpPr txBox="1"/>
          <p:nvPr/>
        </p:nvSpPr>
        <p:spPr>
          <a:xfrm>
            <a:off x="16751471" y="4208832"/>
            <a:ext cx="4268201" cy="677108"/>
          </a:xfrm>
          <a:prstGeom prst="rect">
            <a:avLst/>
          </a:prstGeom>
          <a:noFill/>
        </p:spPr>
        <p:txBody>
          <a:bodyPr wrap="square" rtlCol="0">
            <a:spAutoFit/>
          </a:bodyPr>
          <a:lstStyle/>
          <a:p>
            <a:pPr algn="r"/>
            <a:r>
              <a:rPr lang="tr-TR"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SLIDE </a:t>
            </a:r>
            <a:r>
              <a:rPr lang="tr-TR"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4</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59" name="TextBox 58"/>
          <p:cNvSpPr txBox="1"/>
          <p:nvPr/>
        </p:nvSpPr>
        <p:spPr>
          <a:xfrm>
            <a:off x="3208363" y="4885940"/>
            <a:ext cx="6612969" cy="677108"/>
          </a:xfrm>
          <a:prstGeom prst="rect">
            <a:avLst/>
          </a:prstGeom>
          <a:noFill/>
        </p:spPr>
        <p:txBody>
          <a:bodyPr wrap="square" rtlCol="0">
            <a:spAutoFit/>
          </a:bodyPr>
          <a:lstStyle/>
          <a:p>
            <a:r>
              <a:rPr lang="es-ES"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Generación de </a:t>
            </a:r>
            <a:r>
              <a:rPr lang="es-ES" sz="3800" spc="100" dirty="0" err="1"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backtesting</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61" name="TextBox 60"/>
          <p:cNvSpPr txBox="1"/>
          <p:nvPr/>
        </p:nvSpPr>
        <p:spPr>
          <a:xfrm>
            <a:off x="16751471" y="4885940"/>
            <a:ext cx="4268201" cy="677108"/>
          </a:xfrm>
          <a:prstGeom prst="rect">
            <a:avLst/>
          </a:prstGeom>
          <a:noFill/>
        </p:spPr>
        <p:txBody>
          <a:bodyPr wrap="square" rtlCol="0">
            <a:spAutoFit/>
          </a:bodyPr>
          <a:lstStyle/>
          <a:p>
            <a:pPr algn="r"/>
            <a:r>
              <a:rPr lang="tr-TR"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SLIDES 5</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62" name="TextBox 61"/>
          <p:cNvSpPr txBox="1"/>
          <p:nvPr/>
        </p:nvSpPr>
        <p:spPr>
          <a:xfrm>
            <a:off x="3208364" y="5513814"/>
            <a:ext cx="6250665" cy="677108"/>
          </a:xfrm>
          <a:prstGeom prst="rect">
            <a:avLst/>
          </a:prstGeom>
          <a:noFill/>
        </p:spPr>
        <p:txBody>
          <a:bodyPr wrap="square" rtlCol="0">
            <a:spAutoFit/>
          </a:bodyPr>
          <a:lstStyle/>
          <a:p>
            <a:r>
              <a:rPr lang="es-ES"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Análisis de resultados</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64" name="TextBox 63"/>
          <p:cNvSpPr txBox="1"/>
          <p:nvPr/>
        </p:nvSpPr>
        <p:spPr>
          <a:xfrm>
            <a:off x="16751471" y="5513814"/>
            <a:ext cx="4268201" cy="677108"/>
          </a:xfrm>
          <a:prstGeom prst="rect">
            <a:avLst/>
          </a:prstGeom>
          <a:noFill/>
        </p:spPr>
        <p:txBody>
          <a:bodyPr wrap="square" rtlCol="0">
            <a:spAutoFit/>
          </a:bodyPr>
          <a:lstStyle/>
          <a:p>
            <a:pPr algn="r"/>
            <a:r>
              <a:rPr lang="tr-TR"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SLIDES </a:t>
            </a:r>
            <a:r>
              <a:rPr lang="es-ES"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6</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cxnSp>
        <p:nvCxnSpPr>
          <p:cNvPr id="96" name="Straight Connector 68"/>
          <p:cNvCxnSpPr/>
          <p:nvPr/>
        </p:nvCxnSpPr>
        <p:spPr>
          <a:xfrm flipV="1">
            <a:off x="9725080" y="5852228"/>
            <a:ext cx="8195734" cy="140"/>
          </a:xfrm>
          <a:prstGeom prst="line">
            <a:avLst/>
          </a:prstGeom>
          <a:ln w="25400">
            <a:solidFill>
              <a:schemeClr val="bg2">
                <a:lumMod val="50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68"/>
          <p:cNvCxnSpPr/>
          <p:nvPr/>
        </p:nvCxnSpPr>
        <p:spPr>
          <a:xfrm>
            <a:off x="9821332" y="5224494"/>
            <a:ext cx="8195734" cy="33867"/>
          </a:xfrm>
          <a:prstGeom prst="line">
            <a:avLst/>
          </a:prstGeom>
          <a:ln w="25400">
            <a:solidFill>
              <a:schemeClr val="bg2">
                <a:lumMod val="50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68"/>
          <p:cNvCxnSpPr/>
          <p:nvPr/>
        </p:nvCxnSpPr>
        <p:spPr>
          <a:xfrm>
            <a:off x="10924674" y="4547387"/>
            <a:ext cx="7634259" cy="0"/>
          </a:xfrm>
          <a:prstGeom prst="line">
            <a:avLst/>
          </a:prstGeom>
          <a:ln w="25400">
            <a:solidFill>
              <a:schemeClr val="bg2">
                <a:lumMod val="50000"/>
                <a:alpha val="30000"/>
              </a:schemeClr>
            </a:solidFill>
          </a:ln>
        </p:spPr>
        <p:style>
          <a:lnRef idx="1">
            <a:schemeClr val="accent1"/>
          </a:lnRef>
          <a:fillRef idx="0">
            <a:schemeClr val="accent1"/>
          </a:fillRef>
          <a:effectRef idx="0">
            <a:schemeClr val="accent1"/>
          </a:effectRef>
          <a:fontRef idx="minor">
            <a:schemeClr val="tx1"/>
          </a:fontRef>
        </p:style>
      </p:cxnSp>
      <p:sp>
        <p:nvSpPr>
          <p:cNvPr id="21"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2"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857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sp>
        <p:nvSpPr>
          <p:cNvPr id="19" name="TextBox 18"/>
          <p:cNvSpPr txBox="1"/>
          <p:nvPr/>
        </p:nvSpPr>
        <p:spPr>
          <a:xfrm>
            <a:off x="3169057" y="1204036"/>
            <a:ext cx="15530854" cy="1046440"/>
          </a:xfrm>
          <a:prstGeom prst="rect">
            <a:avLst/>
          </a:prstGeom>
          <a:noFill/>
        </p:spPr>
        <p:txBody>
          <a:bodyPr wrap="square" rtlCol="0">
            <a:spAutoFit/>
          </a:bodyPr>
          <a:lstStyle/>
          <a:p>
            <a:r>
              <a:rPr lang="es-ES" sz="62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Selección de empresas e indicadores</a:t>
            </a:r>
            <a:endParaRPr lang="tr-TR" sz="62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cxnSp>
        <p:nvCxnSpPr>
          <p:cNvPr id="2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p:cNvSpPr>
            <a:spLocks noGrp="1"/>
          </p:cNvSpPr>
          <p:nvPr>
            <p:ph type="sldNum" sz="quarter" idx="12"/>
          </p:nvPr>
        </p:nvSpPr>
        <p:spPr/>
        <p:txBody>
          <a:bodyPr/>
          <a:lstStyle/>
          <a:p>
            <a:fld id="{C7575539-BFBE-477A-BDB6-9CA7B44D81A5}" type="slidenum">
              <a:rPr lang="en-US" smtClean="0"/>
              <a:t>4</a:t>
            </a:fld>
            <a:endParaRPr lang="en-US"/>
          </a:p>
        </p:txBody>
      </p:sp>
      <p:sp>
        <p:nvSpPr>
          <p:cNvPr id="11" name="Rectangle 10"/>
          <p:cNvSpPr/>
          <p:nvPr/>
        </p:nvSpPr>
        <p:spPr>
          <a:xfrm>
            <a:off x="676536" y="2790469"/>
            <a:ext cx="9213422" cy="8894743"/>
          </a:xfrm>
          <a:prstGeom prst="rect">
            <a:avLst/>
          </a:prstGeom>
        </p:spPr>
        <p:txBody>
          <a:bodyPr wrap="square">
            <a:spAutoFit/>
          </a:bodyPr>
          <a:lstStyle/>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Puesto que en otra práctica se seleccionaron dos empresas eléctricas para comparar sus indicadores mediante análisis fundamental, me pareció interesante realizar el análisis técnico y un </a:t>
            </a:r>
            <a:r>
              <a:rPr lang="es-ES_tradnl" sz="2200" dirty="0" err="1"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backtesting</a:t>
            </a: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t>
            </a: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La herramienta utilizada ha sido </a:t>
            </a:r>
            <a:r>
              <a:rPr lang="es-ES_tradnl" sz="2200" dirty="0" err="1"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ProRealTime</a:t>
            </a: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Se selecciona del Ibex35 el valor del activo, y la ventana temporal de casi 3 años hacia atrás del momento actual.</a:t>
            </a: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La herramienta por defecto, te indica la tendencia y posibles canales del valor, además de ciertos indicadores, los cuales utilizaremos para realizar nuestro </a:t>
            </a:r>
            <a:r>
              <a:rPr lang="es-ES_tradnl" sz="2200" dirty="0" err="1"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backtesting</a:t>
            </a: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Como indicadores seleccionados, han sido los siguientes:</a:t>
            </a: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Medias móviles a 20 y 50 días, con lo cual podemos anticiparnos a los posibles momentos y cambios de tendencia, de forma que podamos programas cuando la media móvil mas rápida, cruza por encima o por debajo de la media móvil mas lenta. </a:t>
            </a:r>
          </a:p>
          <a:p>
            <a:pPr marL="342900" indent="-342900">
              <a:buFont typeface="Arial" panose="020B0604020202020204" pitchFamily="34"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RSI  (o fuerza relativa del valor), que nos indicará si el posible cambio de tendencia viene con fuerza, de manera que dejemos fuera posible picos aleatorios.</a:t>
            </a:r>
          </a:p>
          <a:p>
            <a:pPr marL="342900" indent="-342900">
              <a:buFont typeface="Arial" panose="020B0604020202020204" pitchFamily="34"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No se muestra por defecto, pero intentaremos utilizar el volumen, para compararlo con el primer modelo en el que utilicemos solamente medias </a:t>
            </a:r>
            <a:r>
              <a:rPr lang="es-ES_tradnl" sz="2200" dirty="0" err="1"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moviles</a:t>
            </a: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y RSI</a:t>
            </a:r>
          </a:p>
          <a:p>
            <a:pPr marL="342900" indent="-342900">
              <a:buFont typeface="Arial" panose="020B0604020202020204" pitchFamily="34" charset="0"/>
              <a:buChar char="•"/>
            </a:pP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13"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115" y="3428998"/>
            <a:ext cx="13668297" cy="6966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591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sp>
        <p:nvSpPr>
          <p:cNvPr id="19" name="TextBox 18"/>
          <p:cNvSpPr txBox="1"/>
          <p:nvPr/>
        </p:nvSpPr>
        <p:spPr>
          <a:xfrm>
            <a:off x="3169057" y="1204036"/>
            <a:ext cx="15530854" cy="1046440"/>
          </a:xfrm>
          <a:prstGeom prst="rect">
            <a:avLst/>
          </a:prstGeom>
          <a:noFill/>
        </p:spPr>
        <p:txBody>
          <a:bodyPr wrap="square" rtlCol="0">
            <a:spAutoFit/>
          </a:bodyPr>
          <a:lstStyle/>
          <a:p>
            <a:r>
              <a:rPr lang="es-ES" sz="62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Generación del </a:t>
            </a:r>
            <a:r>
              <a:rPr lang="es-ES" sz="62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backtesting</a:t>
            </a:r>
            <a:endParaRPr lang="tr-TR" sz="62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cxnSp>
        <p:nvCxnSpPr>
          <p:cNvPr id="2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p:cNvSpPr>
            <a:spLocks noGrp="1"/>
          </p:cNvSpPr>
          <p:nvPr>
            <p:ph type="sldNum" sz="quarter" idx="12"/>
          </p:nvPr>
        </p:nvSpPr>
        <p:spPr/>
        <p:txBody>
          <a:bodyPr/>
          <a:lstStyle/>
          <a:p>
            <a:fld id="{C7575539-BFBE-477A-BDB6-9CA7B44D81A5}" type="slidenum">
              <a:rPr lang="en-US" smtClean="0"/>
              <a:t>5</a:t>
            </a:fld>
            <a:endParaRPr lang="en-US"/>
          </a:p>
        </p:txBody>
      </p:sp>
      <p:sp>
        <p:nvSpPr>
          <p:cNvPr id="11" name="Rectangle 10"/>
          <p:cNvSpPr/>
          <p:nvPr/>
        </p:nvSpPr>
        <p:spPr>
          <a:xfrm>
            <a:off x="676536" y="2790469"/>
            <a:ext cx="9213422" cy="9910405"/>
          </a:xfrm>
          <a:prstGeom prst="rect">
            <a:avLst/>
          </a:prstGeom>
        </p:spPr>
        <p:txBody>
          <a:bodyPr wrap="square">
            <a:spAutoFit/>
          </a:bodyPr>
          <a:lstStyle/>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Hemos configurado una estrategia solo a largo, que se basa en las siguientes condiciones:</a:t>
            </a: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mj-lt"/>
              <a:buAutoNum type="arabicPeriod"/>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Jugando con las medias móviles. Cuando la media </a:t>
            </a:r>
            <a:r>
              <a:rPr lang="es-ES_tradnl" sz="2200" dirty="0" err="1"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movil</a:t>
            </a: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de 20 días cruza por encima de la media móvil de 50  </a:t>
            </a:r>
          </a:p>
          <a:p>
            <a:pPr marL="457200" indent="-457200">
              <a:buFont typeface="+mj-lt"/>
              <a:buAutoNum type="arabicPeriod"/>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Cuando la fuerza del RSI de un periodo es superior a la del periodo anterior (el movimiento viene con fuerza), pero sin poner límites de valores.</a:t>
            </a:r>
          </a:p>
          <a:p>
            <a:pPr marL="457200" indent="-457200">
              <a:buFont typeface="+mj-lt"/>
              <a:buAutoNum type="arabicPeriod"/>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Cuando el volumen es mayor de 5000 (viendo la gráfica de volumen, podemos ver que las variaciones de tendencia siempre ocurrieron por encima de ese volumen. </a:t>
            </a:r>
          </a:p>
          <a:p>
            <a:pPr marL="457200" indent="-457200">
              <a:buFont typeface="+mj-lt"/>
              <a:buAutoNum type="arabicPeriod"/>
            </a:pPr>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Por otro lado, las ordenes de venta a largo, con las condiciones complementarias:</a:t>
            </a: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mj-lt"/>
              <a:buAutoNum type="arabicPeriod"/>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Cuando la media móvil corta (20 días) cruce por debajo de la media móvil mas larga (50)</a:t>
            </a:r>
          </a:p>
          <a:p>
            <a:pPr marL="457200" indent="-457200">
              <a:buFont typeface="+mj-lt"/>
              <a:buAutoNum type="arabicPeriod"/>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Cuando el RSI sea menor de un 0,6</a:t>
            </a:r>
          </a:p>
          <a:p>
            <a:pPr marL="457200" indent="-457200">
              <a:buFont typeface="+mj-lt"/>
              <a:buAutoNum type="arabicPeriod"/>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Cuando el volumen sea mayor de 5000 (es decir, haya movimiento en mercado)</a:t>
            </a:r>
          </a:p>
          <a:p>
            <a:pPr marL="457200" indent="-457200">
              <a:buFont typeface="+mj-lt"/>
              <a:buAutoNum type="arabicPeriod"/>
            </a:pPr>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mj-lt"/>
              <a:buAutoNum type="arabicPeriod"/>
            </a:pP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También hemos puesto dentro de las condiciones de simulación, comisiones del </a:t>
            </a:r>
            <a:r>
              <a:rPr lang="es-ES_tradnl" sz="2200" dirty="0" err="1"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broker</a:t>
            </a: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(importante porque el número de operaciones penaliza) y el periodo de pruebas dentro del último año.</a:t>
            </a: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Hemos puesto que ante cada entrada, entrabamos con 500€ por operación. </a:t>
            </a:r>
          </a:p>
          <a:p>
            <a:pPr marL="342900" indent="-342900">
              <a:buFont typeface="Arial" panose="020B0604020202020204" pitchFamily="34" charset="0"/>
              <a:buChar char="•"/>
            </a:pP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13"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1915" y="2699322"/>
            <a:ext cx="7116019" cy="4908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1916" y="7808491"/>
            <a:ext cx="7154120" cy="4419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4631" y="3975526"/>
            <a:ext cx="2886075" cy="652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507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sp>
        <p:nvSpPr>
          <p:cNvPr id="19" name="TextBox 18"/>
          <p:cNvSpPr txBox="1"/>
          <p:nvPr/>
        </p:nvSpPr>
        <p:spPr>
          <a:xfrm>
            <a:off x="3169057" y="1204036"/>
            <a:ext cx="15530854" cy="1046440"/>
          </a:xfrm>
          <a:prstGeom prst="rect">
            <a:avLst/>
          </a:prstGeom>
          <a:noFill/>
        </p:spPr>
        <p:txBody>
          <a:bodyPr wrap="square" rtlCol="0">
            <a:spAutoFit/>
          </a:bodyPr>
          <a:lstStyle/>
          <a:p>
            <a:r>
              <a:rPr lang="es-ES" sz="62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Análisis de los resultados</a:t>
            </a:r>
            <a:endParaRPr lang="tr-TR" sz="62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cxnSp>
        <p:nvCxnSpPr>
          <p:cNvPr id="2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p:cNvSpPr>
            <a:spLocks noGrp="1"/>
          </p:cNvSpPr>
          <p:nvPr>
            <p:ph type="sldNum" sz="quarter" idx="12"/>
          </p:nvPr>
        </p:nvSpPr>
        <p:spPr/>
        <p:txBody>
          <a:bodyPr/>
          <a:lstStyle/>
          <a:p>
            <a:fld id="{C7575539-BFBE-477A-BDB6-9CA7B44D81A5}" type="slidenum">
              <a:rPr lang="en-US" smtClean="0"/>
              <a:t>6</a:t>
            </a:fld>
            <a:endParaRPr lang="en-US"/>
          </a:p>
        </p:txBody>
      </p:sp>
      <p:sp>
        <p:nvSpPr>
          <p:cNvPr id="11" name="Rectangle 10"/>
          <p:cNvSpPr/>
          <p:nvPr/>
        </p:nvSpPr>
        <p:spPr>
          <a:xfrm>
            <a:off x="3169057" y="2947735"/>
            <a:ext cx="15022690" cy="4832092"/>
          </a:xfrm>
          <a:prstGeom prst="rect">
            <a:avLst/>
          </a:prstGeom>
        </p:spPr>
        <p:txBody>
          <a:bodyPr wrap="square">
            <a:spAutoFit/>
          </a:bodyPr>
          <a:lstStyle/>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Vemos el resultado obtenido de la operación:</a:t>
            </a: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mj-lt"/>
              <a:buAutoNum type="arabicPeriod"/>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Vemos que la ganancia ha sido positiva, unos 97,30€ sobre 10000 que teníamos en cartera</a:t>
            </a:r>
          </a:p>
          <a:p>
            <a:pPr marL="457200" indent="-457200">
              <a:buFont typeface="+mj-lt"/>
              <a:buAutoNum type="arabicPeriod"/>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En el testeo solo ha entrado una operación en el último año y esta ha salido ganadora. </a:t>
            </a:r>
          </a:p>
          <a:p>
            <a:pPr marL="457200" indent="-457200">
              <a:buFont typeface="+mj-lt"/>
              <a:buAutoNum type="arabicPeriod"/>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Vemos que la máxima pérdida se situó en 64,64€ y la máxima ganancia en 156,72@ </a:t>
            </a:r>
          </a:p>
          <a:p>
            <a:pPr marL="457200" indent="-457200">
              <a:buFont typeface="+mj-lt"/>
              <a:buAutoNum type="arabicPeriod"/>
            </a:pPr>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Parece que la operación es conservadora, de hecho el análisis fundamental realizado de la compañía no se mostraba como uno de los mejores momentos para invertir de ya que no estaba clara la tendencia siguiente. De hecho, en la gráfica general, aunque se observa una tendencia alcista en el canal mostrado, podemos estar en un hombro-cabeza-hombro y que rompa la tendencia comenzando a ser bajista.  De  hecho si vemos el RSI del momento actual, no es muy pronunciado, con lo cual, si invirtiésemos ahora, lo mas seguro sería poner un stop-</a:t>
            </a:r>
            <a:r>
              <a:rPr lang="es-ES_tradnl" sz="2200" dirty="0" err="1"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loss</a:t>
            </a: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sobre los 18,05</a:t>
            </a: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13"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178" y="8002627"/>
            <a:ext cx="4538127" cy="406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11" y="7820526"/>
            <a:ext cx="4885144" cy="4424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3862" y="8313955"/>
            <a:ext cx="5507117" cy="385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97925" y="9113950"/>
            <a:ext cx="6341533"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145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p:cNvCxnSpPr/>
          <p:nvPr/>
        </p:nvCxnSpPr>
        <p:spPr>
          <a:xfrm>
            <a:off x="9030290" y="6716541"/>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268317" y="7081375"/>
            <a:ext cx="9861143" cy="1107996"/>
          </a:xfrm>
          <a:prstGeom prst="rect">
            <a:avLst/>
          </a:prstGeom>
          <a:noFill/>
        </p:spPr>
        <p:txBody>
          <a:bodyPr wrap="square" rtlCol="0">
            <a:spAutoFit/>
          </a:bodyPr>
          <a:lstStyle/>
          <a:p>
            <a:pPr algn="ctr"/>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MUCHAS GRACIAS</a:t>
            </a:r>
            <a:endParaRPr lang="en-US"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pic>
        <p:nvPicPr>
          <p:cNvPr id="10" name="Picture 9"/>
          <p:cNvPicPr>
            <a:picLocks noChangeAspect="1"/>
          </p:cNvPicPr>
          <p:nvPr/>
        </p:nvPicPr>
        <p:blipFill>
          <a:blip r:embed="rId2"/>
          <a:stretch>
            <a:fillRect/>
          </a:stretch>
        </p:blipFill>
        <p:spPr>
          <a:xfrm>
            <a:off x="11606475" y="4802684"/>
            <a:ext cx="1091250" cy="933750"/>
          </a:xfrm>
          <a:prstGeom prst="rect">
            <a:avLst/>
          </a:prstGeom>
        </p:spPr>
      </p:pic>
      <p:sp>
        <p:nvSpPr>
          <p:cNvPr id="2" name="Marcador de número de diapositiva 1"/>
          <p:cNvSpPr>
            <a:spLocks noGrp="1"/>
          </p:cNvSpPr>
          <p:nvPr>
            <p:ph type="sldNum" sz="quarter" idx="12"/>
          </p:nvPr>
        </p:nvSpPr>
        <p:spPr/>
        <p:txBody>
          <a:bodyPr/>
          <a:lstStyle/>
          <a:p>
            <a:fld id="{C7575539-BFBE-477A-BDB6-9CA7B44D81A5}" type="slidenum">
              <a:rPr lang="en-US" smtClean="0"/>
              <a:t>7</a:t>
            </a:fld>
            <a:endParaRPr lang="en-US"/>
          </a:p>
        </p:txBody>
      </p:sp>
      <p:sp>
        <p:nvSpPr>
          <p:cNvPr id="12" name="Oval 53"/>
          <p:cNvSpPr/>
          <p:nvPr/>
        </p:nvSpPr>
        <p:spPr>
          <a:xfrm>
            <a:off x="11163294" y="4235948"/>
            <a:ext cx="1990539" cy="1990539"/>
          </a:xfrm>
          <a:prstGeom prst="ellipse">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ebas Neue Bold" panose="020B0606020202050201" pitchFamily="34" charset="-94"/>
            </a:endParaRPr>
          </a:p>
        </p:txBody>
      </p:sp>
      <p:pic>
        <p:nvPicPr>
          <p:cNvPr id="13" name="Picture 20"/>
          <p:cNvPicPr>
            <a:picLocks noChangeAspect="1"/>
          </p:cNvPicPr>
          <p:nvPr/>
        </p:nvPicPr>
        <p:blipFill>
          <a:blip r:embed="rId3"/>
          <a:stretch>
            <a:fillRect/>
          </a:stretch>
        </p:blipFill>
        <p:spPr>
          <a:xfrm>
            <a:off x="11648739" y="4834412"/>
            <a:ext cx="1071662" cy="801333"/>
          </a:xfrm>
          <a:prstGeom prst="rect">
            <a:avLst/>
          </a:prstGeom>
        </p:spPr>
      </p:pic>
    </p:spTree>
    <p:extLst>
      <p:ext uri="{BB962C8B-B14F-4D97-AF65-F5344CB8AC3E}">
        <p14:creationId xmlns:p14="http://schemas.microsoft.com/office/powerpoint/2010/main" val="315243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8510</TotalTime>
  <Words>626</Words>
  <Application>Microsoft Office PowerPoint</Application>
  <PresentationFormat>Custom</PresentationFormat>
  <Paragraphs>62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Alberto M</cp:lastModifiedBy>
  <cp:revision>353</cp:revision>
  <dcterms:created xsi:type="dcterms:W3CDTF">2014-09-26T10:57:37Z</dcterms:created>
  <dcterms:modified xsi:type="dcterms:W3CDTF">2017-02-13T11:54:36Z</dcterms:modified>
</cp:coreProperties>
</file>