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5" r:id="rId2"/>
    <p:sldId id="301" r:id="rId3"/>
    <p:sldId id="272" r:id="rId4"/>
    <p:sldId id="318" r:id="rId5"/>
    <p:sldId id="278" r:id="rId6"/>
    <p:sldId id="326" r:id="rId7"/>
    <p:sldId id="327" r:id="rId8"/>
    <p:sldId id="328" r:id="rId9"/>
    <p:sldId id="329" r:id="rId10"/>
    <p:sldId id="330" r:id="rId11"/>
    <p:sldId id="312" r:id="rId12"/>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392"/>
    <a:srgbClr val="33A9AF"/>
    <a:srgbClr val="C25252"/>
    <a:srgbClr val="DDD937"/>
    <a:srgbClr val="3C59D4"/>
    <a:srgbClr val="98B53D"/>
    <a:srgbClr val="AF4343"/>
    <a:srgbClr val="F5F5F5"/>
    <a:srgbClr val="EEEEEE"/>
    <a:srgbClr val="3386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67" autoAdjust="0"/>
    <p:restoredTop sz="96323" autoAdjust="0"/>
  </p:normalViewPr>
  <p:slideViewPr>
    <p:cSldViewPr snapToGrid="0">
      <p:cViewPr>
        <p:scale>
          <a:sx n="40" d="100"/>
          <a:sy n="40" d="100"/>
        </p:scale>
        <p:origin x="-192" y="-36"/>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63" d="100"/>
        <a:sy n="63" d="100"/>
      </p:scale>
      <p:origin x="0" y="-117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51A69-C562-4FC5-92DC-994CDC1376A2}" type="datetimeFigureOut">
              <a:rPr lang="en-US" smtClean="0"/>
              <a:t>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47B73-6B03-4EF3-AD40-683CE00DABF6}" type="slidenum">
              <a:rPr lang="en-US" smtClean="0"/>
              <a:t>‹#›</a:t>
            </a:fld>
            <a:endParaRPr lang="en-US"/>
          </a:p>
        </p:txBody>
      </p:sp>
    </p:spTree>
    <p:extLst>
      <p:ext uri="{BB962C8B-B14F-4D97-AF65-F5344CB8AC3E}">
        <p14:creationId xmlns:p14="http://schemas.microsoft.com/office/powerpoint/2010/main" val="130063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5</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6</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7</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8</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9</a:t>
            </a:fld>
            <a:endParaRPr lang="en-US"/>
          </a:p>
        </p:txBody>
      </p:sp>
    </p:spTree>
    <p:extLst>
      <p:ext uri="{BB962C8B-B14F-4D97-AF65-F5344CB8AC3E}">
        <p14:creationId xmlns:p14="http://schemas.microsoft.com/office/powerpoint/2010/main" val="857734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8C747B73-6B03-4EF3-AD40-683CE00DABF6}" type="slidenum">
              <a:rPr lang="en-US" smtClean="0"/>
              <a:t>10</a:t>
            </a:fld>
            <a:endParaRPr lang="en-US"/>
          </a:p>
        </p:txBody>
      </p:sp>
    </p:spTree>
    <p:extLst>
      <p:ext uri="{BB962C8B-B14F-4D97-AF65-F5344CB8AC3E}">
        <p14:creationId xmlns:p14="http://schemas.microsoft.com/office/powerpoint/2010/main" val="857734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smtClean="0"/>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245559-42C1-534F-8AEC-C8C3D8A15265}" type="datetime1">
              <a:rPr lang="es-ES_tradnl" smtClean="0"/>
              <a:t>05/02/2017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2448080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AFC3BD-663B-D543-8A5D-1D74E64E8318}" type="datetime1">
              <a:rPr lang="es-ES_tradnl" smtClean="0"/>
              <a:t>05/02/2017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26252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8CEE0C-B7E3-0340-8EB8-6483FA1DB795}" type="datetime1">
              <a:rPr lang="es-ES_tradnl" smtClean="0"/>
              <a:t>05/02/2017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2341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CD535B-6F91-B64C-8FFD-4CA6E4D9E02B}" type="datetime1">
              <a:rPr lang="es-ES_tradnl" smtClean="0"/>
              <a:t>05/02/2017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203008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smtClean="0"/>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0DF3A0-C8D1-214C-B943-FF2CE5358DC5}" type="datetime1">
              <a:rPr lang="es-ES_tradnl" smtClean="0"/>
              <a:t>05/02/2017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202633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08F36-A34C-5849-902F-30374CE1EB61}" type="datetime1">
              <a:rPr lang="es-ES_tradnl" smtClean="0"/>
              <a:t>05/02/2017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1619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1B5884-ACD9-4B4A-B433-78CA728A9551}" type="datetime1">
              <a:rPr lang="es-ES_tradnl" smtClean="0"/>
              <a:t>05/02/2017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40690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A7DC59-0F86-8244-BC55-B8B7BDBA0B4D}" type="datetime1">
              <a:rPr lang="es-ES_tradnl" smtClean="0"/>
              <a:t>05/02/2017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4540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8EED9-EF18-3E41-BC4D-714AB063B23C}" type="datetime1">
              <a:rPr lang="es-ES_tradnl" smtClean="0"/>
              <a:t>05/02/2017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109728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4528B-9998-B545-A0AD-AA59EB34F02F}" type="datetime1">
              <a:rPr lang="es-ES_tradnl" smtClean="0"/>
              <a:t>05/02/2017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34450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smtClean="0"/>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C6D003-8DAD-1340-AC4E-DE67553D29D8}" type="datetime1">
              <a:rPr lang="es-ES_tradnl" smtClean="0"/>
              <a:t>05/02/2017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75539-BFBE-477A-BDB6-9CA7B44D81A5}" type="slidenum">
              <a:rPr lang="en-US" smtClean="0"/>
              <a:t>‹#›</a:t>
            </a:fld>
            <a:endParaRPr lang="en-US"/>
          </a:p>
        </p:txBody>
      </p:sp>
    </p:spTree>
    <p:extLst>
      <p:ext uri="{BB962C8B-B14F-4D97-AF65-F5344CB8AC3E}">
        <p14:creationId xmlns:p14="http://schemas.microsoft.com/office/powerpoint/2010/main" val="36424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48FB16F0-692B-8447-98B5-7C52146245FA}" type="datetime1">
              <a:rPr lang="es-ES_tradnl" smtClean="0"/>
              <a:t>05/02/2017</a:t>
            </a:fld>
            <a:endParaRPr lang="en-US"/>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C7575539-BFBE-477A-BDB6-9CA7B44D81A5}" type="slidenum">
              <a:rPr lang="en-US" smtClean="0"/>
              <a:t>‹#›</a:t>
            </a:fld>
            <a:endParaRPr lang="en-US"/>
          </a:p>
        </p:txBody>
      </p:sp>
    </p:spTree>
    <p:extLst>
      <p:ext uri="{BB962C8B-B14F-4D97-AF65-F5344CB8AC3E}">
        <p14:creationId xmlns:p14="http://schemas.microsoft.com/office/powerpoint/2010/main" val="2679246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286500"/>
            <a:ext cx="24384000" cy="5292720"/>
          </a:xfrm>
          <a:prstGeom prst="rect">
            <a:avLst/>
          </a:prstGeom>
          <a:solidFill>
            <a:srgbClr val="50739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C8698"/>
              </a:solidFill>
              <a:latin typeface="Bebas Neue" panose="020B0606020202050201" pitchFamily="34" charset="-94"/>
            </a:endParaRPr>
          </a:p>
        </p:txBody>
      </p:sp>
      <p:sp>
        <p:nvSpPr>
          <p:cNvPr id="8" name="TextBox 7"/>
          <p:cNvSpPr txBox="1"/>
          <p:nvPr/>
        </p:nvSpPr>
        <p:spPr>
          <a:xfrm>
            <a:off x="2580110" y="6802766"/>
            <a:ext cx="14620078" cy="2246769"/>
          </a:xfrm>
          <a:prstGeom prst="rect">
            <a:avLst/>
          </a:prstGeom>
          <a:noFill/>
        </p:spPr>
        <p:txBody>
          <a:bodyPr wrap="square" rtlCol="0">
            <a:spAutoFit/>
          </a:bodyPr>
          <a:lstStyle/>
          <a:p>
            <a:r>
              <a:rPr lang="es-ES" sz="8000"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tr-TR" sz="8000"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endParaRPr>
          </a:p>
          <a:p>
            <a:r>
              <a:rPr lang="es-ES" sz="6000" i="1"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Práctica</a:t>
            </a:r>
            <a:endParaRPr lang="tr-TR" sz="6000" i="1" spc="100" dirty="0">
              <a:solidFill>
                <a:schemeClr val="bg1"/>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17" name="TextBox 16"/>
          <p:cNvSpPr txBox="1"/>
          <p:nvPr/>
        </p:nvSpPr>
        <p:spPr>
          <a:xfrm>
            <a:off x="17200188" y="8541704"/>
            <a:ext cx="7158088" cy="707886"/>
          </a:xfrm>
          <a:prstGeom prst="rect">
            <a:avLst/>
          </a:prstGeom>
          <a:noFill/>
        </p:spPr>
        <p:txBody>
          <a:bodyPr wrap="square" rtlCol="0">
            <a:spAutoFit/>
          </a:bodyPr>
          <a:lstStyle/>
          <a:p>
            <a:r>
              <a:rPr lang="en-US" sz="4000" spc="100" dirty="0"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Alberto Marino </a:t>
            </a:r>
            <a:r>
              <a:rPr lang="en-US" sz="4000" spc="100" dirty="0" err="1" smtClean="0">
                <a:solidFill>
                  <a:schemeClr val="bg1"/>
                </a:solidFill>
                <a:latin typeface="Bebas Neue Bold" panose="020B0606020202050201" pitchFamily="34" charset="-94"/>
                <a:ea typeface="Open Sans" panose="020B0606030504020204" pitchFamily="34" charset="0"/>
                <a:cs typeface="Open Sans" panose="020B0606030504020204" pitchFamily="34" charset="0"/>
              </a:rPr>
              <a:t>Comesaña</a:t>
            </a:r>
            <a:endParaRPr lang="en-US" sz="4000" spc="100" dirty="0">
              <a:solidFill>
                <a:schemeClr val="bg1"/>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4" name="Straight Connector 3"/>
          <p:cNvCxnSpPr/>
          <p:nvPr/>
        </p:nvCxnSpPr>
        <p:spPr>
          <a:xfrm>
            <a:off x="16453440" y="6286500"/>
            <a:ext cx="59548" cy="529272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28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técnico</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Chartista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0305" y="2478408"/>
            <a:ext cx="15015159" cy="6533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1620536" y="9830483"/>
            <a:ext cx="21807023" cy="3785652"/>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Parece que hay una tendencia histórica alcista, al menos el ultimo año. De hecho, los últimos mínimos son alcistas, por lo que estaría bien ver si rompe la barrera de los 19.000, en cuyo caso podría continuar la tendencia alcista. También cabe la posibilidad de ser un hombro cabeza hombro, y que tras el segundo hombro se desplome el valor.</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Sin embargo, el RSI está a mínimo lo que indica que no hay ninguna fuerza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También el volumen nos indica que no hay mucho volumen en movimiento lo que indica que no es buen momento de invertir</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Las medias móviles no se cruzan (al menos la mayor y la menor), por lo que tampoco es indicativo de que sea un buen momento, ni para vender ni para comprar.</a:t>
            </a:r>
            <a:endParaRPr lang="es-ES_tradnl" sz="2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Aunque los indicadores muestran que no es el momento idóneo de invertir, o salirse, si que parece claro que es el momento en que habrá un cambio de tendencia, posiblemente al alza.</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1620536" y="3943040"/>
            <a:ext cx="4242853" cy="3416320"/>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Se ha utilizado en el gráfico 5 tipos de información distinta: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Canales</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Líneas de tendencia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Volumen</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RSI </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Medias Móviles </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7036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p:cNvCxnSpPr/>
          <p:nvPr/>
        </p:nvCxnSpPr>
        <p:spPr>
          <a:xfrm>
            <a:off x="9030290" y="6716541"/>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268317" y="7081375"/>
            <a:ext cx="9861143" cy="1107996"/>
          </a:xfrm>
          <a:prstGeom prst="rect">
            <a:avLst/>
          </a:prstGeom>
          <a:noFill/>
        </p:spPr>
        <p:txBody>
          <a:bodyPr wrap="square" rtlCol="0">
            <a:spAutoFit/>
          </a:bodyPr>
          <a:lstStyle/>
          <a:p>
            <a:pPr algn="ctr"/>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MUCHAS GRACIAS</a:t>
            </a:r>
            <a:endParaRPr lang="en-US"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pic>
        <p:nvPicPr>
          <p:cNvPr id="10" name="Picture 9"/>
          <p:cNvPicPr>
            <a:picLocks noChangeAspect="1"/>
          </p:cNvPicPr>
          <p:nvPr/>
        </p:nvPicPr>
        <p:blipFill>
          <a:blip r:embed="rId2"/>
          <a:stretch>
            <a:fillRect/>
          </a:stretch>
        </p:blipFill>
        <p:spPr>
          <a:xfrm>
            <a:off x="11606475" y="4802684"/>
            <a:ext cx="1091250" cy="933750"/>
          </a:xfrm>
          <a:prstGeom prst="rect">
            <a:avLst/>
          </a:prstGeom>
        </p:spPr>
      </p:pic>
      <p:sp>
        <p:nvSpPr>
          <p:cNvPr id="2" name="Marcador de número de diapositiva 1"/>
          <p:cNvSpPr>
            <a:spLocks noGrp="1"/>
          </p:cNvSpPr>
          <p:nvPr>
            <p:ph type="sldNum" sz="quarter" idx="12"/>
          </p:nvPr>
        </p:nvSpPr>
        <p:spPr/>
        <p:txBody>
          <a:bodyPr/>
          <a:lstStyle/>
          <a:p>
            <a:fld id="{C7575539-BFBE-477A-BDB6-9CA7B44D81A5}" type="slidenum">
              <a:rPr lang="en-US" smtClean="0"/>
              <a:t>11</a:t>
            </a:fld>
            <a:endParaRPr lang="en-US"/>
          </a:p>
        </p:txBody>
      </p:sp>
      <p:sp>
        <p:nvSpPr>
          <p:cNvPr id="12" name="Oval 53"/>
          <p:cNvSpPr/>
          <p:nvPr/>
        </p:nvSpPr>
        <p:spPr>
          <a:xfrm>
            <a:off x="11163294" y="4235948"/>
            <a:ext cx="1990539" cy="1990539"/>
          </a:xfrm>
          <a:prstGeom prst="ellipse">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bas Neue Bold" panose="020B0606020202050201" pitchFamily="34" charset="-94"/>
            </a:endParaRPr>
          </a:p>
        </p:txBody>
      </p:sp>
      <p:pic>
        <p:nvPicPr>
          <p:cNvPr id="13" name="Picture 20"/>
          <p:cNvPicPr>
            <a:picLocks noChangeAspect="1"/>
          </p:cNvPicPr>
          <p:nvPr/>
        </p:nvPicPr>
        <p:blipFill>
          <a:blip r:embed="rId3"/>
          <a:stretch>
            <a:fillRect/>
          </a:stretch>
        </p:blipFill>
        <p:spPr>
          <a:xfrm>
            <a:off x="11648739" y="4834412"/>
            <a:ext cx="1071662" cy="801333"/>
          </a:xfrm>
          <a:prstGeom prst="rect">
            <a:avLst/>
          </a:prstGeom>
        </p:spPr>
      </p:pic>
    </p:spTree>
    <p:extLst>
      <p:ext uri="{BB962C8B-B14F-4D97-AF65-F5344CB8AC3E}">
        <p14:creationId xmlns:p14="http://schemas.microsoft.com/office/powerpoint/2010/main" val="315243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Rectangle 1"/>
          <p:cNvSpPr/>
          <p:nvPr/>
        </p:nvSpPr>
        <p:spPr>
          <a:xfrm>
            <a:off x="106184" y="0"/>
            <a:ext cx="24382591" cy="13716000"/>
          </a:xfrm>
          <a:prstGeom prst="rect">
            <a:avLst/>
          </a:prstGeom>
          <a:solidFill>
            <a:srgbClr val="507392">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ebas Neue Bold" panose="020B0606020202050201" pitchFamily="34" charset="-94"/>
            </a:endParaRPr>
          </a:p>
        </p:txBody>
      </p:sp>
      <p:cxnSp>
        <p:nvCxnSpPr>
          <p:cNvPr id="11" name="Straight Connector 17"/>
          <p:cNvCxnSpPr/>
          <p:nvPr/>
        </p:nvCxnSpPr>
        <p:spPr>
          <a:xfrm flipV="1">
            <a:off x="11750325" y="12975181"/>
            <a:ext cx="21772" cy="504917"/>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20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latin typeface="Bebas Neue Bold" panose="020B0606020202050201" pitchFamily="34" charset="-94"/>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7" y="1204036"/>
            <a:ext cx="5741861"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TABLA DE CONTENIDOS</a:t>
            </a:r>
            <a:endParaRPr lang="en-US"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55" name="TextBox 54"/>
          <p:cNvSpPr txBox="1"/>
          <p:nvPr/>
        </p:nvSpPr>
        <p:spPr>
          <a:xfrm>
            <a:off x="3208364" y="4208832"/>
            <a:ext cx="6250665" cy="677108"/>
          </a:xfrm>
          <a:prstGeom prst="rect">
            <a:avLst/>
          </a:prstGeom>
          <a:noFill/>
        </p:spPr>
        <p:txBody>
          <a:bodyPr wrap="square" rtlCol="0">
            <a:spAutoFit/>
          </a:bodyPr>
          <a:lstStyle/>
          <a:p>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Selección de empresas</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57" name="TextBox 56"/>
          <p:cNvSpPr txBox="1"/>
          <p:nvPr/>
        </p:nvSpPr>
        <p:spPr>
          <a:xfrm>
            <a:off x="16751471" y="4208832"/>
            <a:ext cx="4268201" cy="677108"/>
          </a:xfrm>
          <a:prstGeom prst="rect">
            <a:avLst/>
          </a:prstGeom>
          <a:noFill/>
        </p:spPr>
        <p:txBody>
          <a:bodyPr wrap="square" rtlCol="0">
            <a:spAutoFit/>
          </a:bodyPr>
          <a:lstStyle/>
          <a:p>
            <a:pPr algn="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SLIDE </a:t>
            </a:r>
            <a:r>
              <a:rPr lang="tr-TR"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4</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59" name="TextBox 58"/>
          <p:cNvSpPr txBox="1"/>
          <p:nvPr/>
        </p:nvSpPr>
        <p:spPr>
          <a:xfrm>
            <a:off x="3208363" y="4885940"/>
            <a:ext cx="6612969" cy="677108"/>
          </a:xfrm>
          <a:prstGeom prst="rect">
            <a:avLst/>
          </a:prstGeom>
          <a:noFill/>
        </p:spPr>
        <p:txBody>
          <a:bodyPr wrap="square" rtlCol="0">
            <a:spAutoFit/>
          </a:bodyPr>
          <a:lstStyle/>
          <a:p>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Análisis fundamental</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61" name="TextBox 60"/>
          <p:cNvSpPr txBox="1"/>
          <p:nvPr/>
        </p:nvSpPr>
        <p:spPr>
          <a:xfrm>
            <a:off x="16751471" y="4885940"/>
            <a:ext cx="4268201" cy="677108"/>
          </a:xfrm>
          <a:prstGeom prst="rect">
            <a:avLst/>
          </a:prstGeom>
          <a:noFill/>
        </p:spPr>
        <p:txBody>
          <a:bodyPr wrap="square" rtlCol="0">
            <a:spAutoFit/>
          </a:bodyPr>
          <a:lstStyle/>
          <a:p>
            <a:pPr algn="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SLIDES </a:t>
            </a: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5-</a:t>
            </a:r>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8</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62" name="TextBox 61"/>
          <p:cNvSpPr txBox="1"/>
          <p:nvPr/>
        </p:nvSpPr>
        <p:spPr>
          <a:xfrm>
            <a:off x="3208364" y="5513814"/>
            <a:ext cx="4268201" cy="677108"/>
          </a:xfrm>
          <a:prstGeom prst="rect">
            <a:avLst/>
          </a:prstGeom>
          <a:noFill/>
        </p:spPr>
        <p:txBody>
          <a:bodyPr wrap="square" rtlCol="0">
            <a:spAutoFit/>
          </a:bodyPr>
          <a:lstStyle/>
          <a:p>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Análisis </a:t>
            </a:r>
            <a:r>
              <a:rPr lang="es-ES" sz="3800" spc="100" dirty="0" err="1"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chartista</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64" name="TextBox 63"/>
          <p:cNvSpPr txBox="1"/>
          <p:nvPr/>
        </p:nvSpPr>
        <p:spPr>
          <a:xfrm>
            <a:off x="16751471" y="5513814"/>
            <a:ext cx="4268201" cy="677108"/>
          </a:xfrm>
          <a:prstGeom prst="rect">
            <a:avLst/>
          </a:prstGeom>
          <a:noFill/>
        </p:spPr>
        <p:txBody>
          <a:bodyPr wrap="square" rtlCol="0">
            <a:spAutoFit/>
          </a:bodyPr>
          <a:lstStyle/>
          <a:p>
            <a:pPr algn="r"/>
            <a:r>
              <a:rPr lang="tr-TR"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SLIDES </a:t>
            </a:r>
            <a:r>
              <a:rPr lang="es-ES" sz="3800" spc="100" dirty="0" smtClean="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rPr>
              <a:t>09-10</a:t>
            </a:r>
            <a:endParaRPr lang="en-US" sz="3800" spc="100" dirty="0">
              <a:solidFill>
                <a:schemeClr val="bg2">
                  <a:lumMod val="50000"/>
                </a:schemeClr>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96" name="Straight Connector 68"/>
          <p:cNvCxnSpPr/>
          <p:nvPr/>
        </p:nvCxnSpPr>
        <p:spPr>
          <a:xfrm>
            <a:off x="7476565" y="5818501"/>
            <a:ext cx="10540501" cy="33727"/>
          </a:xfrm>
          <a:prstGeom prst="line">
            <a:avLst/>
          </a:prstGeom>
          <a:ln w="25400">
            <a:solidFill>
              <a:schemeClr val="bg2">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68"/>
          <p:cNvCxnSpPr/>
          <p:nvPr/>
        </p:nvCxnSpPr>
        <p:spPr>
          <a:xfrm>
            <a:off x="9821332" y="5224494"/>
            <a:ext cx="8195734" cy="33867"/>
          </a:xfrm>
          <a:prstGeom prst="line">
            <a:avLst/>
          </a:prstGeom>
          <a:ln w="25400">
            <a:solidFill>
              <a:schemeClr val="bg2">
                <a:lumMod val="50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68"/>
          <p:cNvCxnSpPr/>
          <p:nvPr/>
        </p:nvCxnSpPr>
        <p:spPr>
          <a:xfrm flipV="1">
            <a:off x="7628965" y="4547386"/>
            <a:ext cx="10929968" cy="975"/>
          </a:xfrm>
          <a:prstGeom prst="line">
            <a:avLst/>
          </a:prstGeom>
          <a:ln w="25400">
            <a:solidFill>
              <a:schemeClr val="bg2">
                <a:lumMod val="50000"/>
                <a:alpha val="30000"/>
              </a:schemeClr>
            </a:solidFill>
          </a:ln>
        </p:spPr>
        <p:style>
          <a:lnRef idx="1">
            <a:schemeClr val="accent1"/>
          </a:lnRef>
          <a:fillRef idx="0">
            <a:schemeClr val="accent1"/>
          </a:fillRef>
          <a:effectRef idx="0">
            <a:schemeClr val="accent1"/>
          </a:effectRef>
          <a:fontRef idx="minor">
            <a:schemeClr val="tx1"/>
          </a:fontRef>
        </p:style>
      </p:cxnSp>
      <p:sp>
        <p:nvSpPr>
          <p:cNvPr id="21"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2"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857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sp>
        <p:nvSpPr>
          <p:cNvPr id="19" name="TextBox 18"/>
          <p:cNvSpPr txBox="1"/>
          <p:nvPr/>
        </p:nvSpPr>
        <p:spPr>
          <a:xfrm>
            <a:off x="3169057" y="1204036"/>
            <a:ext cx="8718143" cy="1046440"/>
          </a:xfrm>
          <a:prstGeom prst="rect">
            <a:avLst/>
          </a:prstGeom>
          <a:noFill/>
        </p:spPr>
        <p:txBody>
          <a:bodyPr wrap="square" rtlCol="0">
            <a:spAutoFit/>
          </a:bodyPr>
          <a:lstStyle/>
          <a:p>
            <a:r>
              <a:rPr lang="es-ES"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Selección de empresas</a:t>
            </a:r>
            <a:endParaRPr lang="tr-TR" sz="62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cxnSp>
        <p:nvCxnSpPr>
          <p:cNvPr id="2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12"/>
          </p:nvPr>
        </p:nvSpPr>
        <p:spPr/>
        <p:txBody>
          <a:bodyPr/>
          <a:lstStyle/>
          <a:p>
            <a:fld id="{C7575539-BFBE-477A-BDB6-9CA7B44D81A5}" type="slidenum">
              <a:rPr lang="en-US" smtClean="0"/>
              <a:t>4</a:t>
            </a:fld>
            <a:endParaRPr lang="en-US"/>
          </a:p>
        </p:txBody>
      </p:sp>
      <p:sp>
        <p:nvSpPr>
          <p:cNvPr id="11" name="Rectangle 10"/>
          <p:cNvSpPr/>
          <p:nvPr/>
        </p:nvSpPr>
        <p:spPr>
          <a:xfrm>
            <a:off x="2743200" y="2730740"/>
            <a:ext cx="17564986" cy="2462213"/>
          </a:xfrm>
          <a:prstGeom prst="rect">
            <a:avLst/>
          </a:prstGeom>
        </p:spPr>
        <p:txBody>
          <a:bodyPr wrap="square">
            <a:spAutoFit/>
          </a:bodyPr>
          <a:lstStyle/>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Ya que está tan de moda actualmente en ámbito de las compañías eléctricas, parece interesar comparar al menos un par de ratios de dos de estas empresas y tratar de llegar a alguna conclusión de cual puede ser la mejor opción de inversión.</a:t>
            </a: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Por un lado escogeremos a IBERDROLA.</a:t>
            </a:r>
          </a:p>
          <a:p>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Como segunda opción la compararemos con ENDESA.</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13"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591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fundamental</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Ratios Endesa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914400" y="3713462"/>
            <a:ext cx="8846287" cy="9725739"/>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Nos fijaremos en la evolución de ratios fundamentales en el transcurso temporal de los últimos 3 años (y el estimado que nos dan los analistas del medio) por empresa:</a:t>
            </a: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EBITDA: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el caso de Endesa, vemos que el EBITDA baja considerablemente en el 2015. Seria conveniente acudir a las notificaciones de prensa y comunicaciones de Endesa para ver las posibles causas.  Sin embargo en 2016 sube considerablemente un 12% y se espera subida en los subsiguientes años.</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ROE (Beneficio neto/Recursos propios) :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Vemos una evolución de crecimiento de entre 0,1 y 0,3 en los últimos 3 años, sin embargo se estima un estancamiento en los próximos dos años. Esto es una señal negativa. Lo compararemos con IBERDROLA</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PER:</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Vemos un descenso del PER en los últimos años, lo cual puede ser debido a un incremento del beneficio por acción o un bajo crecimiento de la empresa. De hecho, si vemos el beneficio neto decrece, aunque no en a misma proporción. Esto es un freno en crecimiento, sobre todo en los años actuales donde se estanca.</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Rentabilidad por dividendo</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Es un indicador que se incrementa durante 2015,2016,2017, de manera que hay que tenerlo en cuenta de forma positiva.</a:t>
            </a: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2016" y="3580380"/>
            <a:ext cx="13025736" cy="6887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79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fundamental</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Ratios Iberdrola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914400" y="3713462"/>
            <a:ext cx="8846287" cy="8710077"/>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Nos fijaremos en la evolución de ratios fundamentales en el transcurso temporal de los últimos 3 años (y el estimado que nos dan los analistas del medio) por empresa:</a:t>
            </a: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EBITDA: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el caso de Iberdrola, vemos que el EBITDA crece progresivamente en los últimos años, e incluso la estimación para 2018 sigue la misma tendencia, lo cual es muy buen indicador.</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ROE (Beneficio neto/Recursos propios) :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Es menor que el de ENDESA y es constante y no creciente (o apenas) en los últimos años. Quizás producido por una inversión y aumento de los recursos propios en la misma relación que el beneficio neto, ya que este si que se incrementa en el curso de los años.</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PER:</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Vemos un descenso del PER en los últimos años, lo cual puede ser debido a un incremento del beneficio por acción o un bajo crecimiento de la empresa. Se ha ido “abaratando” el precio de la acción.</a:t>
            </a:r>
          </a:p>
          <a:p>
            <a:pPr marL="342900"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Rentabilidad por dividendo</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 pesar de un decrecimiento en 2015, parece que crece paulatinamente en los subsiguientes años, con lo cual es positivo.</a:t>
            </a: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8125" y="3762375"/>
            <a:ext cx="13502552" cy="629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fundamental</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Comparativa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1620536" y="9830483"/>
            <a:ext cx="21807023" cy="2185214"/>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Comparamos ahora los ratios anteriores entre las dos empresas en los últimos 3 años mas las predicciones de 2017 y 2018:</a:t>
            </a:r>
          </a:p>
          <a:p>
            <a:pPr marL="342900" indent="-342900">
              <a:buFont typeface="Arial" charset="0"/>
              <a:buChar char="•"/>
            </a:pP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Respecto al EBITDA vemos que Iberdrola se comporta bastante mejor que ENDESA en los últimos años.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el caso del ROE , aunque no es significativo, ENDESA es un poco mas elevado, sin embargo hay que tener en cuenta que el beneficio neto en millones de Iberdrola es mas lineal</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77" y="4115970"/>
            <a:ext cx="11203274" cy="466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4046" y="4115970"/>
            <a:ext cx="11009911" cy="466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82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fundamental</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Comparativa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1620536" y="9830483"/>
            <a:ext cx="21807023" cy="2523768"/>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Comparamos ahora los ratios anteriores entre las dos empresas en los últimos 3 años mas las predicciones de 2017 y 2018:</a:t>
            </a:r>
          </a:p>
          <a:p>
            <a:pPr marL="342900" indent="-342900">
              <a:buFont typeface="Arial" charset="0"/>
              <a:buChar char="•"/>
            </a:pPr>
            <a:endParaRPr lang="es-ES_tradnl" sz="22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el caso del PER vemos que el valor de Iberdrola está mas barato que Endesa, aunque tendríamos que ver los factores de riesgo de cada empresa para no equivocarnos en esta interpretación.. </a:t>
            </a:r>
          </a:p>
          <a:p>
            <a:pPr marL="1257300" lvl="1" indent="-342900">
              <a:buFont typeface="Arial" charset="0"/>
              <a:buChar char="•"/>
            </a:pPr>
            <a:r>
              <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Aunque no podemos tener la gráfica de rentabilidad por dividendo, si podemos ver la gráfica de dividendo por acción, donde Endesa está por encima pero no es significativo. </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4095750"/>
            <a:ext cx="10963966" cy="4689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2819" y="4200525"/>
            <a:ext cx="11289520" cy="4584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997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p:cNvCxnSpPr/>
          <p:nvPr/>
        </p:nvCxnSpPr>
        <p:spPr>
          <a:xfrm flipV="1">
            <a:off x="3258951" y="2232255"/>
            <a:ext cx="17706934" cy="16195"/>
          </a:xfrm>
          <a:prstGeom prst="line">
            <a:avLst/>
          </a:prstGeom>
          <a:ln w="50800">
            <a:solidFill>
              <a:srgbClr val="507392">
                <a:alpha val="3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58951" y="2248450"/>
            <a:ext cx="6200078" cy="0"/>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flipH="1">
            <a:off x="-3" y="1419726"/>
            <a:ext cx="192507" cy="1528009"/>
          </a:xfrm>
          <a:prstGeom prst="rect">
            <a:avLst/>
          </a:prstGeom>
          <a:solidFill>
            <a:srgbClr val="507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C9398"/>
              </a:solidFill>
            </a:endParaRPr>
          </a:p>
        </p:txBody>
      </p:sp>
      <p:cxnSp>
        <p:nvCxnSpPr>
          <p:cNvPr id="18" name="Straight Connector 17"/>
          <p:cNvCxnSpPr/>
          <p:nvPr/>
        </p:nvCxnSpPr>
        <p:spPr>
          <a:xfrm flipV="1">
            <a:off x="12190592" y="12771979"/>
            <a:ext cx="21772" cy="504917"/>
          </a:xfrm>
          <a:prstGeom prst="line">
            <a:avLst/>
          </a:prstGeom>
          <a:ln w="50800">
            <a:solidFill>
              <a:srgbClr val="507392"/>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9056" y="1204036"/>
            <a:ext cx="9021535" cy="2123658"/>
          </a:xfrm>
          <a:prstGeom prst="rect">
            <a:avLst/>
          </a:prstGeom>
          <a:noFill/>
        </p:spPr>
        <p:txBody>
          <a:bodyPr wrap="square" rtlCol="0">
            <a:spAutoFit/>
          </a:bodyPr>
          <a:lstStyle/>
          <a:p>
            <a:r>
              <a:rPr lang="tr-TR"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A</a:t>
            </a:r>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nálisis</a:t>
            </a:r>
            <a:r>
              <a:rPr lang="es-ES" sz="6600" spc="1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 técnico</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a:p>
            <a:r>
              <a:rPr lang="es-ES" sz="6600" spc="100" dirty="0" err="1"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Chartista</a:t>
            </a:r>
            <a:endParaRPr lang="tr-TR" sz="6600" spc="1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7" name="Rectangle 6"/>
          <p:cNvSpPr/>
          <p:nvPr/>
        </p:nvSpPr>
        <p:spPr>
          <a:xfrm>
            <a:off x="1620536" y="9830483"/>
            <a:ext cx="21807023" cy="3416320"/>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En la gráfica anterior con una profundidad histórica de 2 años, vemos que la tendencia histórica por el canal es negativa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Sin embargo a corto plazo vemos tendencias mas alcistas</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Sin embargo, el RSI está a mínimo lo que indica que no hay ninguna fuerza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También el volumen nos indica que no hay mucho volumen en movimiento lo que indica que no es buen momento de invertir</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Las medias móviles no se cruzan, por lo que tampoco es indicativo de que sea un buen momento, ni para vender ni para comprar.</a:t>
            </a:r>
          </a:p>
          <a:p>
            <a:pPr marL="342900" indent="-342900">
              <a:buFont typeface="Arial" charset="0"/>
              <a:buChar char="•"/>
            </a:pPr>
            <a:endParaRPr lang="es-ES_tradnl" sz="24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La conclusión es que es un momento que es muy difícil predecir el comportamiento de la acción</a:t>
            </a: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y los indicadores utilizados nos muestran efectivamente que ahora mismo no es el momento.</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7"/>
          <p:cNvSpPr txBox="1"/>
          <p:nvPr/>
        </p:nvSpPr>
        <p:spPr>
          <a:xfrm>
            <a:off x="10508125" y="12793750"/>
            <a:ext cx="8051729" cy="492443"/>
          </a:xfrm>
          <a:prstGeom prst="rect">
            <a:avLst/>
          </a:prstGeom>
          <a:noFill/>
        </p:spPr>
        <p:txBody>
          <a:bodyPr wrap="square" rtlCol="0">
            <a:spAutoFit/>
          </a:bodyPr>
          <a:lstStyle/>
          <a:p>
            <a:pPr algn="ctr"/>
            <a:r>
              <a:rPr lang="es-ES" sz="2600" spc="300" dirty="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TRADE &amp; INVESTMENT</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29" name="TextBox 22"/>
          <p:cNvSpPr txBox="1"/>
          <p:nvPr/>
        </p:nvSpPr>
        <p:spPr>
          <a:xfrm>
            <a:off x="18699911" y="12793750"/>
            <a:ext cx="3021645" cy="492443"/>
          </a:xfrm>
          <a:prstGeom prst="rect">
            <a:avLst/>
          </a:prstGeom>
          <a:noFill/>
        </p:spPr>
        <p:txBody>
          <a:bodyPr wrap="square" rtlCol="0">
            <a:spAutoFit/>
          </a:bodyPr>
          <a:lstStyle/>
          <a:p>
            <a:pPr algn="ctr"/>
            <a:r>
              <a:rPr lang="tr-TR" sz="2600" spc="300" smtClean="0">
                <a:solidFill>
                  <a:srgbClr val="507392"/>
                </a:solidFill>
                <a:latin typeface="Bebas Neue Bold" panose="020B0606020202050201" pitchFamily="34" charset="-94"/>
                <a:ea typeface="Open Sans" panose="020B0606030504020204" pitchFamily="34" charset="0"/>
                <a:cs typeface="Open Sans" panose="020B0606030504020204" pitchFamily="34" charset="0"/>
              </a:rPr>
              <a:t>PRACTICA</a:t>
            </a:r>
            <a:endParaRPr lang="en-US" sz="2600" spc="300" dirty="0">
              <a:solidFill>
                <a:srgbClr val="507392"/>
              </a:solidFill>
              <a:latin typeface="Bebas Neue Bold" panose="020B0606020202050201" pitchFamily="34" charset="-94"/>
              <a:ea typeface="Open Sans" panose="020B0606030504020204" pitchFamily="34" charset="0"/>
              <a:cs typeface="Open Sans" panose="020B0606030504020204" pitchFamily="34" charset="0"/>
            </a:endParaRPr>
          </a:p>
        </p:txBody>
      </p:sp>
      <p:sp>
        <p:nvSpPr>
          <p:cNvPr id="3" name="Marcador de número de diapositiva 2"/>
          <p:cNvSpPr>
            <a:spLocks noGrp="1"/>
          </p:cNvSpPr>
          <p:nvPr>
            <p:ph type="sldNum" sz="quarter" idx="12"/>
          </p:nvPr>
        </p:nvSpPr>
        <p:spPr/>
        <p:txBody>
          <a:bodyPr/>
          <a:lstStyle/>
          <a:p>
            <a:r>
              <a:rPr lang="en-US" dirty="0"/>
              <a:t>5</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276" y="2533610"/>
            <a:ext cx="15250283" cy="6592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1620536" y="3943040"/>
            <a:ext cx="4242853" cy="3416320"/>
          </a:xfrm>
          <a:prstGeom prst="rect">
            <a:avLst/>
          </a:prstGeom>
        </p:spPr>
        <p:txBody>
          <a:bodyPr wrap="square">
            <a:spAutoFit/>
          </a:bodyPr>
          <a:lstStyle/>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Se ha utilizado en el gráfico 5 tipos de información distinta: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Canales</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Líneas de tendencia</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Volumen</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RSI </a:t>
            </a:r>
          </a:p>
          <a:p>
            <a:pPr marL="342900" indent="-342900">
              <a:buFont typeface="Arial" charset="0"/>
              <a:buChar char="•"/>
            </a:pP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Medias </a:t>
            </a:r>
            <a:r>
              <a:rPr lang="es-ES_tradnl" sz="2400" dirty="0" err="1"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Moviles</a:t>
            </a:r>
            <a:r>
              <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t>
            </a:r>
            <a:endParaRPr lang="es-ES_tradnl" sz="22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1257300" lvl="1" indent="-342900">
              <a:buFont typeface="Arial" charset="0"/>
              <a:buChar char="•"/>
            </a:pPr>
            <a:endParaRPr lang="es-ES_tradnl" sz="2400" dirty="0" smtClean="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359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7649</TotalTime>
  <Words>1092</Words>
  <Application>Microsoft Office PowerPoint</Application>
  <PresentationFormat>Custom</PresentationFormat>
  <Paragraphs>110</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Alberto M</cp:lastModifiedBy>
  <cp:revision>342</cp:revision>
  <dcterms:created xsi:type="dcterms:W3CDTF">2014-09-26T10:57:37Z</dcterms:created>
  <dcterms:modified xsi:type="dcterms:W3CDTF">2017-02-07T22:37:25Z</dcterms:modified>
</cp:coreProperties>
</file>