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Nunito"/>
      <p:regular r:id="rId26"/>
      <p:bold r:id="rId27"/>
      <p:italic r:id="rId28"/>
      <p:boldItalic r:id="rId29"/>
    </p:embeddedFont>
    <p:embeddedFont>
      <p:font typeface="Maven Pro"/>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slide" Target="slides/slide20.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bold.fntdata"/><Relationship Id="rId3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14159bba32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14159bba32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2a02dbe83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2a02dbe83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2a02dbe83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2a02dbe83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2a02dbe839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2a02dbe83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2a02dbe83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2a02dbe83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2a02dbe83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2a02dbe83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2bff2a7f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2bff2a7f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2bff2a7f4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2bff2a7f4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2bff2a7f4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2bff2a7f4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2bff2a7f4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2bff2a7f4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2bff2a7f4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2bff2a7f4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2976da45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2976da45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2bff2a7f4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2bff2a7f4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2976da45d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2976da45d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2a02dbe83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2a02dbe83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2a02dbe83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2a02dbe83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2a02dbe83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2a02dbe83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2a02dbe83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2a02dbe83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2a02dbe83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2a02dbe83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2a02dbe83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2a02dbe83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hyperlink" Target="https://www.online.citibank.co.in/citihelp/topics/credit-card/why-choose-credit-card-over-debit-card/index.ht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businessmodelanalyst.com/paypal-business-model/"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566150" y="1476400"/>
            <a:ext cx="60117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1.4</a:t>
            </a:r>
            <a:endParaRPr/>
          </a:p>
          <a:p>
            <a:pPr indent="0" lvl="0" marL="0" rtl="0" algn="ctr">
              <a:spcBef>
                <a:spcPts val="0"/>
              </a:spcBef>
              <a:spcAft>
                <a:spcPts val="0"/>
              </a:spcAft>
              <a:buNone/>
            </a:pPr>
            <a:r>
              <a:rPr lang="en"/>
              <a:t>History of Bitcoin - Part 1</a:t>
            </a:r>
            <a:endParaRPr/>
          </a:p>
        </p:txBody>
      </p:sp>
      <p:sp>
        <p:nvSpPr>
          <p:cNvPr id="278" name="Google Shape;278;p13"/>
          <p:cNvSpPr txBox="1"/>
          <p:nvPr>
            <p:ph idx="1" type="subTitle"/>
          </p:nvPr>
        </p:nvSpPr>
        <p:spPr>
          <a:xfrm>
            <a:off x="824000" y="3596300"/>
            <a:ext cx="6690000" cy="695400"/>
          </a:xfrm>
          <a:prstGeom prst="rect">
            <a:avLst/>
          </a:prstGeom>
        </p:spPr>
        <p:txBody>
          <a:bodyPr anchorCtr="0" anchor="t" bIns="91425" lIns="91425" spcFirstLastPara="1" rIns="91425" wrap="square" tIns="91425">
            <a:normAutofit fontScale="55000" lnSpcReduction="10000"/>
          </a:bodyPr>
          <a:lstStyle/>
          <a:p>
            <a:pPr indent="0" lvl="0" marL="0" rtl="0" algn="l">
              <a:lnSpc>
                <a:spcPct val="120000"/>
              </a:lnSpc>
              <a:spcBef>
                <a:spcPts val="100"/>
              </a:spcBef>
              <a:spcAft>
                <a:spcPts val="0"/>
              </a:spcAft>
              <a:buNone/>
            </a:pPr>
            <a:r>
              <a:rPr b="1" lang="en" sz="1920"/>
              <a:t>Md. Atik Shahriar</a:t>
            </a:r>
            <a:endParaRPr b="1" sz="1920"/>
          </a:p>
          <a:p>
            <a:pPr indent="0" lvl="0" marL="0" rtl="0" algn="l">
              <a:lnSpc>
                <a:spcPct val="120000"/>
              </a:lnSpc>
              <a:spcBef>
                <a:spcPts val="100"/>
              </a:spcBef>
              <a:spcAft>
                <a:spcPts val="0"/>
              </a:spcAft>
              <a:buNone/>
            </a:pPr>
            <a:r>
              <a:rPr lang="en"/>
              <a:t>Junior Software Engineer, Dynamic Solution Innovators (DSi)</a:t>
            </a:r>
            <a:endParaRPr/>
          </a:p>
          <a:p>
            <a:pPr indent="0" lvl="0" marL="0" rtl="0" algn="l">
              <a:lnSpc>
                <a:spcPct val="120000"/>
              </a:lnSpc>
              <a:spcBef>
                <a:spcPts val="100"/>
              </a:spcBef>
              <a:spcAft>
                <a:spcPts val="100"/>
              </a:spcAft>
              <a:buNone/>
            </a:pPr>
            <a:r>
              <a:rPr lang="en"/>
              <a:t>Graduate, Computer Science and Engineering, Shahjalal University of Science and Technology</a:t>
            </a:r>
            <a:endParaRPr/>
          </a:p>
        </p:txBody>
      </p:sp>
      <p:sp>
        <p:nvSpPr>
          <p:cNvPr id="279" name="Google Shape;279;p13"/>
          <p:cNvSpPr txBox="1"/>
          <p:nvPr/>
        </p:nvSpPr>
        <p:spPr>
          <a:xfrm>
            <a:off x="3692250" y="591475"/>
            <a:ext cx="1759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latin typeface="Maven Pro"/>
                <a:ea typeface="Maven Pro"/>
                <a:cs typeface="Maven Pro"/>
                <a:sym typeface="Maven Pro"/>
              </a:rPr>
              <a:t>Blockchain</a:t>
            </a:r>
            <a:endParaRPr sz="200">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2"/>
          <p:cNvSpPr txBox="1"/>
          <p:nvPr/>
        </p:nvSpPr>
        <p:spPr>
          <a:xfrm>
            <a:off x="1452450" y="1864500"/>
            <a:ext cx="6106500" cy="16932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Nunito"/>
              <a:buChar char="●"/>
            </a:pPr>
            <a:r>
              <a:rPr lang="en">
                <a:latin typeface="Nunito"/>
                <a:ea typeface="Nunito"/>
                <a:cs typeface="Nunito"/>
                <a:sym typeface="Nunito"/>
              </a:rPr>
              <a:t>In </a:t>
            </a:r>
            <a:r>
              <a:rPr b="1" lang="en">
                <a:latin typeface="Nunito"/>
                <a:ea typeface="Nunito"/>
                <a:cs typeface="Nunito"/>
                <a:sym typeface="Nunito"/>
              </a:rPr>
              <a:t>1983</a:t>
            </a:r>
            <a:r>
              <a:rPr lang="en">
                <a:latin typeface="Nunito"/>
                <a:ea typeface="Nunito"/>
                <a:cs typeface="Nunito"/>
                <a:sym typeface="Nunito"/>
              </a:rPr>
              <a:t>, </a:t>
            </a:r>
            <a:r>
              <a:rPr b="1" lang="en">
                <a:latin typeface="Nunito"/>
                <a:ea typeface="Nunito"/>
                <a:cs typeface="Nunito"/>
                <a:sym typeface="Nunito"/>
              </a:rPr>
              <a:t>David Chaum</a:t>
            </a:r>
            <a:r>
              <a:rPr lang="en">
                <a:latin typeface="Nunito"/>
                <a:ea typeface="Nunito"/>
                <a:cs typeface="Nunito"/>
                <a:sym typeface="Nunito"/>
              </a:rPr>
              <a:t> came up with the earliest ideas of applying cryptography to cash</a:t>
            </a:r>
            <a:endParaRPr>
              <a:latin typeface="Nunito"/>
              <a:ea typeface="Nunito"/>
              <a:cs typeface="Nunito"/>
              <a:sym typeface="Nunito"/>
            </a:endParaRPr>
          </a:p>
          <a:p>
            <a:pPr indent="-317500" lvl="0" marL="457200" rtl="0" algn="just">
              <a:spcBef>
                <a:spcPts val="0"/>
              </a:spcBef>
              <a:spcAft>
                <a:spcPts val="0"/>
              </a:spcAft>
              <a:buSzPts val="1400"/>
              <a:buFont typeface="Nunito"/>
              <a:buChar char="●"/>
            </a:pPr>
            <a:r>
              <a:rPr lang="en">
                <a:latin typeface="Nunito"/>
                <a:ea typeface="Nunito"/>
                <a:cs typeface="Nunito"/>
                <a:sym typeface="Nunito"/>
              </a:rPr>
              <a:t>Uses “</a:t>
            </a:r>
            <a:r>
              <a:rPr b="1" lang="en">
                <a:latin typeface="Nunito"/>
                <a:ea typeface="Nunito"/>
                <a:cs typeface="Nunito"/>
                <a:sym typeface="Nunito"/>
              </a:rPr>
              <a:t>blind signature</a:t>
            </a:r>
            <a:r>
              <a:rPr lang="en">
                <a:latin typeface="Nunito"/>
                <a:ea typeface="Nunito"/>
                <a:cs typeface="Nunito"/>
                <a:sym typeface="Nunito"/>
              </a:rPr>
              <a:t>” method</a:t>
            </a:r>
            <a:endParaRPr>
              <a:latin typeface="Nunito"/>
              <a:ea typeface="Nunito"/>
              <a:cs typeface="Nunito"/>
              <a:sym typeface="Nunito"/>
            </a:endParaRPr>
          </a:p>
          <a:p>
            <a:pPr indent="-317500" lvl="0" marL="457200" rtl="0" algn="just">
              <a:spcBef>
                <a:spcPts val="0"/>
              </a:spcBef>
              <a:spcAft>
                <a:spcPts val="0"/>
              </a:spcAft>
              <a:buSzPts val="1400"/>
              <a:buFont typeface="Nunito"/>
              <a:buChar char="●"/>
            </a:pPr>
            <a:r>
              <a:rPr lang="en">
                <a:latin typeface="Nunito"/>
                <a:ea typeface="Nunito"/>
                <a:cs typeface="Nunito"/>
                <a:sym typeface="Nunito"/>
              </a:rPr>
              <a:t>Requires a server run by a central authority whom everyone trust</a:t>
            </a:r>
            <a:endParaRPr>
              <a:latin typeface="Nunito"/>
              <a:ea typeface="Nunito"/>
              <a:cs typeface="Nunito"/>
              <a:sym typeface="Nunito"/>
            </a:endParaRPr>
          </a:p>
          <a:p>
            <a:pPr indent="-317500" lvl="0" marL="457200" rtl="0" algn="just">
              <a:spcBef>
                <a:spcPts val="0"/>
              </a:spcBef>
              <a:spcAft>
                <a:spcPts val="0"/>
              </a:spcAft>
              <a:buSzPts val="1400"/>
              <a:buFont typeface="Nunito"/>
              <a:buChar char="●"/>
            </a:pPr>
            <a:r>
              <a:rPr lang="en">
                <a:latin typeface="Nunito"/>
                <a:ea typeface="Nunito"/>
                <a:cs typeface="Nunito"/>
                <a:sym typeface="Nunito"/>
              </a:rPr>
              <a:t>Every transaction needs the participation of this server to go through</a:t>
            </a:r>
            <a:endParaRPr>
              <a:latin typeface="Nunito"/>
              <a:ea typeface="Nunito"/>
              <a:cs typeface="Nunito"/>
              <a:sym typeface="Nunito"/>
            </a:endParaRPr>
          </a:p>
          <a:p>
            <a:pPr indent="-317500" lvl="0" marL="457200" rtl="0" algn="just">
              <a:spcBef>
                <a:spcPts val="0"/>
              </a:spcBef>
              <a:spcAft>
                <a:spcPts val="0"/>
              </a:spcAft>
              <a:buSzPts val="1400"/>
              <a:buFont typeface="Nunito"/>
              <a:buChar char="●"/>
            </a:pPr>
            <a:r>
              <a:rPr lang="en">
                <a:latin typeface="Nunito"/>
                <a:ea typeface="Nunito"/>
                <a:cs typeface="Nunito"/>
                <a:sym typeface="Nunito"/>
              </a:rPr>
              <a:t>If the server goes down temporarily, payments grind to a halt</a:t>
            </a:r>
            <a:endParaRPr>
              <a:latin typeface="Nunito"/>
              <a:ea typeface="Nunito"/>
              <a:cs typeface="Nunito"/>
              <a:sym typeface="Nunito"/>
            </a:endParaRPr>
          </a:p>
        </p:txBody>
      </p:sp>
      <p:sp>
        <p:nvSpPr>
          <p:cNvPr id="339" name="Google Shape;339;p22"/>
          <p:cNvSpPr txBox="1"/>
          <p:nvPr/>
        </p:nvSpPr>
        <p:spPr>
          <a:xfrm>
            <a:off x="2527200" y="680675"/>
            <a:ext cx="4089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rgbClr val="424242"/>
                </a:solidFill>
                <a:latin typeface="Maven Pro"/>
                <a:ea typeface="Maven Pro"/>
                <a:cs typeface="Maven Pro"/>
                <a:sym typeface="Maven Pro"/>
              </a:rPr>
              <a:t>Digital Cash</a:t>
            </a:r>
            <a:endParaRPr sz="200">
              <a:solidFill>
                <a:srgbClr val="424242"/>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3"/>
          <p:cNvSpPr txBox="1"/>
          <p:nvPr/>
        </p:nvSpPr>
        <p:spPr>
          <a:xfrm>
            <a:off x="1452450" y="1864500"/>
            <a:ext cx="6106500" cy="27705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Nunito"/>
              <a:buChar char="●"/>
            </a:pPr>
            <a:r>
              <a:rPr lang="en">
                <a:latin typeface="Nunito"/>
                <a:ea typeface="Nunito"/>
                <a:cs typeface="Nunito"/>
                <a:sym typeface="Nunito"/>
              </a:rPr>
              <a:t>In </a:t>
            </a:r>
            <a:r>
              <a:rPr b="1" lang="en">
                <a:latin typeface="Nunito"/>
                <a:ea typeface="Nunito"/>
                <a:cs typeface="Nunito"/>
                <a:sym typeface="Nunito"/>
              </a:rPr>
              <a:t>1988</a:t>
            </a:r>
            <a:r>
              <a:rPr lang="en">
                <a:latin typeface="Nunito"/>
                <a:ea typeface="Nunito"/>
                <a:cs typeface="Nunito"/>
                <a:sym typeface="Nunito"/>
              </a:rPr>
              <a:t>, </a:t>
            </a:r>
            <a:r>
              <a:rPr b="1" lang="en">
                <a:latin typeface="Nunito"/>
                <a:ea typeface="Nunito"/>
                <a:cs typeface="Nunito"/>
                <a:sym typeface="Nunito"/>
              </a:rPr>
              <a:t>David Chaum</a:t>
            </a:r>
            <a:r>
              <a:rPr lang="en">
                <a:latin typeface="Nunito"/>
                <a:ea typeface="Nunito"/>
                <a:cs typeface="Nunito"/>
                <a:sym typeface="Nunito"/>
              </a:rPr>
              <a:t> </a:t>
            </a:r>
            <a:r>
              <a:rPr lang="en">
                <a:latin typeface="Nunito"/>
                <a:ea typeface="Nunito"/>
                <a:cs typeface="Nunito"/>
                <a:sym typeface="Nunito"/>
              </a:rPr>
              <a:t>with two other cryptographers </a:t>
            </a:r>
            <a:r>
              <a:rPr b="1" lang="en">
                <a:latin typeface="Nunito"/>
                <a:ea typeface="Nunito"/>
                <a:cs typeface="Nunito"/>
                <a:sym typeface="Nunito"/>
              </a:rPr>
              <a:t>Fiat</a:t>
            </a:r>
            <a:r>
              <a:rPr lang="en">
                <a:latin typeface="Nunito"/>
                <a:ea typeface="Nunito"/>
                <a:cs typeface="Nunito"/>
                <a:sym typeface="Nunito"/>
              </a:rPr>
              <a:t> and </a:t>
            </a:r>
            <a:r>
              <a:rPr b="1" lang="en">
                <a:latin typeface="Nunito"/>
                <a:ea typeface="Nunito"/>
                <a:cs typeface="Nunito"/>
                <a:sym typeface="Nunito"/>
              </a:rPr>
              <a:t>Naor</a:t>
            </a:r>
            <a:r>
              <a:rPr lang="en">
                <a:latin typeface="Nunito"/>
                <a:ea typeface="Nunito"/>
                <a:cs typeface="Nunito"/>
                <a:sym typeface="Nunito"/>
              </a:rPr>
              <a:t> proposed </a:t>
            </a:r>
            <a:r>
              <a:rPr b="1" lang="en">
                <a:latin typeface="Nunito"/>
                <a:ea typeface="Nunito"/>
                <a:cs typeface="Nunito"/>
                <a:sym typeface="Nunito"/>
              </a:rPr>
              <a:t>offline electronic cash</a:t>
            </a:r>
            <a:endParaRPr b="1">
              <a:latin typeface="Nunito"/>
              <a:ea typeface="Nunito"/>
              <a:cs typeface="Nunito"/>
              <a:sym typeface="Nunito"/>
            </a:endParaRPr>
          </a:p>
          <a:p>
            <a:pPr indent="-317500" lvl="0" marL="457200" rtl="0" algn="just">
              <a:spcBef>
                <a:spcPts val="0"/>
              </a:spcBef>
              <a:spcAft>
                <a:spcPts val="0"/>
              </a:spcAft>
              <a:buSzPts val="1400"/>
              <a:buFont typeface="Nunito"/>
              <a:buChar char="●"/>
            </a:pPr>
            <a:r>
              <a:rPr lang="en">
                <a:latin typeface="Nunito"/>
                <a:ea typeface="Nunito"/>
                <a:cs typeface="Nunito"/>
                <a:sym typeface="Nunito"/>
              </a:rPr>
              <a:t>Stop worrying about preventing double-spending and focus on detecting it</a:t>
            </a:r>
            <a:endParaRPr>
              <a:latin typeface="Nunito"/>
              <a:ea typeface="Nunito"/>
              <a:cs typeface="Nunito"/>
              <a:sym typeface="Nunito"/>
            </a:endParaRPr>
          </a:p>
          <a:p>
            <a:pPr indent="-317500" lvl="0" marL="457200" rtl="0" algn="just">
              <a:spcBef>
                <a:spcPts val="0"/>
              </a:spcBef>
              <a:spcAft>
                <a:spcPts val="0"/>
              </a:spcAft>
              <a:buSzPts val="1400"/>
              <a:buFont typeface="Nunito"/>
              <a:buChar char="●"/>
            </a:pPr>
            <a:r>
              <a:rPr lang="en">
                <a:latin typeface="Nunito"/>
                <a:ea typeface="Nunito"/>
                <a:cs typeface="Nunito"/>
                <a:sym typeface="Nunito"/>
              </a:rPr>
              <a:t>Every digital coin issued to you encodes your identity that only you can decode</a:t>
            </a:r>
            <a:endParaRPr>
              <a:latin typeface="Nunito"/>
              <a:ea typeface="Nunito"/>
              <a:cs typeface="Nunito"/>
              <a:sym typeface="Nunito"/>
            </a:endParaRPr>
          </a:p>
          <a:p>
            <a:pPr indent="-317500" lvl="0" marL="457200" rtl="0" algn="just">
              <a:spcBef>
                <a:spcPts val="0"/>
              </a:spcBef>
              <a:spcAft>
                <a:spcPts val="0"/>
              </a:spcAft>
              <a:buSzPts val="1400"/>
              <a:buFont typeface="Nunito"/>
              <a:buChar char="●"/>
            </a:pPr>
            <a:r>
              <a:rPr lang="en">
                <a:latin typeface="Nunito"/>
                <a:ea typeface="Nunito"/>
                <a:cs typeface="Nunito"/>
                <a:sym typeface="Nunito"/>
              </a:rPr>
              <a:t>Every time you spend your coin, the recipient will require you to decode a random subset of the encoding</a:t>
            </a:r>
            <a:endParaRPr>
              <a:latin typeface="Nunito"/>
              <a:ea typeface="Nunito"/>
              <a:cs typeface="Nunito"/>
              <a:sym typeface="Nunito"/>
            </a:endParaRPr>
          </a:p>
          <a:p>
            <a:pPr indent="-317500" lvl="0" marL="457200" rtl="0" algn="just">
              <a:spcBef>
                <a:spcPts val="0"/>
              </a:spcBef>
              <a:spcAft>
                <a:spcPts val="0"/>
              </a:spcAft>
              <a:buSzPts val="1400"/>
              <a:buFont typeface="Nunito"/>
              <a:buChar char="●"/>
            </a:pPr>
            <a:r>
              <a:rPr lang="en">
                <a:latin typeface="Nunito"/>
                <a:ea typeface="Nunito"/>
                <a:cs typeface="Nunito"/>
                <a:sym typeface="Nunito"/>
              </a:rPr>
              <a:t>In case of double spending the bank can put the two pieces of information together to decode your identity completely, when both recipients will go to the bank to redeem their notes</a:t>
            </a:r>
            <a:endParaRPr>
              <a:latin typeface="Nunito"/>
              <a:ea typeface="Nunito"/>
              <a:cs typeface="Nunito"/>
              <a:sym typeface="Nunito"/>
            </a:endParaRPr>
          </a:p>
          <a:p>
            <a:pPr indent="-317500" lvl="0" marL="457200" rtl="0" algn="just">
              <a:spcBef>
                <a:spcPts val="0"/>
              </a:spcBef>
              <a:spcAft>
                <a:spcPts val="0"/>
              </a:spcAft>
              <a:buSzPts val="1400"/>
              <a:buFont typeface="Nunito"/>
              <a:buChar char="●"/>
            </a:pPr>
            <a:r>
              <a:rPr lang="en">
                <a:latin typeface="Nunito"/>
                <a:ea typeface="Nunito"/>
                <a:cs typeface="Nunito"/>
                <a:sym typeface="Nunito"/>
              </a:rPr>
              <a:t>There’s no way to split a cash</a:t>
            </a:r>
            <a:endParaRPr>
              <a:latin typeface="Nunito"/>
              <a:ea typeface="Nunito"/>
              <a:cs typeface="Nunito"/>
              <a:sym typeface="Nunito"/>
            </a:endParaRPr>
          </a:p>
        </p:txBody>
      </p:sp>
      <p:sp>
        <p:nvSpPr>
          <p:cNvPr id="345" name="Google Shape;345;p23"/>
          <p:cNvSpPr txBox="1"/>
          <p:nvPr/>
        </p:nvSpPr>
        <p:spPr>
          <a:xfrm>
            <a:off x="2527200" y="680675"/>
            <a:ext cx="4089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rgbClr val="424242"/>
                </a:solidFill>
                <a:latin typeface="Maven Pro"/>
                <a:ea typeface="Maven Pro"/>
                <a:cs typeface="Maven Pro"/>
                <a:sym typeface="Maven Pro"/>
              </a:rPr>
              <a:t>Digital Cash</a:t>
            </a:r>
            <a:endParaRPr sz="200">
              <a:solidFill>
                <a:srgbClr val="424242"/>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4"/>
          <p:cNvSpPr txBox="1"/>
          <p:nvPr/>
        </p:nvSpPr>
        <p:spPr>
          <a:xfrm>
            <a:off x="1452450" y="1864500"/>
            <a:ext cx="6106500" cy="23397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Nunito"/>
              <a:buChar char="●"/>
            </a:pPr>
            <a:r>
              <a:rPr lang="en">
                <a:latin typeface="Nunito"/>
                <a:ea typeface="Nunito"/>
                <a:cs typeface="Nunito"/>
                <a:sym typeface="Nunito"/>
              </a:rPr>
              <a:t>A paper by </a:t>
            </a:r>
            <a:r>
              <a:rPr b="1" lang="en">
                <a:latin typeface="Nunito"/>
                <a:ea typeface="Nunito"/>
                <a:cs typeface="Nunito"/>
                <a:sym typeface="Nunito"/>
              </a:rPr>
              <a:t>Okamoto</a:t>
            </a:r>
            <a:r>
              <a:rPr lang="en">
                <a:latin typeface="Nunito"/>
                <a:ea typeface="Nunito"/>
                <a:cs typeface="Nunito"/>
                <a:sym typeface="Nunito"/>
              </a:rPr>
              <a:t> and </a:t>
            </a:r>
            <a:r>
              <a:rPr b="1" lang="en">
                <a:latin typeface="Nunito"/>
                <a:ea typeface="Nunito"/>
                <a:cs typeface="Nunito"/>
                <a:sym typeface="Nunito"/>
              </a:rPr>
              <a:t>Ohta</a:t>
            </a:r>
            <a:r>
              <a:rPr lang="en">
                <a:latin typeface="Nunito"/>
                <a:ea typeface="Nunito"/>
                <a:cs typeface="Nunito"/>
                <a:sym typeface="Nunito"/>
              </a:rPr>
              <a:t> uses “</a:t>
            </a:r>
            <a:r>
              <a:rPr b="1" lang="en">
                <a:latin typeface="Nunito"/>
                <a:ea typeface="Nunito"/>
                <a:cs typeface="Nunito"/>
                <a:sym typeface="Nunito"/>
              </a:rPr>
              <a:t>Merkle trees</a:t>
            </a:r>
            <a:r>
              <a:rPr lang="en">
                <a:latin typeface="Nunito"/>
                <a:ea typeface="Nunito"/>
                <a:cs typeface="Nunito"/>
                <a:sym typeface="Nunito"/>
              </a:rPr>
              <a:t>” to create a system that does allow you to subdivide your coins</a:t>
            </a:r>
            <a:endParaRPr>
              <a:latin typeface="Nunito"/>
              <a:ea typeface="Nunito"/>
              <a:cs typeface="Nunito"/>
              <a:sym typeface="Nunito"/>
            </a:endParaRPr>
          </a:p>
          <a:p>
            <a:pPr indent="-317500" lvl="0" marL="457200" rtl="0" algn="just">
              <a:spcBef>
                <a:spcPts val="0"/>
              </a:spcBef>
              <a:spcAft>
                <a:spcPts val="0"/>
              </a:spcAft>
              <a:buSzPts val="1400"/>
              <a:buFont typeface="Nunito"/>
              <a:buChar char="●"/>
            </a:pPr>
            <a:r>
              <a:rPr b="1" lang="en">
                <a:latin typeface="Nunito"/>
                <a:ea typeface="Nunito"/>
                <a:cs typeface="Nunito"/>
                <a:sym typeface="Nunito"/>
              </a:rPr>
              <a:t>Chaum</a:t>
            </a:r>
            <a:r>
              <a:rPr lang="en">
                <a:latin typeface="Nunito"/>
                <a:ea typeface="Nunito"/>
                <a:cs typeface="Nunito"/>
                <a:sym typeface="Nunito"/>
              </a:rPr>
              <a:t> took his ideas and commercialized them by forming a </a:t>
            </a:r>
            <a:r>
              <a:rPr lang="en">
                <a:latin typeface="Nunito"/>
                <a:ea typeface="Nunito"/>
                <a:cs typeface="Nunito"/>
                <a:sym typeface="Nunito"/>
              </a:rPr>
              <a:t>company</a:t>
            </a:r>
            <a:r>
              <a:rPr lang="en">
                <a:latin typeface="Nunito"/>
                <a:ea typeface="Nunito"/>
                <a:cs typeface="Nunito"/>
                <a:sym typeface="Nunito"/>
              </a:rPr>
              <a:t> called </a:t>
            </a:r>
            <a:r>
              <a:rPr b="1" lang="en">
                <a:latin typeface="Nunito"/>
                <a:ea typeface="Nunito"/>
                <a:cs typeface="Nunito"/>
                <a:sym typeface="Nunito"/>
              </a:rPr>
              <a:t>DigiCash</a:t>
            </a:r>
            <a:r>
              <a:rPr lang="en">
                <a:latin typeface="Nunito"/>
                <a:ea typeface="Nunito"/>
                <a:cs typeface="Nunito"/>
                <a:sym typeface="Nunito"/>
              </a:rPr>
              <a:t> in 1989</a:t>
            </a:r>
            <a:endParaRPr>
              <a:latin typeface="Nunito"/>
              <a:ea typeface="Nunito"/>
              <a:cs typeface="Nunito"/>
              <a:sym typeface="Nunito"/>
            </a:endParaRPr>
          </a:p>
          <a:p>
            <a:pPr indent="-317500" lvl="0" marL="457200" rtl="0" algn="just">
              <a:spcBef>
                <a:spcPts val="0"/>
              </a:spcBef>
              <a:spcAft>
                <a:spcPts val="0"/>
              </a:spcAft>
              <a:buSzPts val="1400"/>
              <a:buFont typeface="Nunito"/>
              <a:buChar char="●"/>
            </a:pPr>
            <a:r>
              <a:rPr lang="en">
                <a:latin typeface="Nunito"/>
                <a:ea typeface="Nunito"/>
                <a:cs typeface="Nunito"/>
                <a:sym typeface="Nunito"/>
              </a:rPr>
              <a:t>The actual cash in Digicash’s system was called </a:t>
            </a:r>
            <a:r>
              <a:rPr b="1" lang="en">
                <a:latin typeface="Nunito"/>
                <a:ea typeface="Nunito"/>
                <a:cs typeface="Nunito"/>
                <a:sym typeface="Nunito"/>
              </a:rPr>
              <a:t>Ecash</a:t>
            </a:r>
            <a:r>
              <a:rPr lang="en">
                <a:latin typeface="Nunito"/>
                <a:ea typeface="Nunito"/>
                <a:cs typeface="Nunito"/>
                <a:sym typeface="Nunito"/>
              </a:rPr>
              <a:t> and they had another system called </a:t>
            </a:r>
            <a:r>
              <a:rPr b="1" lang="en">
                <a:latin typeface="Nunito"/>
                <a:ea typeface="Nunito"/>
                <a:cs typeface="Nunito"/>
                <a:sym typeface="Nunito"/>
              </a:rPr>
              <a:t>cyberbucks</a:t>
            </a:r>
            <a:endParaRPr b="1">
              <a:latin typeface="Nunito"/>
              <a:ea typeface="Nunito"/>
              <a:cs typeface="Nunito"/>
              <a:sym typeface="Nunito"/>
            </a:endParaRPr>
          </a:p>
          <a:p>
            <a:pPr indent="-317500" lvl="0" marL="457200" rtl="0" algn="just">
              <a:spcBef>
                <a:spcPts val="0"/>
              </a:spcBef>
              <a:spcAft>
                <a:spcPts val="0"/>
              </a:spcAft>
              <a:buSzPts val="1400"/>
              <a:buFont typeface="Nunito"/>
              <a:buChar char="●"/>
            </a:pPr>
            <a:r>
              <a:rPr lang="en">
                <a:latin typeface="Nunito"/>
                <a:ea typeface="Nunito"/>
                <a:cs typeface="Nunito"/>
                <a:sym typeface="Nunito"/>
              </a:rPr>
              <a:t>Many banks from </a:t>
            </a:r>
            <a:r>
              <a:rPr b="1" lang="en">
                <a:latin typeface="Nunito"/>
                <a:ea typeface="Nunito"/>
                <a:cs typeface="Nunito"/>
                <a:sym typeface="Nunito"/>
              </a:rPr>
              <a:t>US</a:t>
            </a:r>
            <a:r>
              <a:rPr lang="en">
                <a:latin typeface="Nunito"/>
                <a:ea typeface="Nunito"/>
                <a:cs typeface="Nunito"/>
                <a:sym typeface="Nunito"/>
              </a:rPr>
              <a:t> and </a:t>
            </a:r>
            <a:r>
              <a:rPr b="1" lang="en">
                <a:latin typeface="Nunito"/>
                <a:ea typeface="Nunito"/>
                <a:cs typeface="Nunito"/>
                <a:sym typeface="Nunito"/>
              </a:rPr>
              <a:t>Finland</a:t>
            </a:r>
            <a:r>
              <a:rPr lang="en">
                <a:latin typeface="Nunito"/>
                <a:ea typeface="Nunito"/>
                <a:cs typeface="Nunito"/>
                <a:sym typeface="Nunito"/>
              </a:rPr>
              <a:t> actually implemented it</a:t>
            </a:r>
            <a:endParaRPr>
              <a:latin typeface="Nunito"/>
              <a:ea typeface="Nunito"/>
              <a:cs typeface="Nunito"/>
              <a:sym typeface="Nunito"/>
            </a:endParaRPr>
          </a:p>
          <a:p>
            <a:pPr indent="-317500" lvl="0" marL="457200" rtl="0" algn="just">
              <a:spcBef>
                <a:spcPts val="0"/>
              </a:spcBef>
              <a:spcAft>
                <a:spcPts val="0"/>
              </a:spcAft>
              <a:buSzPts val="1400"/>
              <a:buFont typeface="Nunito"/>
              <a:buChar char="●"/>
            </a:pPr>
            <a:r>
              <a:rPr lang="en">
                <a:latin typeface="Nunito"/>
                <a:ea typeface="Nunito"/>
                <a:cs typeface="Nunito"/>
                <a:sym typeface="Nunito"/>
              </a:rPr>
              <a:t>Clients in ecash are anonymous, but merchants aren’t</a:t>
            </a:r>
            <a:endParaRPr>
              <a:latin typeface="Nunito"/>
              <a:ea typeface="Nunito"/>
              <a:cs typeface="Nunito"/>
              <a:sym typeface="Nunito"/>
            </a:endParaRPr>
          </a:p>
          <a:p>
            <a:pPr indent="-317500" lvl="0" marL="457200" rtl="0" algn="just">
              <a:spcBef>
                <a:spcPts val="0"/>
              </a:spcBef>
              <a:spcAft>
                <a:spcPts val="0"/>
              </a:spcAft>
              <a:buSzPts val="1400"/>
              <a:buFont typeface="Nunito"/>
              <a:buChar char="●"/>
            </a:pPr>
            <a:r>
              <a:rPr lang="en">
                <a:latin typeface="Nunito"/>
                <a:ea typeface="Nunito"/>
                <a:cs typeface="Nunito"/>
                <a:sym typeface="Nunito"/>
              </a:rPr>
              <a:t>Chaum had several patents on Digicash technology, specially the blind-signature scheme</a:t>
            </a:r>
            <a:endParaRPr>
              <a:latin typeface="Nunito"/>
              <a:ea typeface="Nunito"/>
              <a:cs typeface="Nunito"/>
              <a:sym typeface="Nunito"/>
            </a:endParaRPr>
          </a:p>
        </p:txBody>
      </p:sp>
      <p:sp>
        <p:nvSpPr>
          <p:cNvPr id="351" name="Google Shape;351;p24"/>
          <p:cNvSpPr txBox="1"/>
          <p:nvPr/>
        </p:nvSpPr>
        <p:spPr>
          <a:xfrm>
            <a:off x="2527200" y="680675"/>
            <a:ext cx="4089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rgbClr val="424242"/>
                </a:solidFill>
                <a:latin typeface="Maven Pro"/>
                <a:ea typeface="Maven Pro"/>
                <a:cs typeface="Maven Pro"/>
                <a:sym typeface="Maven Pro"/>
              </a:rPr>
              <a:t>Digital Cash</a:t>
            </a:r>
            <a:endParaRPr sz="200">
              <a:solidFill>
                <a:srgbClr val="424242"/>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5"/>
          <p:cNvSpPr txBox="1"/>
          <p:nvPr/>
        </p:nvSpPr>
        <p:spPr>
          <a:xfrm>
            <a:off x="1452450" y="1864500"/>
            <a:ext cx="6106500" cy="12621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Nunito"/>
              <a:buChar char="●"/>
            </a:pPr>
            <a:r>
              <a:rPr lang="en">
                <a:latin typeface="Nunito"/>
                <a:ea typeface="Nunito"/>
                <a:cs typeface="Nunito"/>
                <a:sym typeface="Nunito"/>
              </a:rPr>
              <a:t>A bunch of cryptographers who hung out on what was called the </a:t>
            </a:r>
            <a:r>
              <a:rPr b="1" lang="en">
                <a:latin typeface="Nunito"/>
                <a:ea typeface="Nunito"/>
                <a:cs typeface="Nunito"/>
                <a:sym typeface="Nunito"/>
              </a:rPr>
              <a:t>cypherpunks mailing list</a:t>
            </a:r>
            <a:r>
              <a:rPr lang="en">
                <a:latin typeface="Nunito"/>
                <a:ea typeface="Nunito"/>
                <a:cs typeface="Nunito"/>
                <a:sym typeface="Nunito"/>
              </a:rPr>
              <a:t> wanted an alternative</a:t>
            </a:r>
            <a:endParaRPr>
              <a:latin typeface="Nunito"/>
              <a:ea typeface="Nunito"/>
              <a:cs typeface="Nunito"/>
              <a:sym typeface="Nunito"/>
            </a:endParaRPr>
          </a:p>
          <a:p>
            <a:pPr indent="-317500" lvl="0" marL="457200" rtl="0" algn="just">
              <a:spcBef>
                <a:spcPts val="0"/>
              </a:spcBef>
              <a:spcAft>
                <a:spcPts val="0"/>
              </a:spcAft>
              <a:buSzPts val="1400"/>
              <a:buFont typeface="Nunito"/>
              <a:buChar char="●"/>
            </a:pPr>
            <a:r>
              <a:rPr lang="en">
                <a:latin typeface="Nunito"/>
                <a:ea typeface="Nunito"/>
                <a:cs typeface="Nunito"/>
                <a:sym typeface="Nunito"/>
              </a:rPr>
              <a:t>They implemented a version of ecash called </a:t>
            </a:r>
            <a:r>
              <a:rPr b="1" lang="en">
                <a:latin typeface="Nunito"/>
                <a:ea typeface="Nunito"/>
                <a:cs typeface="Nunito"/>
                <a:sym typeface="Nunito"/>
              </a:rPr>
              <a:t>MagicMoney</a:t>
            </a:r>
            <a:endParaRPr>
              <a:latin typeface="Nunito"/>
              <a:ea typeface="Nunito"/>
              <a:cs typeface="Nunito"/>
              <a:sym typeface="Nunito"/>
            </a:endParaRPr>
          </a:p>
          <a:p>
            <a:pPr indent="-317500" lvl="0" marL="457200" rtl="0" algn="just">
              <a:spcBef>
                <a:spcPts val="0"/>
              </a:spcBef>
              <a:spcAft>
                <a:spcPts val="0"/>
              </a:spcAft>
              <a:buSzPts val="1400"/>
              <a:buFont typeface="Nunito"/>
              <a:buChar char="●"/>
            </a:pPr>
            <a:r>
              <a:rPr lang="en">
                <a:latin typeface="Nunito"/>
                <a:ea typeface="Nunito"/>
                <a:cs typeface="Nunito"/>
                <a:sym typeface="Nunito"/>
              </a:rPr>
              <a:t>It was billed as being only for experimental use</a:t>
            </a:r>
            <a:endParaRPr>
              <a:latin typeface="Nunito"/>
              <a:ea typeface="Nunito"/>
              <a:cs typeface="Nunito"/>
              <a:sym typeface="Nunito"/>
            </a:endParaRPr>
          </a:p>
          <a:p>
            <a:pPr indent="-317500" lvl="0" marL="457200" rtl="0" algn="just">
              <a:spcBef>
                <a:spcPts val="0"/>
              </a:spcBef>
              <a:spcAft>
                <a:spcPts val="0"/>
              </a:spcAft>
              <a:buSzPts val="1400"/>
              <a:buFont typeface="Nunito"/>
              <a:buChar char="●"/>
            </a:pPr>
            <a:r>
              <a:rPr lang="en">
                <a:latin typeface="Nunito"/>
                <a:ea typeface="Nunito"/>
                <a:cs typeface="Nunito"/>
                <a:sym typeface="Nunito"/>
              </a:rPr>
              <a:t>Transactions could be sent by email</a:t>
            </a:r>
            <a:endParaRPr>
              <a:latin typeface="Nunito"/>
              <a:ea typeface="Nunito"/>
              <a:cs typeface="Nunito"/>
              <a:sym typeface="Nunito"/>
            </a:endParaRPr>
          </a:p>
        </p:txBody>
      </p:sp>
      <p:sp>
        <p:nvSpPr>
          <p:cNvPr id="357" name="Google Shape;357;p25"/>
          <p:cNvSpPr txBox="1"/>
          <p:nvPr/>
        </p:nvSpPr>
        <p:spPr>
          <a:xfrm>
            <a:off x="2527200" y="680675"/>
            <a:ext cx="4089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rgbClr val="424242"/>
                </a:solidFill>
                <a:latin typeface="Maven Pro"/>
                <a:ea typeface="Maven Pro"/>
                <a:cs typeface="Maven Pro"/>
                <a:sym typeface="Maven Pro"/>
              </a:rPr>
              <a:t>Digital Cash</a:t>
            </a:r>
            <a:endParaRPr sz="200">
              <a:solidFill>
                <a:srgbClr val="424242"/>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6"/>
          <p:cNvSpPr txBox="1"/>
          <p:nvPr/>
        </p:nvSpPr>
        <p:spPr>
          <a:xfrm>
            <a:off x="1452450" y="1864500"/>
            <a:ext cx="6106500" cy="12621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Nunito"/>
              <a:buChar char="●"/>
            </a:pPr>
            <a:r>
              <a:rPr b="1" lang="en">
                <a:latin typeface="Nunito"/>
                <a:ea typeface="Nunito"/>
                <a:cs typeface="Nunito"/>
                <a:sym typeface="Nunito"/>
              </a:rPr>
              <a:t>Ben Laurie</a:t>
            </a:r>
            <a:r>
              <a:rPr lang="en">
                <a:latin typeface="Nunito"/>
                <a:ea typeface="Nunito"/>
                <a:cs typeface="Nunito"/>
                <a:sym typeface="Nunito"/>
              </a:rPr>
              <a:t> along with many other people proposed a non-patent-encumbered alternative to the blind-signature scheme called </a:t>
            </a:r>
            <a:r>
              <a:rPr b="1" lang="en">
                <a:latin typeface="Nunito"/>
                <a:ea typeface="Nunito"/>
                <a:cs typeface="Nunito"/>
                <a:sym typeface="Nunito"/>
              </a:rPr>
              <a:t>Lucre</a:t>
            </a:r>
            <a:endParaRPr>
              <a:latin typeface="Nunito"/>
              <a:ea typeface="Nunito"/>
              <a:cs typeface="Nunito"/>
              <a:sym typeface="Nunito"/>
            </a:endParaRPr>
          </a:p>
          <a:p>
            <a:pPr indent="-317500" lvl="0" marL="457200" rtl="0" algn="just">
              <a:spcBef>
                <a:spcPts val="0"/>
              </a:spcBef>
              <a:spcAft>
                <a:spcPts val="0"/>
              </a:spcAft>
              <a:buSzPts val="1400"/>
              <a:buFont typeface="Nunito"/>
              <a:buChar char="●"/>
            </a:pPr>
            <a:r>
              <a:rPr lang="en">
                <a:latin typeface="Nunito"/>
                <a:ea typeface="Nunito"/>
                <a:cs typeface="Nunito"/>
                <a:sym typeface="Nunito"/>
              </a:rPr>
              <a:t>Another proposal by </a:t>
            </a:r>
            <a:r>
              <a:rPr b="1" lang="en">
                <a:latin typeface="Nunito"/>
                <a:ea typeface="Nunito"/>
                <a:cs typeface="Nunito"/>
                <a:sym typeface="Nunito"/>
              </a:rPr>
              <a:t>Ian Goldberg</a:t>
            </a:r>
            <a:r>
              <a:rPr lang="en">
                <a:latin typeface="Nunito"/>
                <a:ea typeface="Nunito"/>
                <a:cs typeface="Nunito"/>
                <a:sym typeface="Nunito"/>
              </a:rPr>
              <a:t> tried to fix the problem of not being able to split coins to make change</a:t>
            </a:r>
            <a:endParaRPr>
              <a:latin typeface="Nunito"/>
              <a:ea typeface="Nunito"/>
              <a:cs typeface="Nunito"/>
              <a:sym typeface="Nunito"/>
            </a:endParaRPr>
          </a:p>
        </p:txBody>
      </p:sp>
      <p:sp>
        <p:nvSpPr>
          <p:cNvPr id="363" name="Google Shape;363;p26"/>
          <p:cNvSpPr txBox="1"/>
          <p:nvPr/>
        </p:nvSpPr>
        <p:spPr>
          <a:xfrm>
            <a:off x="2527200" y="680675"/>
            <a:ext cx="4089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rgbClr val="424242"/>
                </a:solidFill>
                <a:latin typeface="Maven Pro"/>
                <a:ea typeface="Maven Pro"/>
                <a:cs typeface="Maven Pro"/>
                <a:sym typeface="Maven Pro"/>
              </a:rPr>
              <a:t>Digital Cash</a:t>
            </a:r>
            <a:endParaRPr sz="200">
              <a:solidFill>
                <a:srgbClr val="424242"/>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7"/>
          <p:cNvSpPr txBox="1"/>
          <p:nvPr/>
        </p:nvSpPr>
        <p:spPr>
          <a:xfrm>
            <a:off x="1452450" y="1864500"/>
            <a:ext cx="6106500" cy="6156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Nunito"/>
              <a:buChar char="●"/>
            </a:pPr>
            <a:r>
              <a:rPr lang="en">
                <a:latin typeface="Nunito"/>
                <a:ea typeface="Nunito"/>
                <a:cs typeface="Nunito"/>
                <a:sym typeface="Nunito"/>
              </a:rPr>
              <a:t>It was hard to persuade the banks and the merchants to adopt it</a:t>
            </a:r>
            <a:endParaRPr>
              <a:latin typeface="Nunito"/>
              <a:ea typeface="Nunito"/>
              <a:cs typeface="Nunito"/>
              <a:sym typeface="Nunito"/>
            </a:endParaRPr>
          </a:p>
          <a:p>
            <a:pPr indent="-317500" lvl="0" marL="457200" rtl="0" algn="just">
              <a:spcBef>
                <a:spcPts val="0"/>
              </a:spcBef>
              <a:spcAft>
                <a:spcPts val="0"/>
              </a:spcAft>
              <a:buSzPts val="1400"/>
              <a:buFont typeface="Nunito"/>
              <a:buChar char="●"/>
            </a:pPr>
            <a:r>
              <a:rPr lang="en">
                <a:latin typeface="Nunito"/>
                <a:ea typeface="Nunito"/>
                <a:cs typeface="Nunito"/>
                <a:sym typeface="Nunito"/>
              </a:rPr>
              <a:t>It didn’t support user-to-user transactions</a:t>
            </a:r>
            <a:endParaRPr>
              <a:latin typeface="Nunito"/>
              <a:ea typeface="Nunito"/>
              <a:cs typeface="Nunito"/>
              <a:sym typeface="Nunito"/>
            </a:endParaRPr>
          </a:p>
        </p:txBody>
      </p:sp>
      <p:sp>
        <p:nvSpPr>
          <p:cNvPr id="369" name="Google Shape;369;p27"/>
          <p:cNvSpPr txBox="1"/>
          <p:nvPr/>
        </p:nvSpPr>
        <p:spPr>
          <a:xfrm>
            <a:off x="2527200" y="680675"/>
            <a:ext cx="4089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rgbClr val="424242"/>
                </a:solidFill>
                <a:latin typeface="Maven Pro"/>
                <a:ea typeface="Maven Pro"/>
                <a:cs typeface="Maven Pro"/>
                <a:sym typeface="Maven Pro"/>
              </a:rPr>
              <a:t>Why did DigiCash fail?</a:t>
            </a:r>
            <a:endParaRPr sz="200">
              <a:solidFill>
                <a:srgbClr val="424242"/>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8"/>
          <p:cNvSpPr txBox="1"/>
          <p:nvPr/>
        </p:nvSpPr>
        <p:spPr>
          <a:xfrm>
            <a:off x="1452450" y="1788300"/>
            <a:ext cx="6106500" cy="27705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Nunito"/>
              <a:buChar char="●"/>
            </a:pPr>
            <a:r>
              <a:rPr lang="en">
                <a:latin typeface="Nunito"/>
                <a:ea typeface="Nunito"/>
                <a:cs typeface="Nunito"/>
                <a:sym typeface="Nunito"/>
              </a:rPr>
              <a:t>In the later years, </a:t>
            </a:r>
            <a:r>
              <a:rPr b="1" lang="en">
                <a:latin typeface="Nunito"/>
                <a:ea typeface="Nunito"/>
                <a:cs typeface="Nunito"/>
                <a:sym typeface="Nunito"/>
              </a:rPr>
              <a:t>DigiCash</a:t>
            </a:r>
            <a:r>
              <a:rPr lang="en">
                <a:latin typeface="Nunito"/>
                <a:ea typeface="Nunito"/>
                <a:cs typeface="Nunito"/>
                <a:sym typeface="Nunito"/>
              </a:rPr>
              <a:t> experimented with tamper-resistant hardware</a:t>
            </a:r>
            <a:endParaRPr>
              <a:latin typeface="Nunito"/>
              <a:ea typeface="Nunito"/>
              <a:cs typeface="Nunito"/>
              <a:sym typeface="Nunito"/>
            </a:endParaRPr>
          </a:p>
          <a:p>
            <a:pPr indent="-317500" lvl="0" marL="457200" rtl="0" algn="just">
              <a:spcBef>
                <a:spcPts val="0"/>
              </a:spcBef>
              <a:spcAft>
                <a:spcPts val="0"/>
              </a:spcAft>
              <a:buSzPts val="1400"/>
              <a:buFont typeface="Nunito"/>
              <a:buChar char="●"/>
            </a:pPr>
            <a:r>
              <a:rPr lang="en">
                <a:latin typeface="Nunito"/>
                <a:ea typeface="Nunito"/>
                <a:cs typeface="Nunito"/>
                <a:sym typeface="Nunito"/>
              </a:rPr>
              <a:t>The goal was to  try to prevent double-spending rather than just detecting it</a:t>
            </a:r>
            <a:endParaRPr>
              <a:latin typeface="Nunito"/>
              <a:ea typeface="Nunito"/>
              <a:cs typeface="Nunito"/>
              <a:sym typeface="Nunito"/>
            </a:endParaRPr>
          </a:p>
          <a:p>
            <a:pPr indent="-317500" lvl="0" marL="457200" rtl="0" algn="just">
              <a:spcBef>
                <a:spcPts val="0"/>
              </a:spcBef>
              <a:spcAft>
                <a:spcPts val="0"/>
              </a:spcAft>
              <a:buSzPts val="1400"/>
              <a:buFont typeface="Nunito"/>
              <a:buChar char="●"/>
            </a:pPr>
            <a:r>
              <a:rPr lang="en">
                <a:latin typeface="Nunito"/>
                <a:ea typeface="Nunito"/>
                <a:cs typeface="Nunito"/>
                <a:sym typeface="Nunito"/>
              </a:rPr>
              <a:t>The hardware was a wallet, or some sort of card, that  would keep track of your balance using a counter</a:t>
            </a:r>
            <a:endParaRPr>
              <a:latin typeface="Nunito"/>
              <a:ea typeface="Nunito"/>
              <a:cs typeface="Nunito"/>
              <a:sym typeface="Nunito"/>
            </a:endParaRPr>
          </a:p>
          <a:p>
            <a:pPr indent="-317500" lvl="0" marL="457200" rtl="0" algn="just">
              <a:spcBef>
                <a:spcPts val="0"/>
              </a:spcBef>
              <a:spcAft>
                <a:spcPts val="0"/>
              </a:spcAft>
              <a:buSzPts val="1400"/>
              <a:buFont typeface="Nunito"/>
              <a:buChar char="●"/>
            </a:pPr>
            <a:r>
              <a:rPr lang="en">
                <a:latin typeface="Nunito"/>
                <a:ea typeface="Nunito"/>
                <a:cs typeface="Nunito"/>
                <a:sym typeface="Nunito"/>
              </a:rPr>
              <a:t>There should not be any way to physically or digitally go in and tamper with its counter</a:t>
            </a:r>
            <a:endParaRPr>
              <a:latin typeface="Nunito"/>
              <a:ea typeface="Nunito"/>
              <a:cs typeface="Nunito"/>
              <a:sym typeface="Nunito"/>
            </a:endParaRPr>
          </a:p>
          <a:p>
            <a:pPr indent="-317500" lvl="0" marL="457200" rtl="0" algn="just">
              <a:spcBef>
                <a:spcPts val="0"/>
              </a:spcBef>
              <a:spcAft>
                <a:spcPts val="0"/>
              </a:spcAft>
              <a:buSzPts val="1400"/>
              <a:buFont typeface="Nunito"/>
              <a:buChar char="●"/>
            </a:pPr>
            <a:r>
              <a:rPr lang="en">
                <a:latin typeface="Nunito"/>
                <a:ea typeface="Nunito"/>
                <a:cs typeface="Nunito"/>
                <a:sym typeface="Nunito"/>
              </a:rPr>
              <a:t>DigiCash later worked with an Europe-based company called </a:t>
            </a:r>
            <a:r>
              <a:rPr b="1" lang="en">
                <a:latin typeface="Nunito"/>
                <a:ea typeface="Nunito"/>
                <a:cs typeface="Nunito"/>
                <a:sym typeface="Nunito"/>
              </a:rPr>
              <a:t>CAFE</a:t>
            </a:r>
            <a:endParaRPr>
              <a:latin typeface="Nunito"/>
              <a:ea typeface="Nunito"/>
              <a:cs typeface="Nunito"/>
              <a:sym typeface="Nunito"/>
            </a:endParaRPr>
          </a:p>
          <a:p>
            <a:pPr indent="-317500" lvl="0" marL="457200" rtl="0" algn="just">
              <a:spcBef>
                <a:spcPts val="0"/>
              </a:spcBef>
              <a:spcAft>
                <a:spcPts val="0"/>
              </a:spcAft>
              <a:buSzPts val="1400"/>
              <a:buFont typeface="Nunito"/>
              <a:buChar char="●"/>
            </a:pPr>
            <a:r>
              <a:rPr lang="en">
                <a:latin typeface="Nunito"/>
                <a:ea typeface="Nunito"/>
                <a:cs typeface="Nunito"/>
                <a:sym typeface="Nunito"/>
              </a:rPr>
              <a:t>Another company, </a:t>
            </a:r>
            <a:r>
              <a:rPr b="1" lang="en">
                <a:latin typeface="Nunito"/>
                <a:ea typeface="Nunito"/>
                <a:cs typeface="Nunito"/>
                <a:sym typeface="Nunito"/>
              </a:rPr>
              <a:t>Mondex</a:t>
            </a:r>
            <a:r>
              <a:rPr lang="en">
                <a:latin typeface="Nunito"/>
                <a:ea typeface="Nunito"/>
                <a:cs typeface="Nunito"/>
                <a:sym typeface="Nunito"/>
              </a:rPr>
              <a:t>, also worked with the same idea which was then </a:t>
            </a:r>
            <a:r>
              <a:rPr lang="en">
                <a:latin typeface="Nunito"/>
                <a:ea typeface="Nunito"/>
                <a:cs typeface="Nunito"/>
                <a:sym typeface="Nunito"/>
              </a:rPr>
              <a:t>acquired by </a:t>
            </a:r>
            <a:r>
              <a:rPr b="1" lang="en">
                <a:latin typeface="Nunito"/>
                <a:ea typeface="Nunito"/>
                <a:cs typeface="Nunito"/>
                <a:sym typeface="Nunito"/>
              </a:rPr>
              <a:t>MasterCard</a:t>
            </a:r>
            <a:r>
              <a:rPr lang="en">
                <a:latin typeface="Nunito"/>
                <a:ea typeface="Nunito"/>
                <a:cs typeface="Nunito"/>
                <a:sym typeface="Nunito"/>
              </a:rPr>
              <a:t>. </a:t>
            </a:r>
            <a:r>
              <a:rPr b="1" lang="en">
                <a:latin typeface="Nunito"/>
                <a:ea typeface="Nunito"/>
                <a:cs typeface="Nunito"/>
                <a:sym typeface="Nunito"/>
              </a:rPr>
              <a:t>VISA</a:t>
            </a:r>
            <a:r>
              <a:rPr lang="en">
                <a:latin typeface="Nunito"/>
                <a:ea typeface="Nunito"/>
                <a:cs typeface="Nunito"/>
                <a:sym typeface="Nunito"/>
              </a:rPr>
              <a:t> also had their own </a:t>
            </a:r>
            <a:r>
              <a:rPr b="1" lang="en">
                <a:latin typeface="Nunito"/>
                <a:ea typeface="Nunito"/>
                <a:cs typeface="Nunito"/>
                <a:sym typeface="Nunito"/>
              </a:rPr>
              <a:t>VisaCash</a:t>
            </a:r>
            <a:endParaRPr b="1">
              <a:latin typeface="Nunito"/>
              <a:ea typeface="Nunito"/>
              <a:cs typeface="Nunito"/>
              <a:sym typeface="Nunito"/>
            </a:endParaRPr>
          </a:p>
        </p:txBody>
      </p:sp>
      <p:sp>
        <p:nvSpPr>
          <p:cNvPr id="375" name="Google Shape;375;p28"/>
          <p:cNvSpPr txBox="1"/>
          <p:nvPr/>
        </p:nvSpPr>
        <p:spPr>
          <a:xfrm>
            <a:off x="2396550" y="680675"/>
            <a:ext cx="4338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rgbClr val="424242"/>
                </a:solidFill>
                <a:latin typeface="Maven Pro"/>
                <a:ea typeface="Maven Pro"/>
                <a:cs typeface="Maven Pro"/>
                <a:sym typeface="Maven Pro"/>
              </a:rPr>
              <a:t>Tamper-resistant Hardware</a:t>
            </a:r>
            <a:endParaRPr sz="200">
              <a:solidFill>
                <a:srgbClr val="424242"/>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9"/>
          <p:cNvSpPr txBox="1"/>
          <p:nvPr/>
        </p:nvSpPr>
        <p:spPr>
          <a:xfrm>
            <a:off x="2396550" y="680675"/>
            <a:ext cx="4338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rgbClr val="424242"/>
                </a:solidFill>
                <a:latin typeface="Maven Pro"/>
                <a:ea typeface="Maven Pro"/>
                <a:cs typeface="Maven Pro"/>
                <a:sym typeface="Maven Pro"/>
              </a:rPr>
              <a:t>Mondex</a:t>
            </a:r>
            <a:endParaRPr sz="200">
              <a:solidFill>
                <a:srgbClr val="424242"/>
              </a:solidFill>
              <a:latin typeface="Courier New"/>
              <a:ea typeface="Courier New"/>
              <a:cs typeface="Courier New"/>
              <a:sym typeface="Courier New"/>
            </a:endParaRPr>
          </a:p>
        </p:txBody>
      </p:sp>
      <p:pic>
        <p:nvPicPr>
          <p:cNvPr id="381" name="Google Shape;381;p29"/>
          <p:cNvPicPr preferRelativeResize="0"/>
          <p:nvPr/>
        </p:nvPicPr>
        <p:blipFill>
          <a:blip r:embed="rId3">
            <a:alphaModFix/>
          </a:blip>
          <a:stretch>
            <a:fillRect/>
          </a:stretch>
        </p:blipFill>
        <p:spPr>
          <a:xfrm>
            <a:off x="1345913" y="1507650"/>
            <a:ext cx="6440174" cy="33568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0"/>
          <p:cNvSpPr txBox="1"/>
          <p:nvPr/>
        </p:nvSpPr>
        <p:spPr>
          <a:xfrm>
            <a:off x="1452450" y="1788300"/>
            <a:ext cx="6106500" cy="10467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Nunito"/>
              <a:buChar char="●"/>
            </a:pPr>
            <a:r>
              <a:rPr lang="en">
                <a:latin typeface="Nunito"/>
                <a:ea typeface="Nunito"/>
                <a:cs typeface="Nunito"/>
                <a:sym typeface="Nunito"/>
              </a:rPr>
              <a:t>There was a smart card and there was a wallet unit, both could be loaded with cash</a:t>
            </a:r>
            <a:endParaRPr>
              <a:latin typeface="Nunito"/>
              <a:ea typeface="Nunito"/>
              <a:cs typeface="Nunito"/>
              <a:sym typeface="Nunito"/>
            </a:endParaRPr>
          </a:p>
          <a:p>
            <a:pPr indent="-317500" lvl="0" marL="457200" rtl="0" algn="just">
              <a:spcBef>
                <a:spcPts val="0"/>
              </a:spcBef>
              <a:spcAft>
                <a:spcPts val="0"/>
              </a:spcAft>
              <a:buSzPts val="1400"/>
              <a:buFont typeface="Nunito"/>
              <a:buChar char="●"/>
            </a:pPr>
            <a:r>
              <a:rPr lang="en">
                <a:latin typeface="Nunito"/>
                <a:ea typeface="Nunito"/>
                <a:cs typeface="Nunito"/>
                <a:sym typeface="Nunito"/>
              </a:rPr>
              <a:t>Money could be </a:t>
            </a:r>
            <a:r>
              <a:rPr lang="en">
                <a:latin typeface="Nunito"/>
                <a:ea typeface="Nunito"/>
                <a:cs typeface="Nunito"/>
                <a:sym typeface="Nunito"/>
              </a:rPr>
              <a:t>transferred</a:t>
            </a:r>
            <a:r>
              <a:rPr lang="en">
                <a:latin typeface="Nunito"/>
                <a:ea typeface="Nunito"/>
                <a:cs typeface="Nunito"/>
                <a:sym typeface="Nunito"/>
              </a:rPr>
              <a:t> between the wallet and card</a:t>
            </a:r>
            <a:endParaRPr>
              <a:latin typeface="Nunito"/>
              <a:ea typeface="Nunito"/>
              <a:cs typeface="Nunito"/>
              <a:sym typeface="Nunito"/>
            </a:endParaRPr>
          </a:p>
          <a:p>
            <a:pPr indent="-317500" lvl="0" marL="457200" rtl="0" algn="just">
              <a:spcBef>
                <a:spcPts val="0"/>
              </a:spcBef>
              <a:spcAft>
                <a:spcPts val="0"/>
              </a:spcAft>
              <a:buSzPts val="1400"/>
              <a:buFont typeface="Nunito"/>
              <a:buChar char="●"/>
            </a:pPr>
            <a:r>
              <a:rPr lang="en">
                <a:latin typeface="Nunito"/>
                <a:ea typeface="Nunito"/>
                <a:cs typeface="Nunito"/>
                <a:sym typeface="Nunito"/>
              </a:rPr>
              <a:t>User-to-user swap of money was possible usine the wallet</a:t>
            </a:r>
            <a:endParaRPr>
              <a:latin typeface="Nunito"/>
              <a:ea typeface="Nunito"/>
              <a:cs typeface="Nunito"/>
              <a:sym typeface="Nunito"/>
            </a:endParaRPr>
          </a:p>
        </p:txBody>
      </p:sp>
      <p:sp>
        <p:nvSpPr>
          <p:cNvPr id="387" name="Google Shape;387;p30"/>
          <p:cNvSpPr txBox="1"/>
          <p:nvPr/>
        </p:nvSpPr>
        <p:spPr>
          <a:xfrm>
            <a:off x="2396550" y="680675"/>
            <a:ext cx="4338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chemeClr val="dk2"/>
                </a:solidFill>
                <a:latin typeface="Maven Pro"/>
                <a:ea typeface="Maven Pro"/>
                <a:cs typeface="Maven Pro"/>
                <a:sym typeface="Maven Pro"/>
              </a:rPr>
              <a:t>Mondex</a:t>
            </a:r>
            <a:endParaRPr b="1" sz="2400">
              <a:solidFill>
                <a:srgbClr val="424242"/>
              </a:solidFill>
              <a:latin typeface="Maven Pro"/>
              <a:ea typeface="Maven Pro"/>
              <a:cs typeface="Maven Pro"/>
              <a:sym typeface="Maven Pr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1"/>
          <p:cNvSpPr txBox="1"/>
          <p:nvPr/>
        </p:nvSpPr>
        <p:spPr>
          <a:xfrm>
            <a:off x="1452450" y="1788300"/>
            <a:ext cx="6106500" cy="10467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Nunito"/>
              <a:buChar char="●"/>
            </a:pPr>
            <a:r>
              <a:rPr lang="en">
                <a:latin typeface="Nunito"/>
                <a:ea typeface="Nunito"/>
                <a:cs typeface="Nunito"/>
                <a:sym typeface="Nunito"/>
              </a:rPr>
              <a:t>If you lose them or they get stolen, the money was gone</a:t>
            </a:r>
            <a:endParaRPr>
              <a:latin typeface="Nunito"/>
              <a:ea typeface="Nunito"/>
              <a:cs typeface="Nunito"/>
              <a:sym typeface="Nunito"/>
            </a:endParaRPr>
          </a:p>
          <a:p>
            <a:pPr indent="-317500" lvl="0" marL="457200" rtl="0" algn="just">
              <a:spcBef>
                <a:spcPts val="0"/>
              </a:spcBef>
              <a:spcAft>
                <a:spcPts val="0"/>
              </a:spcAft>
              <a:buSzPts val="1400"/>
              <a:buFont typeface="Nunito"/>
              <a:buChar char="●"/>
            </a:pPr>
            <a:r>
              <a:rPr lang="en">
                <a:latin typeface="Nunito"/>
                <a:ea typeface="Nunito"/>
                <a:cs typeface="Nunito"/>
                <a:sym typeface="Nunito"/>
              </a:rPr>
              <a:t>In case of malfunction, there was no way to figure out if that card had balance on it or not</a:t>
            </a:r>
            <a:endParaRPr>
              <a:latin typeface="Nunito"/>
              <a:ea typeface="Nunito"/>
              <a:cs typeface="Nunito"/>
              <a:sym typeface="Nunito"/>
            </a:endParaRPr>
          </a:p>
          <a:p>
            <a:pPr indent="-317500" lvl="0" marL="457200" rtl="0" algn="just">
              <a:spcBef>
                <a:spcPts val="0"/>
              </a:spcBef>
              <a:spcAft>
                <a:spcPts val="0"/>
              </a:spcAft>
              <a:buSzPts val="1400"/>
              <a:buFont typeface="Nunito"/>
              <a:buChar char="●"/>
            </a:pPr>
            <a:r>
              <a:rPr lang="en">
                <a:latin typeface="Nunito"/>
                <a:ea typeface="Nunito"/>
                <a:cs typeface="Nunito"/>
                <a:sym typeface="Nunito"/>
              </a:rPr>
              <a:t>The wallet was slow and clunky</a:t>
            </a:r>
            <a:endParaRPr>
              <a:latin typeface="Nunito"/>
              <a:ea typeface="Nunito"/>
              <a:cs typeface="Nunito"/>
              <a:sym typeface="Nunito"/>
            </a:endParaRPr>
          </a:p>
        </p:txBody>
      </p:sp>
      <p:sp>
        <p:nvSpPr>
          <p:cNvPr id="393" name="Google Shape;393;p31"/>
          <p:cNvSpPr txBox="1"/>
          <p:nvPr/>
        </p:nvSpPr>
        <p:spPr>
          <a:xfrm>
            <a:off x="2396550" y="680675"/>
            <a:ext cx="4338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chemeClr val="dk2"/>
                </a:solidFill>
                <a:latin typeface="Maven Pro"/>
                <a:ea typeface="Maven Pro"/>
                <a:cs typeface="Maven Pro"/>
                <a:sym typeface="Maven Pro"/>
              </a:rPr>
              <a:t>Problems with </a:t>
            </a:r>
            <a:r>
              <a:rPr b="1" lang="en" sz="2400">
                <a:solidFill>
                  <a:schemeClr val="dk2"/>
                </a:solidFill>
                <a:latin typeface="Maven Pro"/>
                <a:ea typeface="Maven Pro"/>
                <a:cs typeface="Maven Pro"/>
                <a:sym typeface="Maven Pro"/>
              </a:rPr>
              <a:t>Mondex</a:t>
            </a:r>
            <a:endParaRPr b="1" sz="2400">
              <a:solidFill>
                <a:srgbClr val="424242"/>
              </a:solidFill>
              <a:latin typeface="Maven Pro"/>
              <a:ea typeface="Maven Pro"/>
              <a:cs typeface="Maven Pro"/>
              <a:sym typeface="Maven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14"/>
          <p:cNvPicPr preferRelativeResize="0"/>
          <p:nvPr/>
        </p:nvPicPr>
        <p:blipFill>
          <a:blip r:embed="rId3">
            <a:alphaModFix/>
          </a:blip>
          <a:stretch>
            <a:fillRect/>
          </a:stretch>
        </p:blipFill>
        <p:spPr>
          <a:xfrm>
            <a:off x="1595461" y="1020750"/>
            <a:ext cx="5953074" cy="3953375"/>
          </a:xfrm>
          <a:prstGeom prst="rect">
            <a:avLst/>
          </a:prstGeom>
          <a:noFill/>
          <a:ln>
            <a:noFill/>
          </a:ln>
        </p:spPr>
      </p:pic>
      <p:sp>
        <p:nvSpPr>
          <p:cNvPr id="285" name="Google Shape;285;p14"/>
          <p:cNvSpPr/>
          <p:nvPr/>
        </p:nvSpPr>
        <p:spPr>
          <a:xfrm>
            <a:off x="2797150" y="4608450"/>
            <a:ext cx="476100" cy="246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5313650" y="3103650"/>
            <a:ext cx="476100" cy="246600"/>
          </a:xfrm>
          <a:prstGeom prst="ellipse">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4"/>
          <p:cNvSpPr txBox="1"/>
          <p:nvPr/>
        </p:nvSpPr>
        <p:spPr>
          <a:xfrm>
            <a:off x="2308950" y="669200"/>
            <a:ext cx="4526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424242"/>
                </a:solidFill>
                <a:latin typeface="Maven Pro"/>
                <a:ea typeface="Maven Pro"/>
                <a:cs typeface="Maven Pro"/>
                <a:sym typeface="Maven Pro"/>
              </a:rPr>
              <a:t>100 Digital Payment Systems</a:t>
            </a:r>
            <a:endParaRPr sz="200">
              <a:solidFill>
                <a:srgbClr val="424242"/>
              </a:solidFill>
              <a:latin typeface="Courier New"/>
              <a:ea typeface="Courier New"/>
              <a:cs typeface="Courier New"/>
              <a:sym typeface="Courier New"/>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2"/>
          <p:cNvSpPr txBox="1"/>
          <p:nvPr/>
        </p:nvSpPr>
        <p:spPr>
          <a:xfrm>
            <a:off x="1452450" y="1788300"/>
            <a:ext cx="6106500" cy="14775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Nunito"/>
              <a:buChar char="●"/>
            </a:pPr>
            <a:r>
              <a:rPr lang="en">
                <a:latin typeface="Nunito"/>
                <a:ea typeface="Nunito"/>
                <a:cs typeface="Nunito"/>
                <a:sym typeface="Nunito"/>
              </a:rPr>
              <a:t>Mondex cards were smart cards with small microcontrollers (chip) on them</a:t>
            </a:r>
            <a:endParaRPr>
              <a:latin typeface="Nunito"/>
              <a:ea typeface="Nunito"/>
              <a:cs typeface="Nunito"/>
              <a:sym typeface="Nunito"/>
            </a:endParaRPr>
          </a:p>
          <a:p>
            <a:pPr indent="-317500" lvl="0" marL="457200" rtl="0" algn="just">
              <a:spcBef>
                <a:spcPts val="0"/>
              </a:spcBef>
              <a:spcAft>
                <a:spcPts val="0"/>
              </a:spcAft>
              <a:buSzPts val="1400"/>
              <a:buFont typeface="Nunito"/>
              <a:buChar char="●"/>
            </a:pPr>
            <a:r>
              <a:rPr lang="en">
                <a:latin typeface="Nunito"/>
                <a:ea typeface="Nunito"/>
                <a:cs typeface="Nunito"/>
                <a:sym typeface="Nunito"/>
              </a:rPr>
              <a:t>This technology survived and is being used with all credit/debit cards nowadays</a:t>
            </a:r>
            <a:endParaRPr>
              <a:latin typeface="Nunito"/>
              <a:ea typeface="Nunito"/>
              <a:cs typeface="Nunito"/>
              <a:sym typeface="Nunito"/>
            </a:endParaRPr>
          </a:p>
          <a:p>
            <a:pPr indent="-317500" lvl="0" marL="457200" rtl="0" algn="just">
              <a:spcBef>
                <a:spcPts val="0"/>
              </a:spcBef>
              <a:spcAft>
                <a:spcPts val="0"/>
              </a:spcAft>
              <a:buSzPts val="1400"/>
              <a:buFont typeface="Nunito"/>
              <a:buChar char="●"/>
            </a:pPr>
            <a:r>
              <a:rPr lang="en">
                <a:latin typeface="Nunito"/>
                <a:ea typeface="Nunito"/>
                <a:cs typeface="Nunito"/>
                <a:sym typeface="Nunito"/>
              </a:rPr>
              <a:t>However, the chip is used for authentication rather than keeping track of balance</a:t>
            </a:r>
            <a:endParaRPr>
              <a:latin typeface="Nunito"/>
              <a:ea typeface="Nunito"/>
              <a:cs typeface="Nunito"/>
              <a:sym typeface="Nunito"/>
            </a:endParaRPr>
          </a:p>
        </p:txBody>
      </p:sp>
      <p:sp>
        <p:nvSpPr>
          <p:cNvPr id="399" name="Google Shape;399;p32"/>
          <p:cNvSpPr txBox="1"/>
          <p:nvPr/>
        </p:nvSpPr>
        <p:spPr>
          <a:xfrm>
            <a:off x="2396550" y="680675"/>
            <a:ext cx="4338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chemeClr val="dk2"/>
                </a:solidFill>
                <a:latin typeface="Maven Pro"/>
                <a:ea typeface="Maven Pro"/>
                <a:cs typeface="Maven Pro"/>
                <a:sym typeface="Maven Pro"/>
              </a:rPr>
              <a:t>Legacy of</a:t>
            </a:r>
            <a:r>
              <a:rPr b="1" lang="en" sz="2400">
                <a:solidFill>
                  <a:schemeClr val="dk2"/>
                </a:solidFill>
                <a:latin typeface="Maven Pro"/>
                <a:ea typeface="Maven Pro"/>
                <a:cs typeface="Maven Pro"/>
                <a:sym typeface="Maven Pro"/>
              </a:rPr>
              <a:t> Mondex</a:t>
            </a:r>
            <a:endParaRPr b="1" sz="2400">
              <a:solidFill>
                <a:srgbClr val="424242"/>
              </a:solidFill>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5"/>
          <p:cNvSpPr txBox="1"/>
          <p:nvPr/>
        </p:nvSpPr>
        <p:spPr>
          <a:xfrm>
            <a:off x="2527200" y="680675"/>
            <a:ext cx="4089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424242"/>
                </a:solidFill>
                <a:latin typeface="Maven Pro"/>
                <a:ea typeface="Maven Pro"/>
                <a:cs typeface="Maven Pro"/>
                <a:sym typeface="Maven Pro"/>
              </a:rPr>
              <a:t>Credit Cards / Debit Cards</a:t>
            </a:r>
            <a:endParaRPr sz="200">
              <a:solidFill>
                <a:srgbClr val="424242"/>
              </a:solidFill>
              <a:latin typeface="Courier New"/>
              <a:ea typeface="Courier New"/>
              <a:cs typeface="Courier New"/>
              <a:sym typeface="Courier New"/>
            </a:endParaRPr>
          </a:p>
        </p:txBody>
      </p:sp>
      <p:pic>
        <p:nvPicPr>
          <p:cNvPr id="293" name="Google Shape;293;p15"/>
          <p:cNvPicPr preferRelativeResize="0"/>
          <p:nvPr/>
        </p:nvPicPr>
        <p:blipFill rotWithShape="1">
          <a:blip r:embed="rId3">
            <a:alphaModFix/>
          </a:blip>
          <a:srcRect b="0" l="0" r="15561" t="0"/>
          <a:stretch/>
        </p:blipFill>
        <p:spPr>
          <a:xfrm>
            <a:off x="496900" y="1754750"/>
            <a:ext cx="6119901" cy="2474975"/>
          </a:xfrm>
          <a:prstGeom prst="rect">
            <a:avLst/>
          </a:prstGeom>
          <a:noFill/>
          <a:ln>
            <a:noFill/>
          </a:ln>
        </p:spPr>
      </p:pic>
      <p:sp>
        <p:nvSpPr>
          <p:cNvPr id="294" name="Google Shape;294;p15"/>
          <p:cNvSpPr txBox="1"/>
          <p:nvPr/>
        </p:nvSpPr>
        <p:spPr>
          <a:xfrm>
            <a:off x="6869650" y="1769750"/>
            <a:ext cx="2090700" cy="1416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Nunito"/>
              <a:buChar char="●"/>
            </a:pPr>
            <a:r>
              <a:rPr b="1" lang="en" sz="1600">
                <a:latin typeface="Nunito"/>
                <a:ea typeface="Nunito"/>
                <a:cs typeface="Nunito"/>
                <a:sym typeface="Nunito"/>
              </a:rPr>
              <a:t>American Express</a:t>
            </a:r>
            <a:endParaRPr b="1" sz="1600">
              <a:latin typeface="Nunito"/>
              <a:ea typeface="Nunito"/>
              <a:cs typeface="Nunito"/>
              <a:sym typeface="Nunito"/>
            </a:endParaRPr>
          </a:p>
          <a:p>
            <a:pPr indent="-330200" lvl="0" marL="457200" rtl="0" algn="l">
              <a:spcBef>
                <a:spcPts val="0"/>
              </a:spcBef>
              <a:spcAft>
                <a:spcPts val="0"/>
              </a:spcAft>
              <a:buSzPts val="1600"/>
              <a:buFont typeface="Nunito"/>
              <a:buChar char="●"/>
            </a:pPr>
            <a:r>
              <a:rPr b="1" lang="en" sz="1600">
                <a:latin typeface="Nunito"/>
                <a:ea typeface="Nunito"/>
                <a:cs typeface="Nunito"/>
                <a:sym typeface="Nunito"/>
              </a:rPr>
              <a:t>MasterCard</a:t>
            </a:r>
            <a:endParaRPr b="1" sz="1600">
              <a:latin typeface="Nunito"/>
              <a:ea typeface="Nunito"/>
              <a:cs typeface="Nunito"/>
              <a:sym typeface="Nunito"/>
            </a:endParaRPr>
          </a:p>
          <a:p>
            <a:pPr indent="-330200" lvl="0" marL="457200" rtl="0" algn="l">
              <a:spcBef>
                <a:spcPts val="0"/>
              </a:spcBef>
              <a:spcAft>
                <a:spcPts val="0"/>
              </a:spcAft>
              <a:buSzPts val="1600"/>
              <a:buFont typeface="Nunito"/>
              <a:buChar char="●"/>
            </a:pPr>
            <a:r>
              <a:rPr b="1" lang="en" sz="1600">
                <a:latin typeface="Nunito"/>
                <a:ea typeface="Nunito"/>
                <a:cs typeface="Nunito"/>
                <a:sym typeface="Nunito"/>
              </a:rPr>
              <a:t>VISA</a:t>
            </a:r>
            <a:endParaRPr b="1" sz="1600">
              <a:latin typeface="Nunito"/>
              <a:ea typeface="Nunito"/>
              <a:cs typeface="Nunito"/>
              <a:sym typeface="Nunito"/>
            </a:endParaRPr>
          </a:p>
          <a:p>
            <a:pPr indent="-330200" lvl="0" marL="457200" rtl="0" algn="l">
              <a:spcBef>
                <a:spcPts val="0"/>
              </a:spcBef>
              <a:spcAft>
                <a:spcPts val="0"/>
              </a:spcAft>
              <a:buSzPts val="1600"/>
              <a:buFont typeface="Nunito"/>
              <a:buChar char="●"/>
            </a:pPr>
            <a:r>
              <a:rPr b="1" lang="en" sz="1600">
                <a:latin typeface="Nunito"/>
                <a:ea typeface="Nunito"/>
                <a:cs typeface="Nunito"/>
                <a:sym typeface="Nunito"/>
              </a:rPr>
              <a:t>Discover</a:t>
            </a:r>
            <a:endParaRPr b="1" sz="1600">
              <a:latin typeface="Nunito"/>
              <a:ea typeface="Nunito"/>
              <a:cs typeface="Nunito"/>
              <a:sym typeface="Nunito"/>
            </a:endParaRPr>
          </a:p>
        </p:txBody>
      </p:sp>
      <p:sp>
        <p:nvSpPr>
          <p:cNvPr id="295" name="Google Shape;295;p15"/>
          <p:cNvSpPr txBox="1"/>
          <p:nvPr/>
        </p:nvSpPr>
        <p:spPr>
          <a:xfrm>
            <a:off x="501625" y="4799100"/>
            <a:ext cx="755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Source: </a:t>
            </a:r>
            <a:r>
              <a:rPr lang="en" u="sng">
                <a:solidFill>
                  <a:schemeClr val="hlink"/>
                </a:solidFill>
                <a:latin typeface="Nunito"/>
                <a:ea typeface="Nunito"/>
                <a:cs typeface="Nunito"/>
                <a:sym typeface="Nunito"/>
                <a:hlinkClick r:id="rId4"/>
              </a:rPr>
              <a:t>Citi India</a:t>
            </a:r>
            <a:endParaRPr>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6"/>
          <p:cNvSpPr txBox="1"/>
          <p:nvPr/>
        </p:nvSpPr>
        <p:spPr>
          <a:xfrm>
            <a:off x="2527200" y="680675"/>
            <a:ext cx="4089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rgbClr val="424242"/>
                </a:solidFill>
                <a:latin typeface="Maven Pro"/>
                <a:ea typeface="Maven Pro"/>
                <a:cs typeface="Maven Pro"/>
                <a:sym typeface="Maven Pro"/>
              </a:rPr>
              <a:t>PayPal</a:t>
            </a:r>
            <a:endParaRPr sz="200">
              <a:solidFill>
                <a:srgbClr val="424242"/>
              </a:solidFill>
              <a:latin typeface="Courier New"/>
              <a:ea typeface="Courier New"/>
              <a:cs typeface="Courier New"/>
              <a:sym typeface="Courier New"/>
            </a:endParaRPr>
          </a:p>
        </p:txBody>
      </p:sp>
      <p:sp>
        <p:nvSpPr>
          <p:cNvPr id="301" name="Google Shape;301;p16"/>
          <p:cNvSpPr txBox="1"/>
          <p:nvPr/>
        </p:nvSpPr>
        <p:spPr>
          <a:xfrm>
            <a:off x="6375700" y="1769750"/>
            <a:ext cx="25848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Works as an intermediary between you and a bank</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Protects your sensitive bank informations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Just share a Paypal link to </a:t>
            </a:r>
            <a:r>
              <a:rPr lang="en">
                <a:latin typeface="Nunito"/>
                <a:ea typeface="Nunito"/>
                <a:cs typeface="Nunito"/>
                <a:sym typeface="Nunito"/>
              </a:rPr>
              <a:t>receive</a:t>
            </a:r>
            <a:r>
              <a:rPr lang="en">
                <a:latin typeface="Nunito"/>
                <a:ea typeface="Nunito"/>
                <a:cs typeface="Nunito"/>
                <a:sym typeface="Nunito"/>
              </a:rPr>
              <a:t> or send money</a:t>
            </a:r>
            <a:endParaRPr>
              <a:latin typeface="Nunito"/>
              <a:ea typeface="Nunito"/>
              <a:cs typeface="Nunito"/>
              <a:sym typeface="Nunito"/>
            </a:endParaRPr>
          </a:p>
        </p:txBody>
      </p:sp>
      <p:sp>
        <p:nvSpPr>
          <p:cNvPr id="302" name="Google Shape;302;p16"/>
          <p:cNvSpPr txBox="1"/>
          <p:nvPr/>
        </p:nvSpPr>
        <p:spPr>
          <a:xfrm>
            <a:off x="501625" y="4799100"/>
            <a:ext cx="755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Source: </a:t>
            </a:r>
            <a:r>
              <a:rPr lang="en" u="sng">
                <a:solidFill>
                  <a:schemeClr val="hlink"/>
                </a:solidFill>
                <a:latin typeface="Nunito"/>
                <a:ea typeface="Nunito"/>
                <a:cs typeface="Nunito"/>
                <a:sym typeface="Nunito"/>
                <a:hlinkClick r:id="rId3"/>
              </a:rPr>
              <a:t>The Business Model Analyst</a:t>
            </a:r>
            <a:endParaRPr>
              <a:latin typeface="Nunito"/>
              <a:ea typeface="Nunito"/>
              <a:cs typeface="Nunito"/>
              <a:sym typeface="Nunito"/>
            </a:endParaRPr>
          </a:p>
        </p:txBody>
      </p:sp>
      <p:pic>
        <p:nvPicPr>
          <p:cNvPr id="303" name="Google Shape;303;p16"/>
          <p:cNvPicPr preferRelativeResize="0"/>
          <p:nvPr/>
        </p:nvPicPr>
        <p:blipFill>
          <a:blip r:embed="rId4">
            <a:alphaModFix/>
          </a:blip>
          <a:stretch>
            <a:fillRect/>
          </a:stretch>
        </p:blipFill>
        <p:spPr>
          <a:xfrm>
            <a:off x="501625" y="1387175"/>
            <a:ext cx="5794711" cy="3259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7"/>
          <p:cNvSpPr txBox="1"/>
          <p:nvPr/>
        </p:nvSpPr>
        <p:spPr>
          <a:xfrm>
            <a:off x="2527200" y="680675"/>
            <a:ext cx="4089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rgbClr val="424242"/>
                </a:solidFill>
                <a:latin typeface="Maven Pro"/>
                <a:ea typeface="Maven Pro"/>
                <a:cs typeface="Maven Pro"/>
                <a:sym typeface="Maven Pro"/>
              </a:rPr>
              <a:t>Back to the ’90s</a:t>
            </a:r>
            <a:endParaRPr sz="200">
              <a:solidFill>
                <a:srgbClr val="424242"/>
              </a:solidFill>
              <a:latin typeface="Courier New"/>
              <a:ea typeface="Courier New"/>
              <a:cs typeface="Courier New"/>
              <a:sym typeface="Courier New"/>
            </a:endParaRPr>
          </a:p>
        </p:txBody>
      </p:sp>
      <p:sp>
        <p:nvSpPr>
          <p:cNvPr id="309" name="Google Shape;309;p17"/>
          <p:cNvSpPr txBox="1"/>
          <p:nvPr/>
        </p:nvSpPr>
        <p:spPr>
          <a:xfrm>
            <a:off x="1452450" y="1940700"/>
            <a:ext cx="50835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Internet was not so secure</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No HTTPS (no protocol-level encryption)</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Too risky to share credit card / debit card informations over internet</a:t>
            </a:r>
            <a:endParaRPr>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8"/>
          <p:cNvSpPr txBox="1"/>
          <p:nvPr/>
        </p:nvSpPr>
        <p:spPr>
          <a:xfrm>
            <a:off x="2527200" y="680675"/>
            <a:ext cx="4089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rgbClr val="424242"/>
                </a:solidFill>
                <a:latin typeface="Maven Pro"/>
                <a:ea typeface="Maven Pro"/>
                <a:cs typeface="Maven Pro"/>
                <a:sym typeface="Maven Pro"/>
              </a:rPr>
              <a:t>Some Early Endeavours</a:t>
            </a:r>
            <a:endParaRPr sz="200">
              <a:solidFill>
                <a:srgbClr val="424242"/>
              </a:solidFill>
              <a:latin typeface="Courier New"/>
              <a:ea typeface="Courier New"/>
              <a:cs typeface="Courier New"/>
              <a:sym typeface="Courier New"/>
            </a:endParaRPr>
          </a:p>
        </p:txBody>
      </p:sp>
      <p:sp>
        <p:nvSpPr>
          <p:cNvPr id="315" name="Google Shape;315;p18"/>
          <p:cNvSpPr txBox="1"/>
          <p:nvPr/>
        </p:nvSpPr>
        <p:spPr>
          <a:xfrm>
            <a:off x="1452450" y="1940700"/>
            <a:ext cx="6106500" cy="14775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Nunito"/>
              <a:buChar char="●"/>
            </a:pPr>
            <a:r>
              <a:rPr b="1" lang="en">
                <a:latin typeface="Nunito"/>
                <a:ea typeface="Nunito"/>
                <a:cs typeface="Nunito"/>
                <a:sym typeface="Nunito"/>
              </a:rPr>
              <a:t>FirstVirtual</a:t>
            </a:r>
            <a:r>
              <a:rPr lang="en">
                <a:latin typeface="Nunito"/>
                <a:ea typeface="Nunito"/>
                <a:cs typeface="Nunito"/>
                <a:sym typeface="Nunito"/>
              </a:rPr>
              <a:t> (1994)</a:t>
            </a:r>
            <a:endParaRPr>
              <a:latin typeface="Nunito"/>
              <a:ea typeface="Nunito"/>
              <a:cs typeface="Nunito"/>
              <a:sym typeface="Nunito"/>
            </a:endParaRPr>
          </a:p>
          <a:p>
            <a:pPr indent="-317500" lvl="0" marL="457200" rtl="0" algn="just">
              <a:spcBef>
                <a:spcPts val="0"/>
              </a:spcBef>
              <a:spcAft>
                <a:spcPts val="0"/>
              </a:spcAft>
              <a:buSzPts val="1400"/>
              <a:buFont typeface="Nunito"/>
              <a:buChar char="●"/>
            </a:pPr>
            <a:r>
              <a:rPr lang="en">
                <a:latin typeface="Nunito"/>
                <a:ea typeface="Nunito"/>
                <a:cs typeface="Nunito"/>
                <a:sym typeface="Nunito"/>
              </a:rPr>
              <a:t>Was a little like </a:t>
            </a:r>
            <a:r>
              <a:rPr b="1" lang="en">
                <a:latin typeface="Nunito"/>
                <a:ea typeface="Nunito"/>
                <a:cs typeface="Nunito"/>
                <a:sym typeface="Nunito"/>
              </a:rPr>
              <a:t>PayPal</a:t>
            </a:r>
            <a:r>
              <a:rPr lang="en">
                <a:latin typeface="Nunito"/>
                <a:ea typeface="Nunito"/>
                <a:cs typeface="Nunito"/>
                <a:sym typeface="Nunito"/>
              </a:rPr>
              <a:t>’s current system</a:t>
            </a:r>
            <a:endParaRPr>
              <a:latin typeface="Nunito"/>
              <a:ea typeface="Nunito"/>
              <a:cs typeface="Nunito"/>
              <a:sym typeface="Nunito"/>
            </a:endParaRPr>
          </a:p>
          <a:p>
            <a:pPr indent="-317500" lvl="0" marL="457200" rtl="0" algn="just">
              <a:spcBef>
                <a:spcPts val="0"/>
              </a:spcBef>
              <a:spcAft>
                <a:spcPts val="0"/>
              </a:spcAft>
              <a:buSzPts val="1400"/>
              <a:buFont typeface="Nunito"/>
              <a:buChar char="●"/>
            </a:pPr>
            <a:r>
              <a:rPr lang="en">
                <a:latin typeface="Nunito"/>
                <a:ea typeface="Nunito"/>
                <a:cs typeface="Nunito"/>
                <a:sym typeface="Nunito"/>
              </a:rPr>
              <a:t>All of the communications happened over email as it was more safer than HTTP protocol</a:t>
            </a:r>
            <a:endParaRPr>
              <a:latin typeface="Nunito"/>
              <a:ea typeface="Nunito"/>
              <a:cs typeface="Nunito"/>
              <a:sym typeface="Nunito"/>
            </a:endParaRPr>
          </a:p>
          <a:p>
            <a:pPr indent="-317500" lvl="0" marL="457200" rtl="0" algn="just">
              <a:spcBef>
                <a:spcPts val="0"/>
              </a:spcBef>
              <a:spcAft>
                <a:spcPts val="0"/>
              </a:spcAft>
              <a:buSzPts val="1400"/>
              <a:buFont typeface="Nunito"/>
              <a:buChar char="●"/>
            </a:pPr>
            <a:r>
              <a:rPr lang="en">
                <a:latin typeface="Nunito"/>
                <a:ea typeface="Nunito"/>
                <a:cs typeface="Nunito"/>
                <a:sym typeface="Nunito"/>
              </a:rPr>
              <a:t>The customer would have ninety days to dispute the charge</a:t>
            </a:r>
            <a:endParaRPr>
              <a:latin typeface="Nunito"/>
              <a:ea typeface="Nunito"/>
              <a:cs typeface="Nunito"/>
              <a:sym typeface="Nunito"/>
            </a:endParaRPr>
          </a:p>
          <a:p>
            <a:pPr indent="-317500" lvl="0" marL="457200" rtl="0" algn="just">
              <a:spcBef>
                <a:spcPts val="0"/>
              </a:spcBef>
              <a:spcAft>
                <a:spcPts val="0"/>
              </a:spcAft>
              <a:buSzPts val="1400"/>
              <a:buFont typeface="Nunito"/>
              <a:buChar char="●"/>
            </a:pPr>
            <a:r>
              <a:rPr lang="en">
                <a:latin typeface="Nunito"/>
                <a:ea typeface="Nunito"/>
                <a:cs typeface="Nunito"/>
                <a:sym typeface="Nunito"/>
              </a:rPr>
              <a:t>The merchant would receive the money only after three months</a:t>
            </a:r>
            <a:endParaRPr>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9"/>
          <p:cNvSpPr txBox="1"/>
          <p:nvPr/>
        </p:nvSpPr>
        <p:spPr>
          <a:xfrm>
            <a:off x="2527200" y="680675"/>
            <a:ext cx="4089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rgbClr val="424242"/>
                </a:solidFill>
                <a:latin typeface="Maven Pro"/>
                <a:ea typeface="Maven Pro"/>
                <a:cs typeface="Maven Pro"/>
                <a:sym typeface="Maven Pro"/>
              </a:rPr>
              <a:t>SET architecture</a:t>
            </a:r>
            <a:endParaRPr sz="200">
              <a:solidFill>
                <a:srgbClr val="424242"/>
              </a:solidFill>
              <a:latin typeface="Courier New"/>
              <a:ea typeface="Courier New"/>
              <a:cs typeface="Courier New"/>
              <a:sym typeface="Courier New"/>
            </a:endParaRPr>
          </a:p>
        </p:txBody>
      </p:sp>
      <p:sp>
        <p:nvSpPr>
          <p:cNvPr id="321" name="Google Shape;321;p19"/>
          <p:cNvSpPr txBox="1"/>
          <p:nvPr/>
        </p:nvSpPr>
        <p:spPr>
          <a:xfrm>
            <a:off x="1452450" y="1864500"/>
            <a:ext cx="6106500" cy="25551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Nunito"/>
              <a:buChar char="●"/>
            </a:pPr>
            <a:r>
              <a:rPr lang="en">
                <a:latin typeface="Nunito"/>
                <a:ea typeface="Nunito"/>
                <a:cs typeface="Nunito"/>
                <a:sym typeface="Nunito"/>
              </a:rPr>
              <a:t>From the mid ’90s</a:t>
            </a:r>
            <a:endParaRPr>
              <a:latin typeface="Nunito"/>
              <a:ea typeface="Nunito"/>
              <a:cs typeface="Nunito"/>
              <a:sym typeface="Nunito"/>
            </a:endParaRPr>
          </a:p>
          <a:p>
            <a:pPr indent="-317500" lvl="0" marL="457200" rtl="0" algn="just">
              <a:spcBef>
                <a:spcPts val="0"/>
              </a:spcBef>
              <a:spcAft>
                <a:spcPts val="0"/>
              </a:spcAft>
              <a:buSzPts val="1400"/>
              <a:buFont typeface="Nunito"/>
              <a:buChar char="●"/>
            </a:pPr>
            <a:r>
              <a:rPr lang="en">
                <a:latin typeface="Nunito"/>
                <a:ea typeface="Nunito"/>
                <a:cs typeface="Nunito"/>
                <a:sym typeface="Nunito"/>
              </a:rPr>
              <a:t>A standard developed by </a:t>
            </a:r>
            <a:r>
              <a:rPr b="1" lang="en">
                <a:latin typeface="Nunito"/>
                <a:ea typeface="Nunito"/>
                <a:cs typeface="Nunito"/>
                <a:sym typeface="Nunito"/>
              </a:rPr>
              <a:t>VISA</a:t>
            </a:r>
            <a:r>
              <a:rPr lang="en">
                <a:latin typeface="Nunito"/>
                <a:ea typeface="Nunito"/>
                <a:cs typeface="Nunito"/>
                <a:sym typeface="Nunito"/>
              </a:rPr>
              <a:t> and </a:t>
            </a:r>
            <a:r>
              <a:rPr b="1" lang="en">
                <a:latin typeface="Nunito"/>
                <a:ea typeface="Nunito"/>
                <a:cs typeface="Nunito"/>
                <a:sym typeface="Nunito"/>
              </a:rPr>
              <a:t>MasterCard</a:t>
            </a:r>
            <a:r>
              <a:rPr lang="en">
                <a:latin typeface="Nunito"/>
                <a:ea typeface="Nunito"/>
                <a:cs typeface="Nunito"/>
                <a:sym typeface="Nunito"/>
              </a:rPr>
              <a:t>, together with </a:t>
            </a:r>
            <a:r>
              <a:rPr b="1" lang="en">
                <a:latin typeface="Nunito"/>
                <a:ea typeface="Nunito"/>
                <a:cs typeface="Nunito"/>
                <a:sym typeface="Nunito"/>
              </a:rPr>
              <a:t>Netscape</a:t>
            </a:r>
            <a:r>
              <a:rPr lang="en">
                <a:latin typeface="Nunito"/>
                <a:ea typeface="Nunito"/>
                <a:cs typeface="Nunito"/>
                <a:sym typeface="Nunito"/>
              </a:rPr>
              <a:t>, </a:t>
            </a:r>
            <a:r>
              <a:rPr b="1" lang="en">
                <a:latin typeface="Nunito"/>
                <a:ea typeface="Nunito"/>
                <a:cs typeface="Nunito"/>
                <a:sym typeface="Nunito"/>
              </a:rPr>
              <a:t>IBM</a:t>
            </a:r>
            <a:r>
              <a:rPr lang="en">
                <a:latin typeface="Nunito"/>
                <a:ea typeface="Nunito"/>
                <a:cs typeface="Nunito"/>
                <a:sym typeface="Nunito"/>
              </a:rPr>
              <a:t>, </a:t>
            </a:r>
            <a:r>
              <a:rPr b="1" lang="en">
                <a:latin typeface="Nunito"/>
                <a:ea typeface="Nunito"/>
                <a:cs typeface="Nunito"/>
                <a:sym typeface="Nunito"/>
              </a:rPr>
              <a:t>Microsoft</a:t>
            </a:r>
            <a:r>
              <a:rPr lang="en">
                <a:latin typeface="Nunito"/>
                <a:ea typeface="Nunito"/>
                <a:cs typeface="Nunito"/>
                <a:sym typeface="Nunito"/>
              </a:rPr>
              <a:t>, </a:t>
            </a:r>
            <a:r>
              <a:rPr b="1" lang="en">
                <a:latin typeface="Nunito"/>
                <a:ea typeface="Nunito"/>
                <a:cs typeface="Nunito"/>
                <a:sym typeface="Nunito"/>
              </a:rPr>
              <a:t>Verisign</a:t>
            </a:r>
            <a:r>
              <a:rPr lang="en">
                <a:latin typeface="Nunito"/>
                <a:ea typeface="Nunito"/>
                <a:cs typeface="Nunito"/>
                <a:sym typeface="Nunito"/>
              </a:rPr>
              <a:t>, and </a:t>
            </a:r>
            <a:r>
              <a:rPr b="1" lang="en">
                <a:latin typeface="Nunito"/>
                <a:ea typeface="Nunito"/>
                <a:cs typeface="Nunito"/>
                <a:sym typeface="Nunito"/>
              </a:rPr>
              <a:t>RSA</a:t>
            </a:r>
            <a:endParaRPr>
              <a:latin typeface="Nunito"/>
              <a:ea typeface="Nunito"/>
              <a:cs typeface="Nunito"/>
              <a:sym typeface="Nunito"/>
            </a:endParaRPr>
          </a:p>
          <a:p>
            <a:pPr indent="-317500" lvl="0" marL="457200" rtl="0" algn="just">
              <a:spcBef>
                <a:spcPts val="0"/>
              </a:spcBef>
              <a:spcAft>
                <a:spcPts val="0"/>
              </a:spcAft>
              <a:buSzPts val="1400"/>
              <a:buFont typeface="Nunito"/>
              <a:buChar char="●"/>
            </a:pPr>
            <a:r>
              <a:rPr lang="en">
                <a:latin typeface="Nunito"/>
                <a:ea typeface="Nunito"/>
                <a:cs typeface="Nunito"/>
                <a:sym typeface="Nunito"/>
              </a:rPr>
              <a:t>No need to enroll with the intermediary</a:t>
            </a:r>
            <a:endParaRPr>
              <a:latin typeface="Nunito"/>
              <a:ea typeface="Nunito"/>
              <a:cs typeface="Nunito"/>
              <a:sym typeface="Nunito"/>
            </a:endParaRPr>
          </a:p>
          <a:p>
            <a:pPr indent="-317500" lvl="0" marL="457200" rtl="0" algn="just">
              <a:spcBef>
                <a:spcPts val="0"/>
              </a:spcBef>
              <a:spcAft>
                <a:spcPts val="0"/>
              </a:spcAft>
              <a:buSzPts val="1400"/>
              <a:buFont typeface="Nunito"/>
              <a:buChar char="●"/>
            </a:pPr>
            <a:r>
              <a:rPr lang="en">
                <a:latin typeface="Nunito"/>
                <a:ea typeface="Nunito"/>
                <a:cs typeface="Nunito"/>
                <a:sym typeface="Nunito"/>
              </a:rPr>
              <a:t>An application </a:t>
            </a:r>
            <a:r>
              <a:rPr lang="en">
                <a:latin typeface="Nunito"/>
                <a:ea typeface="Nunito"/>
                <a:cs typeface="Nunito"/>
                <a:sym typeface="Nunito"/>
              </a:rPr>
              <a:t>encrypts</a:t>
            </a:r>
            <a:r>
              <a:rPr lang="en">
                <a:latin typeface="Nunito"/>
                <a:ea typeface="Nunito"/>
                <a:cs typeface="Nunito"/>
                <a:sym typeface="Nunito"/>
              </a:rPr>
              <a:t> the transaction details together with your credit card details</a:t>
            </a:r>
            <a:endParaRPr>
              <a:latin typeface="Nunito"/>
              <a:ea typeface="Nunito"/>
              <a:cs typeface="Nunito"/>
              <a:sym typeface="Nunito"/>
            </a:endParaRPr>
          </a:p>
          <a:p>
            <a:pPr indent="-317500" lvl="0" marL="457200" rtl="0" algn="just">
              <a:spcBef>
                <a:spcPts val="0"/>
              </a:spcBef>
              <a:spcAft>
                <a:spcPts val="0"/>
              </a:spcAft>
              <a:buSzPts val="1400"/>
              <a:buFont typeface="Nunito"/>
              <a:buChar char="●"/>
            </a:pPr>
            <a:r>
              <a:rPr lang="en">
                <a:latin typeface="Nunito"/>
                <a:ea typeface="Nunito"/>
                <a:cs typeface="Nunito"/>
                <a:sym typeface="Nunito"/>
              </a:rPr>
              <a:t>Only the intermediary can decrypt it</a:t>
            </a:r>
            <a:endParaRPr>
              <a:latin typeface="Nunito"/>
              <a:ea typeface="Nunito"/>
              <a:cs typeface="Nunito"/>
              <a:sym typeface="Nunito"/>
            </a:endParaRPr>
          </a:p>
          <a:p>
            <a:pPr indent="-317500" lvl="0" marL="457200" rtl="0" algn="just">
              <a:spcBef>
                <a:spcPts val="0"/>
              </a:spcBef>
              <a:spcAft>
                <a:spcPts val="0"/>
              </a:spcAft>
              <a:buSzPts val="1400"/>
              <a:buFont typeface="Nunito"/>
              <a:buChar char="●"/>
            </a:pPr>
            <a:r>
              <a:rPr lang="en">
                <a:latin typeface="Nunito"/>
                <a:ea typeface="Nunito"/>
                <a:cs typeface="Nunito"/>
                <a:sym typeface="Nunito"/>
              </a:rPr>
              <a:t>The seller blindly forwards the encrypted data to the intermediary along with their own view of the transaction details</a:t>
            </a:r>
            <a:endParaRPr>
              <a:latin typeface="Nunito"/>
              <a:ea typeface="Nunito"/>
              <a:cs typeface="Nunito"/>
              <a:sym typeface="Nunito"/>
            </a:endParaRPr>
          </a:p>
          <a:p>
            <a:pPr indent="-317500" lvl="0" marL="457200" rtl="0" algn="just">
              <a:spcBef>
                <a:spcPts val="0"/>
              </a:spcBef>
              <a:spcAft>
                <a:spcPts val="0"/>
              </a:spcAft>
              <a:buSzPts val="1400"/>
              <a:buFont typeface="Nunito"/>
              <a:buChar char="●"/>
            </a:pPr>
            <a:r>
              <a:rPr lang="en">
                <a:latin typeface="Nunito"/>
                <a:ea typeface="Nunito"/>
                <a:cs typeface="Nunito"/>
                <a:sym typeface="Nunito"/>
              </a:rPr>
              <a:t>The intermediary decrypts the data and approves the transaction if both view matches</a:t>
            </a: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0"/>
          <p:cNvSpPr txBox="1"/>
          <p:nvPr/>
        </p:nvSpPr>
        <p:spPr>
          <a:xfrm>
            <a:off x="2527200" y="680675"/>
            <a:ext cx="4089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rgbClr val="424242"/>
                </a:solidFill>
                <a:latin typeface="Maven Pro"/>
                <a:ea typeface="Maven Pro"/>
                <a:cs typeface="Maven Pro"/>
                <a:sym typeface="Maven Pro"/>
              </a:rPr>
              <a:t>CyberCash</a:t>
            </a:r>
            <a:endParaRPr sz="200">
              <a:solidFill>
                <a:srgbClr val="424242"/>
              </a:solidFill>
              <a:latin typeface="Courier New"/>
              <a:ea typeface="Courier New"/>
              <a:cs typeface="Courier New"/>
              <a:sym typeface="Courier New"/>
            </a:endParaRPr>
          </a:p>
        </p:txBody>
      </p:sp>
      <p:sp>
        <p:nvSpPr>
          <p:cNvPr id="327" name="Google Shape;327;p20"/>
          <p:cNvSpPr txBox="1"/>
          <p:nvPr/>
        </p:nvSpPr>
        <p:spPr>
          <a:xfrm>
            <a:off x="1452450" y="1864500"/>
            <a:ext cx="6106500" cy="16932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Nunito"/>
              <a:buChar char="●"/>
            </a:pPr>
            <a:r>
              <a:rPr lang="en">
                <a:latin typeface="Nunito"/>
                <a:ea typeface="Nunito"/>
                <a:cs typeface="Nunito"/>
                <a:sym typeface="Nunito"/>
              </a:rPr>
              <a:t>Implemented SET architecture</a:t>
            </a:r>
            <a:endParaRPr>
              <a:latin typeface="Nunito"/>
              <a:ea typeface="Nunito"/>
              <a:cs typeface="Nunito"/>
              <a:sym typeface="Nunito"/>
            </a:endParaRPr>
          </a:p>
          <a:p>
            <a:pPr indent="-317500" lvl="0" marL="457200" rtl="0" algn="just">
              <a:spcBef>
                <a:spcPts val="0"/>
              </a:spcBef>
              <a:spcAft>
                <a:spcPts val="0"/>
              </a:spcAft>
              <a:buSzPts val="1400"/>
              <a:buFont typeface="Nunito"/>
              <a:buChar char="●"/>
            </a:pPr>
            <a:r>
              <a:rPr lang="en">
                <a:latin typeface="Nunito"/>
                <a:ea typeface="Nunito"/>
                <a:cs typeface="Nunito"/>
                <a:sym typeface="Nunito"/>
              </a:rPr>
              <a:t>A micropayment system (intended for small payments)</a:t>
            </a:r>
            <a:endParaRPr>
              <a:latin typeface="Nunito"/>
              <a:ea typeface="Nunito"/>
              <a:cs typeface="Nunito"/>
              <a:sym typeface="Nunito"/>
            </a:endParaRPr>
          </a:p>
          <a:p>
            <a:pPr indent="-317500" lvl="0" marL="457200" rtl="0" algn="just">
              <a:spcBef>
                <a:spcPts val="0"/>
              </a:spcBef>
              <a:spcAft>
                <a:spcPts val="0"/>
              </a:spcAft>
              <a:buSzPts val="1400"/>
              <a:buFont typeface="Nunito"/>
              <a:buChar char="●"/>
            </a:pPr>
            <a:r>
              <a:rPr lang="en">
                <a:latin typeface="Nunito"/>
                <a:ea typeface="Nunito"/>
                <a:cs typeface="Nunito"/>
                <a:sym typeface="Nunito"/>
              </a:rPr>
              <a:t>They had a digital cash product called </a:t>
            </a:r>
            <a:r>
              <a:rPr b="1" lang="en">
                <a:latin typeface="Nunito"/>
                <a:ea typeface="Nunito"/>
                <a:cs typeface="Nunito"/>
                <a:sym typeface="Nunito"/>
              </a:rPr>
              <a:t>CyberCoin</a:t>
            </a:r>
            <a:endParaRPr b="1">
              <a:latin typeface="Nunito"/>
              <a:ea typeface="Nunito"/>
              <a:cs typeface="Nunito"/>
              <a:sym typeface="Nunito"/>
            </a:endParaRPr>
          </a:p>
          <a:p>
            <a:pPr indent="-317500" lvl="0" marL="457200" rtl="0" algn="just">
              <a:spcBef>
                <a:spcPts val="0"/>
              </a:spcBef>
              <a:spcAft>
                <a:spcPts val="0"/>
              </a:spcAft>
              <a:buSzPts val="1400"/>
              <a:buFont typeface="Nunito"/>
              <a:buChar char="●"/>
            </a:pPr>
            <a:r>
              <a:rPr lang="en">
                <a:latin typeface="Nunito"/>
                <a:ea typeface="Nunito"/>
                <a:cs typeface="Nunito"/>
                <a:sym typeface="Nunito"/>
              </a:rPr>
              <a:t>One of the few companies affected by the </a:t>
            </a:r>
            <a:r>
              <a:rPr b="1" lang="en">
                <a:latin typeface="Nunito"/>
                <a:ea typeface="Nunito"/>
                <a:cs typeface="Nunito"/>
                <a:sym typeface="Nunito"/>
              </a:rPr>
              <a:t>Y2K</a:t>
            </a:r>
            <a:r>
              <a:rPr lang="en">
                <a:latin typeface="Nunito"/>
                <a:ea typeface="Nunito"/>
                <a:cs typeface="Nunito"/>
                <a:sym typeface="Nunito"/>
              </a:rPr>
              <a:t> bug</a:t>
            </a:r>
            <a:endParaRPr>
              <a:latin typeface="Nunito"/>
              <a:ea typeface="Nunito"/>
              <a:cs typeface="Nunito"/>
              <a:sym typeface="Nunito"/>
            </a:endParaRPr>
          </a:p>
          <a:p>
            <a:pPr indent="-317500" lvl="0" marL="457200" rtl="0" algn="just">
              <a:spcBef>
                <a:spcPts val="0"/>
              </a:spcBef>
              <a:spcAft>
                <a:spcPts val="0"/>
              </a:spcAft>
              <a:buSzPts val="1400"/>
              <a:buFont typeface="Nunito"/>
              <a:buChar char="●"/>
            </a:pPr>
            <a:r>
              <a:rPr lang="en">
                <a:latin typeface="Nunito"/>
                <a:ea typeface="Nunito"/>
                <a:cs typeface="Nunito"/>
                <a:sym typeface="Nunito"/>
              </a:rPr>
              <a:t>Went bankrupt in </a:t>
            </a:r>
            <a:r>
              <a:rPr b="1" lang="en">
                <a:latin typeface="Nunito"/>
                <a:ea typeface="Nunito"/>
                <a:cs typeface="Nunito"/>
                <a:sym typeface="Nunito"/>
              </a:rPr>
              <a:t>2001</a:t>
            </a:r>
            <a:endParaRPr b="1">
              <a:latin typeface="Nunito"/>
              <a:ea typeface="Nunito"/>
              <a:cs typeface="Nunito"/>
              <a:sym typeface="Nunito"/>
            </a:endParaRPr>
          </a:p>
          <a:p>
            <a:pPr indent="-317500" lvl="0" marL="457200" rtl="0" algn="just">
              <a:spcBef>
                <a:spcPts val="0"/>
              </a:spcBef>
              <a:spcAft>
                <a:spcPts val="0"/>
              </a:spcAft>
              <a:buSzPts val="1400"/>
              <a:buFont typeface="Nunito"/>
              <a:buChar char="●"/>
            </a:pPr>
            <a:r>
              <a:rPr lang="en">
                <a:latin typeface="Nunito"/>
                <a:ea typeface="Nunito"/>
                <a:cs typeface="Nunito"/>
                <a:sym typeface="Nunito"/>
              </a:rPr>
              <a:t>Their intellectual property was acquired by </a:t>
            </a:r>
            <a:r>
              <a:rPr b="1" lang="en">
                <a:latin typeface="Nunito"/>
                <a:ea typeface="Nunito"/>
                <a:cs typeface="Nunito"/>
                <a:sym typeface="Nunito"/>
              </a:rPr>
              <a:t>Verisign</a:t>
            </a:r>
            <a:endParaRPr b="1">
              <a:latin typeface="Nunito"/>
              <a:ea typeface="Nunito"/>
              <a:cs typeface="Nunito"/>
              <a:sym typeface="Nunito"/>
            </a:endParaRPr>
          </a:p>
          <a:p>
            <a:pPr indent="-317500" lvl="0" marL="457200" rtl="0" algn="just">
              <a:spcBef>
                <a:spcPts val="0"/>
              </a:spcBef>
              <a:spcAft>
                <a:spcPts val="0"/>
              </a:spcAft>
              <a:buSzPts val="1400"/>
              <a:buFont typeface="Nunito"/>
              <a:buChar char="●"/>
            </a:pPr>
            <a:r>
              <a:rPr b="1" lang="en">
                <a:latin typeface="Nunito"/>
                <a:ea typeface="Nunito"/>
                <a:cs typeface="Nunito"/>
                <a:sym typeface="Nunito"/>
              </a:rPr>
              <a:t>Verisign </a:t>
            </a:r>
            <a:r>
              <a:rPr lang="en">
                <a:latin typeface="Nunito"/>
                <a:ea typeface="Nunito"/>
                <a:cs typeface="Nunito"/>
                <a:sym typeface="Nunito"/>
              </a:rPr>
              <a:t>turned around and sold it to </a:t>
            </a:r>
            <a:r>
              <a:rPr b="1" lang="en">
                <a:latin typeface="Nunito"/>
                <a:ea typeface="Nunito"/>
                <a:cs typeface="Nunito"/>
                <a:sym typeface="Nunito"/>
              </a:rPr>
              <a:t>PayPal</a:t>
            </a:r>
            <a:r>
              <a:rPr lang="en">
                <a:latin typeface="Nunito"/>
                <a:ea typeface="Nunito"/>
                <a:cs typeface="Nunito"/>
                <a:sym typeface="Nunito"/>
              </a:rPr>
              <a:t> where it lives today</a:t>
            </a:r>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1"/>
          <p:cNvSpPr txBox="1"/>
          <p:nvPr/>
        </p:nvSpPr>
        <p:spPr>
          <a:xfrm>
            <a:off x="1452450" y="1864500"/>
            <a:ext cx="6106500" cy="14775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Nunito"/>
              <a:buChar char="●"/>
            </a:pPr>
            <a:r>
              <a:rPr lang="en">
                <a:latin typeface="Nunito"/>
                <a:ea typeface="Nunito"/>
                <a:cs typeface="Nunito"/>
                <a:sym typeface="Nunito"/>
              </a:rPr>
              <a:t>The fundamental problem has to do with certificates</a:t>
            </a:r>
            <a:endParaRPr>
              <a:latin typeface="Nunito"/>
              <a:ea typeface="Nunito"/>
              <a:cs typeface="Nunito"/>
              <a:sym typeface="Nunito"/>
            </a:endParaRPr>
          </a:p>
          <a:p>
            <a:pPr indent="-317500" lvl="0" marL="457200" rtl="0" algn="just">
              <a:spcBef>
                <a:spcPts val="0"/>
              </a:spcBef>
              <a:spcAft>
                <a:spcPts val="0"/>
              </a:spcAft>
              <a:buSzPts val="1400"/>
              <a:buFont typeface="Nunito"/>
              <a:buChar char="●"/>
            </a:pPr>
            <a:r>
              <a:rPr lang="en">
                <a:latin typeface="Nunito"/>
                <a:ea typeface="Nunito"/>
                <a:cs typeface="Nunito"/>
                <a:sym typeface="Nunito"/>
              </a:rPr>
              <a:t>CyberCash and SET put security before usability</a:t>
            </a:r>
            <a:endParaRPr>
              <a:latin typeface="Nunito"/>
              <a:ea typeface="Nunito"/>
              <a:cs typeface="Nunito"/>
              <a:sym typeface="Nunito"/>
            </a:endParaRPr>
          </a:p>
          <a:p>
            <a:pPr indent="-317500" lvl="0" marL="457200" rtl="0" algn="just">
              <a:spcBef>
                <a:spcPts val="0"/>
              </a:spcBef>
              <a:spcAft>
                <a:spcPts val="0"/>
              </a:spcAft>
              <a:buSzPts val="1400"/>
              <a:buFont typeface="Nunito"/>
              <a:buChar char="●"/>
            </a:pPr>
            <a:r>
              <a:rPr lang="en">
                <a:latin typeface="Nunito"/>
                <a:ea typeface="Nunito"/>
                <a:cs typeface="Nunito"/>
                <a:sym typeface="Nunito"/>
              </a:rPr>
              <a:t>They decided that all users of their system would have to get </a:t>
            </a:r>
            <a:r>
              <a:rPr lang="en">
                <a:latin typeface="Nunito"/>
                <a:ea typeface="Nunito"/>
                <a:cs typeface="Nunito"/>
                <a:sym typeface="Nunito"/>
              </a:rPr>
              <a:t>certificates</a:t>
            </a:r>
            <a:endParaRPr>
              <a:latin typeface="Nunito"/>
              <a:ea typeface="Nunito"/>
              <a:cs typeface="Nunito"/>
              <a:sym typeface="Nunito"/>
            </a:endParaRPr>
          </a:p>
          <a:p>
            <a:pPr indent="-317500" lvl="0" marL="457200" rtl="0" algn="just">
              <a:spcBef>
                <a:spcPts val="0"/>
              </a:spcBef>
              <a:spcAft>
                <a:spcPts val="0"/>
              </a:spcAft>
              <a:buSzPts val="1400"/>
              <a:buFont typeface="Nunito"/>
              <a:buChar char="●"/>
            </a:pPr>
            <a:r>
              <a:rPr lang="en">
                <a:latin typeface="Nunito"/>
                <a:ea typeface="Nunito"/>
                <a:cs typeface="Nunito"/>
                <a:sym typeface="Nunito"/>
              </a:rPr>
              <a:t>Over the decades, mainstream users have said a firm and collective </a:t>
            </a:r>
            <a:r>
              <a:rPr b="1" lang="en">
                <a:latin typeface="Nunito"/>
                <a:ea typeface="Nunito"/>
                <a:cs typeface="Nunito"/>
                <a:sym typeface="Nunito"/>
              </a:rPr>
              <a:t>NO</a:t>
            </a:r>
            <a:r>
              <a:rPr lang="en">
                <a:latin typeface="Nunito"/>
                <a:ea typeface="Nunito"/>
                <a:cs typeface="Nunito"/>
                <a:sym typeface="Nunito"/>
              </a:rPr>
              <a:t> to any system that requires end-user certificates</a:t>
            </a:r>
            <a:endParaRPr>
              <a:latin typeface="Nunito"/>
              <a:ea typeface="Nunito"/>
              <a:cs typeface="Nunito"/>
              <a:sym typeface="Nunito"/>
            </a:endParaRPr>
          </a:p>
        </p:txBody>
      </p:sp>
      <p:sp>
        <p:nvSpPr>
          <p:cNvPr id="333" name="Google Shape;333;p21"/>
          <p:cNvSpPr txBox="1"/>
          <p:nvPr/>
        </p:nvSpPr>
        <p:spPr>
          <a:xfrm>
            <a:off x="2527200" y="680675"/>
            <a:ext cx="4089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rgbClr val="424242"/>
                </a:solidFill>
                <a:latin typeface="Maven Pro"/>
                <a:ea typeface="Maven Pro"/>
                <a:cs typeface="Maven Pro"/>
                <a:sym typeface="Maven Pro"/>
              </a:rPr>
              <a:t>Why didn’t </a:t>
            </a:r>
            <a:r>
              <a:rPr b="1" lang="en" sz="2400">
                <a:solidFill>
                  <a:srgbClr val="424242"/>
                </a:solidFill>
                <a:latin typeface="Maven Pro"/>
                <a:ea typeface="Maven Pro"/>
                <a:cs typeface="Maven Pro"/>
                <a:sym typeface="Maven Pro"/>
              </a:rPr>
              <a:t>SET work?</a:t>
            </a:r>
            <a:endParaRPr sz="200">
              <a:solidFill>
                <a:srgbClr val="424242"/>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