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4159bba32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14159bba32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2d27c873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2d27c873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fe20096e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2fe20096e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2fe20096e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2fe20096e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2fe20096e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2fe20096e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2fe20096e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2fe20096e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1566150" y="1476400"/>
            <a:ext cx="60117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2.6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Hashing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66900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1920"/>
              <a:t>Md. Atik Shahriar</a:t>
            </a:r>
            <a:endParaRPr b="1" sz="1920"/>
          </a:p>
          <a:p>
            <a:pPr indent="0" lvl="0" marL="0" rtl="0" algn="l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/>
              <a:t>Junior Software Engineer, Dynamic Solution Innovators (DSi)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/>
              <a:t>Graduate, Computer Science and Engineering, Shahjalal University of Science and Technology</a:t>
            </a:r>
            <a:endParaRPr/>
          </a:p>
        </p:txBody>
      </p:sp>
      <p:sp>
        <p:nvSpPr>
          <p:cNvPr id="279" name="Google Shape;279;p13"/>
          <p:cNvSpPr txBox="1"/>
          <p:nvPr/>
        </p:nvSpPr>
        <p:spPr>
          <a:xfrm>
            <a:off x="3692250" y="591475"/>
            <a:ext cx="175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Blockchain</a:t>
            </a:r>
            <a:endParaRPr sz="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/>
        </p:nvSpPr>
        <p:spPr>
          <a:xfrm>
            <a:off x="1452450" y="1788300"/>
            <a:ext cx="61065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Mapping data of arbitrary size to fixed-size values is called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Hashing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Hashing is done by hash functions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The values returned by a hash function are called hash values, hash codes, digests, or simply hashes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The digest will be such that changing one bit of input should potentially impact every bit of output, known as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diffusion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The values are usually used to index a fixed-size table called a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hash table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 hash function utilises several of the techniques employed in symmetric encryption, including substitution, permutation, exclusive-or, and iteration, in a way that provides the required diffusion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5" name="Google Shape;285;p14"/>
          <p:cNvSpPr txBox="1"/>
          <p:nvPr/>
        </p:nvSpPr>
        <p:spPr>
          <a:xfrm>
            <a:off x="2321050" y="680675"/>
            <a:ext cx="4480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Hashing</a:t>
            </a:r>
            <a:endParaRPr b="1" sz="2400"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/>
        </p:nvSpPr>
        <p:spPr>
          <a:xfrm>
            <a:off x="1485450" y="1624325"/>
            <a:ext cx="61731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 cryptographic hash function has three properties: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Deterministic,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One-way, and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Collision-resistant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Deterministic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: A fixed input will always produce the same output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One-way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If message, </a:t>
            </a:r>
            <a:r>
              <a:rPr b="1" i="1" lang="en">
                <a:latin typeface="Nunito"/>
                <a:ea typeface="Nunito"/>
                <a:cs typeface="Nunito"/>
                <a:sym typeface="Nunito"/>
              </a:rPr>
              <a:t>M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, is given it should be easy to compute a hash value, </a:t>
            </a:r>
            <a:r>
              <a:rPr b="1" i="1" lang="en">
                <a:latin typeface="Nunito"/>
                <a:ea typeface="Nunito"/>
                <a:cs typeface="Nunito"/>
                <a:sym typeface="Nunito"/>
              </a:rPr>
              <a:t>H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(</a:t>
            </a:r>
            <a:r>
              <a:rPr b="1" i="1" lang="en">
                <a:latin typeface="Nunito"/>
                <a:ea typeface="Nunito"/>
                <a:cs typeface="Nunito"/>
                <a:sym typeface="Nunito"/>
              </a:rPr>
              <a:t>M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), from that </a:t>
            </a:r>
            <a:r>
              <a:rPr b="1" i="1" lang="en">
                <a:latin typeface="Nunito"/>
                <a:ea typeface="Nunito"/>
                <a:cs typeface="Nunito"/>
                <a:sym typeface="Nunito"/>
              </a:rPr>
              <a:t>M</a:t>
            </a:r>
            <a:endParaRPr b="1" i="1"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However, given only the hash value, </a:t>
            </a:r>
            <a:r>
              <a:rPr b="1" i="1" lang="en">
                <a:latin typeface="Nunito"/>
                <a:ea typeface="Nunito"/>
                <a:cs typeface="Nunito"/>
                <a:sym typeface="Nunito"/>
              </a:rPr>
              <a:t>x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, it should be difficult to find a message, </a:t>
            </a:r>
            <a:r>
              <a:rPr b="1" i="1" lang="en">
                <a:latin typeface="Nunito"/>
                <a:ea typeface="Nunito"/>
                <a:cs typeface="Nunito"/>
                <a:sym typeface="Nunito"/>
              </a:rPr>
              <a:t>M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, such that </a:t>
            </a:r>
            <a:r>
              <a:rPr b="1" i="1" lang="en">
                <a:latin typeface="Nunito"/>
                <a:ea typeface="Nunito"/>
                <a:cs typeface="Nunito"/>
                <a:sym typeface="Nunito"/>
              </a:rPr>
              <a:t>x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= </a:t>
            </a:r>
            <a:r>
              <a:rPr b="1" i="1" lang="en">
                <a:latin typeface="Nunito"/>
                <a:ea typeface="Nunito"/>
                <a:cs typeface="Nunito"/>
                <a:sym typeface="Nunito"/>
              </a:rPr>
              <a:t>H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(</a:t>
            </a:r>
            <a:r>
              <a:rPr b="1" i="1" lang="en">
                <a:latin typeface="Nunito"/>
                <a:ea typeface="Nunito"/>
                <a:cs typeface="Nunito"/>
                <a:sym typeface="Nunito"/>
              </a:rPr>
              <a:t>M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)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Collision-resistant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If message, </a:t>
            </a:r>
            <a:r>
              <a:rPr b="1" i="1" lang="en">
                <a:latin typeface="Nunito"/>
                <a:ea typeface="Nunito"/>
                <a:cs typeface="Nunito"/>
                <a:sym typeface="Nunito"/>
              </a:rPr>
              <a:t>M</a:t>
            </a:r>
            <a:r>
              <a:rPr b="1" baseline="-25000" i="1" lang="en"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, is given it is computationally difficult to compute another distinct message, </a:t>
            </a:r>
            <a:r>
              <a:rPr b="1" i="1" lang="en">
                <a:latin typeface="Nunito"/>
                <a:ea typeface="Nunito"/>
                <a:cs typeface="Nunito"/>
                <a:sym typeface="Nunito"/>
              </a:rPr>
              <a:t>M</a:t>
            </a:r>
            <a:r>
              <a:rPr b="1" baseline="-25000" i="1" lang="en"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, such that </a:t>
            </a:r>
            <a:r>
              <a:rPr b="1" i="1" lang="en">
                <a:latin typeface="Nunito"/>
                <a:ea typeface="Nunito"/>
                <a:cs typeface="Nunito"/>
                <a:sym typeface="Nunito"/>
              </a:rPr>
              <a:t>H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(</a:t>
            </a:r>
            <a:r>
              <a:rPr b="1" i="1" lang="en">
                <a:latin typeface="Nunito"/>
                <a:ea typeface="Nunito"/>
                <a:cs typeface="Nunito"/>
                <a:sym typeface="Nunito"/>
              </a:rPr>
              <a:t>M</a:t>
            </a:r>
            <a:r>
              <a:rPr b="1" baseline="-25000" i="1" lang="en"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) = </a:t>
            </a:r>
            <a:r>
              <a:rPr b="1" i="1" lang="en">
                <a:latin typeface="Nunito"/>
                <a:ea typeface="Nunito"/>
                <a:cs typeface="Nunito"/>
                <a:sym typeface="Nunito"/>
              </a:rPr>
              <a:t>H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(</a:t>
            </a:r>
            <a:r>
              <a:rPr b="1" i="1" lang="en">
                <a:latin typeface="Nunito"/>
                <a:ea typeface="Nunito"/>
                <a:cs typeface="Nunito"/>
                <a:sym typeface="Nunito"/>
              </a:rPr>
              <a:t>M</a:t>
            </a:r>
            <a:r>
              <a:rPr b="1" baseline="-25000" i="1" lang="en"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1" name="Google Shape;291;p15"/>
          <p:cNvSpPr txBox="1"/>
          <p:nvPr/>
        </p:nvSpPr>
        <p:spPr>
          <a:xfrm>
            <a:off x="2321050" y="680675"/>
            <a:ext cx="4480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Hash Function</a:t>
            </a:r>
            <a:endParaRPr b="1" sz="2400"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/>
        </p:nvSpPr>
        <p:spPr>
          <a:xfrm>
            <a:off x="1485450" y="1624325"/>
            <a:ext cx="6173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 hash function utilises a building block called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cryptographic compression function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i="1" lang="en">
                <a:latin typeface="Nunito"/>
                <a:ea typeface="Nunito"/>
                <a:cs typeface="Nunito"/>
                <a:sym typeface="Nunito"/>
              </a:rPr>
              <a:t>C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(</a:t>
            </a:r>
            <a:r>
              <a:rPr b="1" i="1" lang="en">
                <a:latin typeface="Nunito"/>
                <a:ea typeface="Nunito"/>
                <a:cs typeface="Nunito"/>
                <a:sym typeface="Nunito"/>
              </a:rPr>
              <a:t>X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i="1" lang="en">
                <a:latin typeface="Nunito"/>
                <a:ea typeface="Nunito"/>
                <a:cs typeface="Nunito"/>
                <a:sym typeface="Nunito"/>
              </a:rPr>
              <a:t>Y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)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</a:pPr>
            <a:r>
              <a:rPr b="1" i="1" lang="en">
                <a:latin typeface="Nunito"/>
                <a:ea typeface="Nunito"/>
                <a:cs typeface="Nunito"/>
                <a:sym typeface="Nunito"/>
              </a:rPr>
              <a:t>C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takes as input two strings, </a:t>
            </a:r>
            <a:r>
              <a:rPr b="1" i="1" lang="en">
                <a:latin typeface="Nunito"/>
                <a:ea typeface="Nunito"/>
                <a:cs typeface="Nunito"/>
                <a:sym typeface="Nunito"/>
              </a:rPr>
              <a:t>X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b="1" i="1" lang="en">
                <a:latin typeface="Nunito"/>
                <a:ea typeface="Nunito"/>
                <a:cs typeface="Nunito"/>
                <a:sym typeface="Nunito"/>
              </a:rPr>
              <a:t>Y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, where </a:t>
            </a:r>
            <a:r>
              <a:rPr b="1" i="1" lang="en">
                <a:latin typeface="Nunito"/>
                <a:ea typeface="Nunito"/>
                <a:cs typeface="Nunito"/>
                <a:sym typeface="Nunito"/>
              </a:rPr>
              <a:t>X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has fixed length </a:t>
            </a:r>
            <a:r>
              <a:rPr b="1" i="1" lang="en">
                <a:latin typeface="Nunito"/>
                <a:ea typeface="Nunito"/>
                <a:cs typeface="Nunito"/>
                <a:sym typeface="Nunito"/>
              </a:rPr>
              <a:t>m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b="1" i="1" lang="en">
                <a:latin typeface="Nunito"/>
                <a:ea typeface="Nunito"/>
                <a:cs typeface="Nunito"/>
                <a:sym typeface="Nunito"/>
              </a:rPr>
              <a:t>Y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has fixed length </a:t>
            </a:r>
            <a:r>
              <a:rPr b="1" i="1" lang="en">
                <a:latin typeface="Nunito"/>
                <a:ea typeface="Nunito"/>
                <a:cs typeface="Nunito"/>
                <a:sym typeface="Nunito"/>
              </a:rPr>
              <a:t>n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Produces a hash value of length </a:t>
            </a:r>
            <a:r>
              <a:rPr b="1" i="1" lang="en">
                <a:latin typeface="Nunito"/>
                <a:ea typeface="Nunito"/>
                <a:cs typeface="Nunito"/>
                <a:sym typeface="Nunito"/>
              </a:rPr>
              <a:t>n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Given a message </a:t>
            </a:r>
            <a:r>
              <a:rPr b="1" i="1" lang="en">
                <a:latin typeface="Nunito"/>
                <a:ea typeface="Nunito"/>
                <a:cs typeface="Nunito"/>
                <a:sym typeface="Nunito"/>
              </a:rPr>
              <a:t>M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, we divide </a:t>
            </a:r>
            <a:r>
              <a:rPr b="1" i="1" lang="en">
                <a:latin typeface="Nunito"/>
                <a:ea typeface="Nunito"/>
                <a:cs typeface="Nunito"/>
                <a:sym typeface="Nunito"/>
              </a:rPr>
              <a:t>M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into multiple blocks, </a:t>
            </a:r>
            <a:r>
              <a:rPr b="1" i="1" lang="en">
                <a:latin typeface="Nunito"/>
                <a:ea typeface="Nunito"/>
                <a:cs typeface="Nunito"/>
                <a:sym typeface="Nunito"/>
              </a:rPr>
              <a:t>M</a:t>
            </a:r>
            <a:r>
              <a:rPr b="1" baseline="-25000" i="1" lang="en"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i="1" lang="en">
                <a:latin typeface="Nunito"/>
                <a:ea typeface="Nunito"/>
                <a:cs typeface="Nunito"/>
                <a:sym typeface="Nunito"/>
              </a:rPr>
              <a:t>M</a:t>
            </a:r>
            <a:r>
              <a:rPr b="1" baseline="-25000" i="1" lang="en"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, . . ., </a:t>
            </a:r>
            <a:r>
              <a:rPr b="1" i="1" lang="en">
                <a:latin typeface="Nunito"/>
                <a:ea typeface="Nunito"/>
                <a:cs typeface="Nunito"/>
                <a:sym typeface="Nunito"/>
              </a:rPr>
              <a:t>M</a:t>
            </a:r>
            <a:r>
              <a:rPr b="1" baseline="-25000" i="1" lang="en">
                <a:latin typeface="Nunito"/>
                <a:ea typeface="Nunito"/>
                <a:cs typeface="Nunito"/>
                <a:sym typeface="Nunito"/>
              </a:rPr>
              <a:t>k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, each of length </a:t>
            </a:r>
            <a:r>
              <a:rPr b="1" i="1" lang="en">
                <a:latin typeface="Nunito"/>
                <a:ea typeface="Nunito"/>
                <a:cs typeface="Nunito"/>
                <a:sym typeface="Nunito"/>
              </a:rPr>
              <a:t>m</a:t>
            </a:r>
            <a:endParaRPr b="1" i="1"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The last block is padded in an unambiguous way with additional bits to make it of length </a:t>
            </a:r>
            <a:r>
              <a:rPr b="1" i="1" lang="en">
                <a:latin typeface="Nunito"/>
                <a:ea typeface="Nunito"/>
                <a:cs typeface="Nunito"/>
                <a:sym typeface="Nunito"/>
              </a:rPr>
              <a:t>m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7" name="Google Shape;297;p16"/>
          <p:cNvSpPr txBox="1"/>
          <p:nvPr/>
        </p:nvSpPr>
        <p:spPr>
          <a:xfrm>
            <a:off x="2321050" y="680675"/>
            <a:ext cx="4480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Hash Function Construction</a:t>
            </a:r>
            <a:endParaRPr b="1" sz="2400"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/>
        </p:nvSpPr>
        <p:spPr>
          <a:xfrm>
            <a:off x="1485450" y="1624325"/>
            <a:ext cx="6173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For block </a:t>
            </a:r>
            <a:r>
              <a:rPr b="1" i="1" lang="en">
                <a:latin typeface="Nunito"/>
                <a:ea typeface="Nunito"/>
                <a:cs typeface="Nunito"/>
                <a:sym typeface="Nunito"/>
              </a:rPr>
              <a:t>M</a:t>
            </a:r>
            <a:r>
              <a:rPr b="1" baseline="-25000" i="1" lang="en"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, input </a:t>
            </a:r>
            <a:r>
              <a:rPr b="1" i="1" lang="en">
                <a:latin typeface="Nunito"/>
                <a:ea typeface="Nunito"/>
                <a:cs typeface="Nunito"/>
                <a:sym typeface="Nunito"/>
              </a:rPr>
              <a:t>M</a:t>
            </a:r>
            <a:r>
              <a:rPr b="1" baseline="-25000" i="1" lang="en"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with a fixed string </a:t>
            </a:r>
            <a:r>
              <a:rPr b="1" i="1" lang="en">
                <a:latin typeface="Nunito"/>
                <a:ea typeface="Nunito"/>
                <a:cs typeface="Nunito"/>
                <a:sym typeface="Nunito"/>
              </a:rPr>
              <a:t>v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of length </a:t>
            </a:r>
            <a:r>
              <a:rPr b="1" i="1" lang="en"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, known as the initialization vector, to </a:t>
            </a:r>
            <a:r>
              <a:rPr b="1" i="1" lang="en">
                <a:latin typeface="Nunito"/>
                <a:ea typeface="Nunito"/>
                <a:cs typeface="Nunito"/>
                <a:sym typeface="Nunito"/>
              </a:rPr>
              <a:t>C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</a:pPr>
            <a:r>
              <a:rPr b="1" i="1" lang="en">
                <a:latin typeface="Nunito"/>
                <a:ea typeface="Nunito"/>
                <a:cs typeface="Nunito"/>
                <a:sym typeface="Nunito"/>
              </a:rPr>
              <a:t>d</a:t>
            </a:r>
            <a:r>
              <a:rPr b="1" baseline="-25000" i="1" lang="en"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= </a:t>
            </a:r>
            <a:r>
              <a:rPr b="1" i="1" lang="en">
                <a:latin typeface="Nunito"/>
                <a:ea typeface="Nunito"/>
                <a:cs typeface="Nunito"/>
                <a:sym typeface="Nunito"/>
              </a:rPr>
              <a:t>C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(</a:t>
            </a:r>
            <a:r>
              <a:rPr b="1" i="1" lang="en">
                <a:latin typeface="Nunito"/>
                <a:ea typeface="Nunito"/>
                <a:cs typeface="Nunito"/>
                <a:sym typeface="Nunito"/>
              </a:rPr>
              <a:t>M</a:t>
            </a:r>
            <a:r>
              <a:rPr b="1" baseline="-25000" i="1" lang="en"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i="1" lang="en">
                <a:latin typeface="Nunito"/>
                <a:ea typeface="Nunito"/>
                <a:cs typeface="Nunito"/>
                <a:sym typeface="Nunito"/>
              </a:rPr>
              <a:t>v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)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Similarly apply the compression function to block </a:t>
            </a:r>
            <a:r>
              <a:rPr b="1" i="1" lang="en">
                <a:latin typeface="Nunito"/>
                <a:ea typeface="Nunito"/>
                <a:cs typeface="Nunito"/>
                <a:sym typeface="Nunito"/>
              </a:rPr>
              <a:t>M</a:t>
            </a:r>
            <a:r>
              <a:rPr b="1" baseline="-25000" i="1" lang="en"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b="1" i="1" lang="en">
                <a:latin typeface="Nunito"/>
                <a:ea typeface="Nunito"/>
                <a:cs typeface="Nunito"/>
                <a:sym typeface="Nunito"/>
              </a:rPr>
              <a:t>d</a:t>
            </a:r>
            <a:r>
              <a:rPr b="1" baseline="-25000" i="1" lang="en">
                <a:latin typeface="Nunito"/>
                <a:ea typeface="Nunito"/>
                <a:cs typeface="Nunito"/>
                <a:sym typeface="Nunito"/>
              </a:rPr>
              <a:t>1</a:t>
            </a:r>
            <a:endParaRPr b="1" baseline="-25000" i="1">
              <a:latin typeface="Nunito"/>
              <a:ea typeface="Nunito"/>
              <a:cs typeface="Nunito"/>
              <a:sym typeface="Nunito"/>
            </a:endParaRPr>
          </a:p>
          <a:p>
            <a:pPr indent="-317500" lvl="2" marL="1371600" rtl="0" algn="just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</a:pPr>
            <a:r>
              <a:rPr b="1" i="1" lang="en">
                <a:latin typeface="Nunito"/>
                <a:ea typeface="Nunito"/>
                <a:cs typeface="Nunito"/>
                <a:sym typeface="Nunito"/>
              </a:rPr>
              <a:t>d</a:t>
            </a:r>
            <a:r>
              <a:rPr b="1" baseline="-25000" i="1" lang="en"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= </a:t>
            </a:r>
            <a:r>
              <a:rPr b="1" i="1" lang="en">
                <a:latin typeface="Nunito"/>
                <a:ea typeface="Nunito"/>
                <a:cs typeface="Nunito"/>
                <a:sym typeface="Nunito"/>
              </a:rPr>
              <a:t>C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(</a:t>
            </a:r>
            <a:r>
              <a:rPr b="1" i="1" lang="en">
                <a:latin typeface="Nunito"/>
                <a:ea typeface="Nunito"/>
                <a:cs typeface="Nunito"/>
                <a:sym typeface="Nunito"/>
              </a:rPr>
              <a:t>M</a:t>
            </a:r>
            <a:r>
              <a:rPr b="1" baseline="-25000" i="1" lang="en"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i="1" lang="en">
                <a:latin typeface="Nunito"/>
                <a:ea typeface="Nunito"/>
                <a:cs typeface="Nunito"/>
                <a:sym typeface="Nunito"/>
              </a:rPr>
              <a:t>d</a:t>
            </a:r>
            <a:r>
              <a:rPr b="1" baseline="-25000" i="1" lang="en"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)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Then, </a:t>
            </a:r>
            <a:r>
              <a:rPr b="1" i="1" lang="en">
                <a:latin typeface="Nunito"/>
                <a:ea typeface="Nunito"/>
                <a:cs typeface="Nunito"/>
                <a:sym typeface="Nunito"/>
              </a:rPr>
              <a:t>d</a:t>
            </a:r>
            <a:r>
              <a:rPr b="1" baseline="-25000" i="1" lang="en">
                <a:latin typeface="Nunito"/>
                <a:ea typeface="Nunito"/>
                <a:cs typeface="Nunito"/>
                <a:sym typeface="Nunito"/>
              </a:rPr>
              <a:t>3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= </a:t>
            </a:r>
            <a:r>
              <a:rPr b="1" i="1" lang="en">
                <a:latin typeface="Nunito"/>
                <a:ea typeface="Nunito"/>
                <a:cs typeface="Nunito"/>
                <a:sym typeface="Nunito"/>
              </a:rPr>
              <a:t>C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(</a:t>
            </a:r>
            <a:r>
              <a:rPr b="1" i="1" lang="en">
                <a:latin typeface="Nunito"/>
                <a:ea typeface="Nunito"/>
                <a:cs typeface="Nunito"/>
                <a:sym typeface="Nunito"/>
              </a:rPr>
              <a:t>M</a:t>
            </a:r>
            <a:r>
              <a:rPr b="1" baseline="-25000" i="1" lang="en">
                <a:latin typeface="Nunito"/>
                <a:ea typeface="Nunito"/>
                <a:cs typeface="Nunito"/>
                <a:sym typeface="Nunito"/>
              </a:rPr>
              <a:t>3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i="1" lang="en">
                <a:latin typeface="Nunito"/>
                <a:ea typeface="Nunito"/>
                <a:cs typeface="Nunito"/>
                <a:sym typeface="Nunito"/>
              </a:rPr>
              <a:t>d</a:t>
            </a:r>
            <a:r>
              <a:rPr b="1" baseline="-25000" i="1" lang="en"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) and go on for all </a:t>
            </a:r>
            <a:r>
              <a:rPr b="1" i="1" lang="en">
                <a:latin typeface="Nunito"/>
                <a:ea typeface="Nunito"/>
                <a:cs typeface="Nunito"/>
                <a:sym typeface="Nunito"/>
              </a:rPr>
              <a:t>k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blocks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Final Hash value will be, </a:t>
            </a:r>
            <a:r>
              <a:rPr b="1" i="1" lang="en">
                <a:latin typeface="Nunito"/>
                <a:ea typeface="Nunito"/>
                <a:cs typeface="Nunito"/>
                <a:sym typeface="Nunito"/>
              </a:rPr>
              <a:t>H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= </a:t>
            </a:r>
            <a:r>
              <a:rPr b="1" i="1" lang="en">
                <a:latin typeface="Nunito"/>
                <a:ea typeface="Nunito"/>
                <a:cs typeface="Nunito"/>
                <a:sym typeface="Nunito"/>
              </a:rPr>
              <a:t>d</a:t>
            </a:r>
            <a:r>
              <a:rPr b="1" baseline="-25000" i="1" lang="en">
                <a:latin typeface="Nunito"/>
                <a:ea typeface="Nunito"/>
                <a:cs typeface="Nunito"/>
                <a:sym typeface="Nunito"/>
              </a:rPr>
              <a:t>k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This is called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Merkle-Damgård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construction according to its inventor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Ralph Merkle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&amp;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Ivan Damgård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2321050" y="680675"/>
            <a:ext cx="4480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Hash Function Construction</a:t>
            </a:r>
            <a:endParaRPr b="1" sz="2400"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7238" y="3748325"/>
            <a:ext cx="3309519" cy="109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/>
        </p:nvSpPr>
        <p:spPr>
          <a:xfrm>
            <a:off x="1485450" y="1624325"/>
            <a:ext cx="6173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The currently recommended hash function for cryptographic applications are the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SHA-256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SHA-512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standardised by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NIST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MD5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(Message Digest 5) hash function is still widely used in legacy applications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0" name="Google Shape;310;p18"/>
          <p:cNvSpPr txBox="1"/>
          <p:nvPr/>
        </p:nvSpPr>
        <p:spPr>
          <a:xfrm>
            <a:off x="2213400" y="680675"/>
            <a:ext cx="4717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Hash Function Implementation</a:t>
            </a:r>
            <a:endParaRPr b="1" sz="2400"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