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87" r:id="rId8"/>
    <p:sldId id="288" r:id="rId9"/>
    <p:sldId id="289" r:id="rId10"/>
    <p:sldId id="265" r:id="rId11"/>
    <p:sldId id="285" r:id="rId12"/>
    <p:sldId id="291" r:id="rId13"/>
    <p:sldId id="286" r:id="rId14"/>
    <p:sldId id="266" r:id="rId15"/>
    <p:sldId id="267" r:id="rId16"/>
    <p:sldId id="269" r:id="rId17"/>
    <p:sldId id="270" r:id="rId18"/>
    <p:sldId id="271" r:id="rId19"/>
    <p:sldId id="29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6A1"/>
    <a:srgbClr val="F8FCC8"/>
    <a:srgbClr val="596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648072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OSZ Technik Teltow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Lernfeld X.Y Anders (An)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4C616-33A1-49C4-BB15-80FDE59CD7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4E17-A35D-4403-BD15-04A967FD9B54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90C8-51E3-40DA-8718-E1ABC4A937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DC6BF-30C6-4351-906E-86F8ECE51A09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CB0AC-308B-405F-B226-7928EF1066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D2B-7EA2-4B2D-B1FF-1347889D300F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27E48-A2DF-4CB0-AFD6-8F28CA10C9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65665-3901-4DF4-82C2-350AAD9A64BD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C99CF-5BE1-47FD-867E-35121F8AFA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DAC81-3877-4E8B-B926-9141CAA5FAF6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C31A-E8A3-4B0F-A53C-C34B2CAF6DA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753E-D1CC-4DF3-AC83-A664D74D98B3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30D51-11F4-4821-94ED-5677383B2AA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666EC-55C8-454E-82E5-489B8F33C335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525A0-90F7-4B13-B5E7-9D725142A2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76B7E-CB23-4802-BE00-5AAB83D303C4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EACB5-3871-4432-89E6-C9B2D0E38C8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46056-74A6-4F3A-AC82-D9D662216B96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B13EC-9C67-456C-BD7D-5BE52D8F56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DE5C-78D4-4E3B-A1B4-9C6FE1B3724A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399E-4478-48EF-8A15-A6C8C1D74C0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438F7D-BE95-4008-B78A-4146A07235D9}" type="datetimeFigureOut">
              <a:rPr lang="de-DE"/>
              <a:pPr>
                <a:defRPr/>
              </a:pPr>
              <a:t>05.10.2016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29ABB3-281B-451D-AAAD-0BDB9BD106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conda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Untertitel 2"/>
          <p:cNvSpPr>
            <a:spLocks noGrp="1"/>
          </p:cNvSpPr>
          <p:nvPr>
            <p:ph type="subTitle" idx="1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algn="l" eaLnBrk="1" hangingPunct="1"/>
            <a:r>
              <a:rPr lang="de-DE" sz="2800" dirty="0" smtClean="0">
                <a:solidFill>
                  <a:srgbClr val="898989"/>
                </a:solidFill>
              </a:rPr>
              <a:t>Definition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OSZ Technik Teltow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>
                <a:solidFill>
                  <a:srgbClr val="898989"/>
                </a:solidFill>
                <a:cs typeface="Arial" charset="0"/>
              </a:rPr>
              <a:t>Lernfeld 9 Anders (An) Einh. 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2BBD9-C2DB-420D-A405-6F5A8C452984}" type="slidenum">
              <a:rPr lang="de-DE"/>
              <a:pPr>
                <a:defRPr/>
              </a:pPr>
              <a:t>1</a:t>
            </a:fld>
            <a:endParaRPr lang="de-DE"/>
          </a:p>
        </p:txBody>
      </p:sp>
      <p:sp>
        <p:nvSpPr>
          <p:cNvPr id="13318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79930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 smtClean="0"/>
              <a:t>Bei einem Netz, das </a:t>
            </a:r>
            <a:r>
              <a:rPr lang="de-DE" sz="2400" u="sng" dirty="0" smtClean="0"/>
              <a:t>grundsätzlich für Jedermann zugänglich</a:t>
            </a:r>
            <a:r>
              <a:rPr lang="de-DE" sz="2400" dirty="0" smtClean="0"/>
              <a:t> ist, wird </a:t>
            </a:r>
            <a:r>
              <a:rPr lang="de-DE" sz="2400" dirty="0"/>
              <a:t>von einem öffentlichen Netz gesprochen</a:t>
            </a:r>
            <a:r>
              <a:rPr lang="de-DE" sz="2400" dirty="0" smtClean="0"/>
              <a:t>.</a:t>
            </a:r>
          </a:p>
          <a:p>
            <a:endParaRPr lang="de-DE" sz="2400" dirty="0"/>
          </a:p>
          <a:p>
            <a:r>
              <a:rPr lang="de-DE" sz="2400" dirty="0"/>
              <a:t>Telekommunikationsnetze werden, historisch bedingt, in Nachrichtennetze und in Datennetze eingeteilt.</a:t>
            </a:r>
          </a:p>
          <a:p>
            <a:endParaRPr lang="de-DE" sz="2400" dirty="0"/>
          </a:p>
          <a:p>
            <a:r>
              <a:rPr lang="de-DE" sz="2400" dirty="0"/>
              <a:t>Werden Informationen mit nachrichtentechnischen Übertragungsverfahren ausgetauscht, dann wird dies als Telekommunikation bezeichnet. </a:t>
            </a:r>
            <a:br>
              <a:rPr lang="de-DE" sz="2400" dirty="0"/>
            </a:br>
            <a:r>
              <a:rPr lang="de-DE" sz="2400" dirty="0"/>
              <a:t>(„</a:t>
            </a:r>
            <a:r>
              <a:rPr lang="de-DE" sz="2400" dirty="0" err="1"/>
              <a:t>tele</a:t>
            </a:r>
            <a:r>
              <a:rPr lang="de-DE" sz="2400" dirty="0"/>
              <a:t>“: griechisch fern, „</a:t>
            </a:r>
            <a:r>
              <a:rPr lang="de-DE" sz="2400" dirty="0" err="1"/>
              <a:t>communicare</a:t>
            </a:r>
            <a:r>
              <a:rPr lang="de-DE" sz="2400" dirty="0"/>
              <a:t>“: lateinisch mitteilen)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946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A42429-CEEF-48C6-8DD4-86C5C264AED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462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7993063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 Versorgungsgebiet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Kennzeichen: sehr große Ausdehnung -&gt;Weitverkehrsnetze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Ortsnetze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Nationale Fernnetze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Internationale </a:t>
            </a:r>
            <a:r>
              <a:rPr lang="de-DE" dirty="0" smtClean="0"/>
              <a:t>Netze</a:t>
            </a:r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öffentliche Netze von Netzbetreiber verwaltet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Accounting: pro Zeit / pro </a:t>
            </a:r>
            <a:r>
              <a:rPr lang="de-DE" dirty="0" smtClean="0"/>
              <a:t>Datenvolumen</a:t>
            </a:r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historisch basieren öffentliche Netze auf Sprach-</a:t>
            </a:r>
          </a:p>
          <a:p>
            <a:pPr>
              <a:buFont typeface="Wingdings" pitchFamily="2" charset="2"/>
              <a:buNone/>
            </a:pPr>
            <a:r>
              <a:rPr lang="de-DE" sz="2400" dirty="0"/>
              <a:t>    </a:t>
            </a:r>
            <a:r>
              <a:rPr lang="de-DE" sz="2400" dirty="0" err="1"/>
              <a:t>kommunikation</a:t>
            </a:r>
            <a:r>
              <a:rPr lang="de-DE" sz="2400" dirty="0"/>
              <a:t> (Telefonnetz)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946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A42429-CEEF-48C6-8DD4-86C5C264AED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462" name="Textfeld 7"/>
          <p:cNvSpPr txBox="1">
            <a:spLocks noChangeArrowheads="1"/>
          </p:cNvSpPr>
          <p:nvPr/>
        </p:nvSpPr>
        <p:spPr bwMode="auto">
          <a:xfrm>
            <a:off x="467544" y="1340768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 smtClean="0"/>
              <a:t>Versorgungsgebiet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02433"/>
            <a:ext cx="7448676" cy="4500028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0951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946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A42429-CEEF-48C6-8DD4-86C5C264AED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9462" name="Textfeld 7"/>
          <p:cNvSpPr txBox="1">
            <a:spLocks noChangeArrowheads="1"/>
          </p:cNvSpPr>
          <p:nvPr/>
        </p:nvSpPr>
        <p:spPr bwMode="auto">
          <a:xfrm>
            <a:off x="467544" y="1340768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 smtClean="0"/>
              <a:t>Verteilungsebenen von Versorgungsleitungen</a:t>
            </a:r>
            <a:endParaRPr lang="de-DE" sz="240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4" y="2060848"/>
            <a:ext cx="7964533" cy="33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946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CA42429-CEEF-48C6-8DD4-86C5C264AED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83014"/>
            <a:ext cx="7569685" cy="5126306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5919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Kleine Wortspielerei zu Hoheitsfragen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0484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D70526-84E3-40D7-BE01-DB8C69A9FEA7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0486" name="Textfeld 7"/>
          <p:cNvSpPr txBox="1">
            <a:spLocks noChangeArrowheads="1"/>
          </p:cNvSpPr>
          <p:nvPr/>
        </p:nvSpPr>
        <p:spPr bwMode="auto">
          <a:xfrm>
            <a:off x="467544" y="1484784"/>
            <a:ext cx="7993063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 Betreiber von Kommunikationsnetzen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sogenannte </a:t>
            </a:r>
            <a:r>
              <a:rPr lang="de-DE" sz="2000" dirty="0">
                <a:solidFill>
                  <a:schemeClr val="hlink"/>
                </a:solidFill>
              </a:rPr>
              <a:t>Carrier</a:t>
            </a:r>
          </a:p>
          <a:p>
            <a:pPr>
              <a:buFont typeface="Wingdings" pitchFamily="2" charset="2"/>
              <a:buNone/>
            </a:pPr>
            <a:endParaRPr lang="de-DE" sz="2000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Anbieter von Dienstleistungen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sogenannte </a:t>
            </a:r>
            <a:r>
              <a:rPr lang="de-DE" sz="2000" dirty="0">
                <a:solidFill>
                  <a:schemeClr val="hlink"/>
                </a:solidFill>
              </a:rPr>
              <a:t>Service Provider</a:t>
            </a:r>
          </a:p>
          <a:p>
            <a:pPr>
              <a:buFont typeface="Wingdings" pitchFamily="2" charset="2"/>
              <a:buNone/>
            </a:pPr>
            <a:endParaRPr lang="de-DE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Hersteller von Kommunikationslösungen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sogenannte </a:t>
            </a:r>
            <a:r>
              <a:rPr lang="de-DE" sz="2000" dirty="0" err="1" smtClean="0">
                <a:solidFill>
                  <a:schemeClr val="hlink"/>
                </a:solidFill>
              </a:rPr>
              <a:t>Supplier</a:t>
            </a:r>
            <a:endParaRPr lang="de-DE" sz="2000" dirty="0" smtClean="0">
              <a:solidFill>
                <a:schemeClr val="hlink"/>
              </a:solidFill>
            </a:endParaRPr>
          </a:p>
          <a:p>
            <a:endParaRPr lang="de-DE" sz="2000" dirty="0" smtClean="0">
              <a:solidFill>
                <a:schemeClr val="hlink"/>
              </a:solidFill>
            </a:endParaRPr>
          </a:p>
          <a:p>
            <a:endParaRPr lang="de-DE" sz="2000" dirty="0">
              <a:solidFill>
                <a:schemeClr val="hlink"/>
              </a:solidFill>
            </a:endParaRPr>
          </a:p>
          <a:p>
            <a:endParaRPr lang="de-DE" sz="2000" dirty="0" smtClean="0">
              <a:solidFill>
                <a:schemeClr val="hlink"/>
              </a:solidFill>
            </a:endParaRPr>
          </a:p>
          <a:p>
            <a:endParaRPr lang="de-DE" sz="2000" dirty="0">
              <a:solidFill>
                <a:schemeClr val="hlink"/>
              </a:solidFill>
            </a:endParaRPr>
          </a:p>
          <a:p>
            <a:r>
              <a:rPr lang="de-DE" sz="2000" dirty="0" smtClean="0">
                <a:solidFill>
                  <a:srgbClr val="D636A1"/>
                </a:solidFill>
              </a:rPr>
              <a:t>Deutsche Telekom AG</a:t>
            </a:r>
          </a:p>
          <a:p>
            <a:r>
              <a:rPr lang="de-DE" sz="2000" dirty="0" smtClean="0">
                <a:solidFill>
                  <a:srgbClr val="D636A1"/>
                </a:solidFill>
              </a:rPr>
              <a:t>Vereint alle 3 Positionen</a:t>
            </a:r>
          </a:p>
          <a:p>
            <a:r>
              <a:rPr lang="de-DE" sz="2000" dirty="0" smtClean="0">
                <a:solidFill>
                  <a:srgbClr val="D636A1"/>
                </a:solidFill>
              </a:rPr>
              <a:t>im Unternehmen</a:t>
            </a:r>
            <a:endParaRPr lang="de-DE" sz="2000" dirty="0">
              <a:solidFill>
                <a:srgbClr val="D636A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3074" name="Picture 2" descr="https://www.telekom.com/static/-/22372/3/Telekom-Logo-mit-Flaggen02_850x5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543" y="3916219"/>
            <a:ext cx="3559582" cy="230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Untertitel 2"/>
          <p:cNvSpPr>
            <a:spLocks noGrp="1"/>
          </p:cNvSpPr>
          <p:nvPr>
            <p:ph type="subTitle" idx="4294967295"/>
          </p:nvPr>
        </p:nvSpPr>
        <p:spPr>
          <a:xfrm>
            <a:off x="467543" y="836712"/>
            <a:ext cx="7993063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 der Verbindung / Art der Vermittlung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1508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A771AD-2FBE-4AA5-8CD5-593D051EA19D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1510" name="Textfeld 7"/>
          <p:cNvSpPr txBox="1">
            <a:spLocks noChangeArrowheads="1"/>
          </p:cNvSpPr>
          <p:nvPr/>
        </p:nvSpPr>
        <p:spPr bwMode="auto">
          <a:xfrm>
            <a:off x="467544" y="1556206"/>
            <a:ext cx="7993063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Verbindungsarten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festgeschaltete Verbindung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Wählverbindung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Punkt-zu-Punkt-Verbindung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Mehrpunktverbindung (</a:t>
            </a:r>
            <a:r>
              <a:rPr lang="de-DE" dirty="0" err="1"/>
              <a:t>z.B.Polling</a:t>
            </a:r>
            <a:r>
              <a:rPr lang="de-DE" dirty="0"/>
              <a:t>, Master, Slave)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 smtClean="0"/>
              <a:t>Arten der Vermittlung</a:t>
            </a:r>
          </a:p>
          <a:p>
            <a:pPr marL="354013" lvl="2" indent="-354013">
              <a:buFont typeface="Wingdings" panose="05000000000000000000" pitchFamily="2" charset="2"/>
              <a:buChar char="Ø"/>
            </a:pPr>
            <a:r>
              <a:rPr lang="de-DE" dirty="0" smtClean="0"/>
              <a:t>Leitungsvermittlung </a:t>
            </a:r>
            <a:r>
              <a:rPr lang="de-DE" dirty="0"/>
              <a:t>(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 smtClean="0"/>
              <a:t>)</a:t>
            </a:r>
          </a:p>
          <a:p>
            <a:pPr marL="354013" lvl="2" indent="-354013">
              <a:buFont typeface="Wingdings" panose="05000000000000000000" pitchFamily="2" charset="2"/>
              <a:buChar char="Ø"/>
            </a:pPr>
            <a:r>
              <a:rPr lang="de-DE" dirty="0"/>
              <a:t>Speichervermittlung (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 smtClean="0"/>
              <a:t>)</a:t>
            </a:r>
          </a:p>
          <a:p>
            <a:pPr marL="354013" lvl="2" indent="-354013">
              <a:buFont typeface="Wingdings" panose="05000000000000000000" pitchFamily="2" charset="2"/>
              <a:buChar char="Ø"/>
            </a:pPr>
            <a:r>
              <a:rPr lang="de-DE" dirty="0" smtClean="0"/>
              <a:t>Paketvermittlung </a:t>
            </a:r>
            <a:r>
              <a:rPr lang="de-DE" dirty="0"/>
              <a:t>(packet </a:t>
            </a:r>
            <a:r>
              <a:rPr lang="de-DE" dirty="0" err="1"/>
              <a:t>switching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Arten der Übertragung und der Betriebsweise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2532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2E3385-DE36-42EF-8389-D2A71D84D203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2534" name="Textfeld 7"/>
          <p:cNvSpPr txBox="1">
            <a:spLocks noChangeArrowheads="1"/>
          </p:cNvSpPr>
          <p:nvPr/>
        </p:nvSpPr>
        <p:spPr bwMode="auto">
          <a:xfrm>
            <a:off x="467544" y="1620316"/>
            <a:ext cx="7993063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Übertragungsarten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Analoge Übertragung (Amplitudenmodulation, Frequenzmodulation,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 Phasenmodulation)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</a:t>
            </a:r>
            <a:r>
              <a:rPr lang="de-DE" i="1" dirty="0"/>
              <a:t>Serielle </a:t>
            </a:r>
            <a:r>
              <a:rPr lang="de-DE" dirty="0"/>
              <a:t>Digitale Übertragung</a:t>
            </a:r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Betriebsarten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Simplex (</a:t>
            </a:r>
            <a:r>
              <a:rPr lang="de-DE" dirty="0" err="1"/>
              <a:t>sx</a:t>
            </a:r>
            <a:r>
              <a:rPr lang="de-DE" dirty="0"/>
              <a:t>, Richtungsbetrieb)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Halbduplex (</a:t>
            </a:r>
            <a:r>
              <a:rPr lang="de-DE" dirty="0" err="1"/>
              <a:t>hdx</a:t>
            </a:r>
            <a:r>
              <a:rPr lang="de-DE" dirty="0"/>
              <a:t>, Wechselbetrieb)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Duplex (</a:t>
            </a:r>
            <a:r>
              <a:rPr lang="de-DE" dirty="0" err="1"/>
              <a:t>fdx</a:t>
            </a:r>
            <a:r>
              <a:rPr lang="de-DE" dirty="0"/>
              <a:t>, Gegenbetrieb)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1" y="4275400"/>
            <a:ext cx="4102977" cy="218894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20" y="2564904"/>
            <a:ext cx="1496864" cy="110796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10" y="3861048"/>
            <a:ext cx="1387872" cy="138787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14" y="5385009"/>
            <a:ext cx="2142664" cy="971341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4642288" y="3118886"/>
            <a:ext cx="1910912" cy="1246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1"/>
          </p:cNvCxnSpPr>
          <p:nvPr/>
        </p:nvCxnSpPr>
        <p:spPr>
          <a:xfrm flipH="1">
            <a:off x="4634150" y="4554984"/>
            <a:ext cx="2095860" cy="66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4642288" y="5870679"/>
            <a:ext cx="1710326" cy="242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Struktur einer Datenübertragungsstrecke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355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3D89066-4C66-4F9A-BE26-2078C19D3687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3558" name="Picture 8" descr="Struktur Datenübertragung ö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5" y="1844824"/>
            <a:ext cx="8402638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457200" y="5229200"/>
            <a:ext cx="8229600" cy="839118"/>
          </a:xfrm>
          <a:prstGeom prst="rect">
            <a:avLst/>
          </a:prstGeom>
          <a:solidFill>
            <a:srgbClr val="F8FCC8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tx1"/>
                </a:solidFill>
              </a:rPr>
              <a:t>DEE = Datenendeinrichtung (wird zum Senden-/Empfangen beim Nutzer eingesetzt)</a:t>
            </a:r>
          </a:p>
          <a:p>
            <a:r>
              <a:rPr lang="de-DE" sz="1600" dirty="0" smtClean="0">
                <a:solidFill>
                  <a:schemeClr val="tx1"/>
                </a:solidFill>
              </a:rPr>
              <a:t>DÜE = Datenübertragungseinrichtung (kommuniziert zwischen Übertragungsnetzwerk und DEE)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Detaillierte 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458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893B43A-100B-4754-8A1E-31C4C7EF1C6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4582" name="Textfeld 7"/>
          <p:cNvSpPr txBox="1">
            <a:spLocks noChangeArrowheads="1"/>
          </p:cNvSpPr>
          <p:nvPr/>
        </p:nvSpPr>
        <p:spPr bwMode="auto">
          <a:xfrm>
            <a:off x="467544" y="1340768"/>
            <a:ext cx="7993063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Datenübertragungseinrichtungen </a:t>
            </a:r>
            <a:r>
              <a:rPr lang="de-DE" sz="2400" dirty="0"/>
              <a:t>(DÜE)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Analogmodem (FSN)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Datenfernschaltgerät </a:t>
            </a:r>
            <a:r>
              <a:rPr lang="de-DE" dirty="0" err="1"/>
              <a:t>DFGt</a:t>
            </a:r>
            <a:r>
              <a:rPr lang="de-DE" dirty="0"/>
              <a:t> (X.25 </a:t>
            </a:r>
            <a:r>
              <a:rPr lang="de-DE" i="1" dirty="0"/>
              <a:t>Datex-P</a:t>
            </a:r>
            <a:r>
              <a:rPr lang="de-DE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Datenanschlussgerät </a:t>
            </a:r>
            <a:r>
              <a:rPr lang="de-DE" dirty="0" err="1"/>
              <a:t>DAGt</a:t>
            </a:r>
            <a:r>
              <a:rPr lang="de-DE" dirty="0"/>
              <a:t> (</a:t>
            </a:r>
            <a:r>
              <a:rPr lang="de-DE" dirty="0" err="1"/>
              <a:t>HfD</a:t>
            </a:r>
            <a:r>
              <a:rPr lang="de-DE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ISDN-NT (ISDN)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ADSL-Modem (Internet)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u.a.....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OSI-Modell-Referenzen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Schicht 1 (z.B. V.24, X.21)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Schicht 2 (z.B. BSC, HDLC, LAP)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Schicht 3 (z.B. X.25)</a:t>
            </a:r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Prüfschleifen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Schleifentyp 1: DEE-Prüfschleife (Daten-End-Einrichtung)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Schleifentyp 2: Netzprüfschleife (z. Bsp. Passiver Prüfabschluss)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Schleifentyp 3: Lokale Prüfschleife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Verbindungskategorien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5604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C30472-0F04-4E86-84D3-BB57F8C7CEC3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51520" y="1916832"/>
            <a:ext cx="2016224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Dauer einer</a:t>
            </a:r>
          </a:p>
          <a:p>
            <a:pPr algn="ctr"/>
            <a:r>
              <a:rPr lang="de-DE" dirty="0" smtClean="0"/>
              <a:t>Verbindung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51520" y="3284984"/>
            <a:ext cx="2016224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Kommunikations-</a:t>
            </a:r>
          </a:p>
          <a:p>
            <a:pPr algn="ctr"/>
            <a:r>
              <a:rPr lang="de-DE" dirty="0" err="1" smtClean="0"/>
              <a:t>beziehung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51520" y="4725144"/>
            <a:ext cx="2016224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Übermittlungs-</a:t>
            </a:r>
          </a:p>
          <a:p>
            <a:pPr algn="ctr"/>
            <a:r>
              <a:rPr lang="de-DE" dirty="0" smtClean="0"/>
              <a:t>Charakteristik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915816" y="1772816"/>
            <a:ext cx="27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Permanente Verbindung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915816" y="2384944"/>
            <a:ext cx="27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Temporäre Verbindung</a:t>
            </a:r>
            <a:endParaRPr lang="de-DE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912919" y="3177032"/>
            <a:ext cx="27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Festverbindung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2915816" y="3789040"/>
            <a:ext cx="27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Wählverbindung</a:t>
            </a:r>
            <a:endParaRPr lang="de-DE" dirty="0"/>
          </a:p>
        </p:txBody>
      </p:sp>
      <p:sp>
        <p:nvSpPr>
          <p:cNvPr id="15" name="Abgerundetes Rechteck 14"/>
          <p:cNvSpPr/>
          <p:nvPr/>
        </p:nvSpPr>
        <p:spPr>
          <a:xfrm>
            <a:off x="2912918" y="4617192"/>
            <a:ext cx="27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Leitungsorientierte Verbindung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2912919" y="5229200"/>
            <a:ext cx="2700000" cy="5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Virtuelle Verbindung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6136" y="177281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Unterbrechungslos im</a:t>
            </a:r>
          </a:p>
          <a:p>
            <a:r>
              <a:rPr lang="de-DE" sz="1400" dirty="0" smtClean="0"/>
              <a:t>Transfermodus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5796136" y="236337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Vorrübergehend für die Dauer</a:t>
            </a:r>
          </a:p>
          <a:p>
            <a:r>
              <a:rPr lang="de-DE" sz="1400" dirty="0" smtClean="0"/>
              <a:t>des Nachrichtenaustausches</a:t>
            </a:r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5796136" y="319381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Nur zwischen vorab festgelegten Anschlüssen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5796136" y="369786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Gesteuerte Einrichtung einer Wählverbindung zu einem wählbaren Gegenanschluss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5796136" y="463397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Speicherfreie physikalische Übertragung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5796136" y="513860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Nachrichtensegmente unter Zwischenspeicherung zum</a:t>
            </a:r>
          </a:p>
          <a:p>
            <a:r>
              <a:rPr lang="de-DE" sz="1400" dirty="0" smtClean="0"/>
              <a:t>Zielanschluss</a:t>
            </a:r>
            <a:endParaRPr lang="de-DE" sz="1400" dirty="0"/>
          </a:p>
        </p:txBody>
      </p:sp>
      <p:cxnSp>
        <p:nvCxnSpPr>
          <p:cNvPr id="11" name="Gerade Verbindung mit Pfeil 10"/>
          <p:cNvCxnSpPr>
            <a:stCxn id="3" idx="3"/>
            <a:endCxn id="5" idx="1"/>
          </p:cNvCxnSpPr>
          <p:nvPr/>
        </p:nvCxnSpPr>
        <p:spPr>
          <a:xfrm flipV="1">
            <a:off x="2267744" y="2042816"/>
            <a:ext cx="648072" cy="30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3" idx="3"/>
            <a:endCxn id="12" idx="1"/>
          </p:cNvCxnSpPr>
          <p:nvPr/>
        </p:nvCxnSpPr>
        <p:spPr>
          <a:xfrm>
            <a:off x="2267744" y="2348880"/>
            <a:ext cx="648072" cy="30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9" idx="3"/>
            <a:endCxn id="13" idx="1"/>
          </p:cNvCxnSpPr>
          <p:nvPr/>
        </p:nvCxnSpPr>
        <p:spPr>
          <a:xfrm flipV="1">
            <a:off x="2267744" y="3447032"/>
            <a:ext cx="645175" cy="2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9" idx="3"/>
            <a:endCxn id="14" idx="1"/>
          </p:cNvCxnSpPr>
          <p:nvPr/>
        </p:nvCxnSpPr>
        <p:spPr>
          <a:xfrm>
            <a:off x="2267744" y="3717032"/>
            <a:ext cx="648072" cy="34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0" idx="3"/>
            <a:endCxn id="15" idx="1"/>
          </p:cNvCxnSpPr>
          <p:nvPr/>
        </p:nvCxnSpPr>
        <p:spPr>
          <a:xfrm flipV="1">
            <a:off x="2267744" y="4887192"/>
            <a:ext cx="645174" cy="2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0" idx="3"/>
            <a:endCxn id="16" idx="1"/>
          </p:cNvCxnSpPr>
          <p:nvPr/>
        </p:nvCxnSpPr>
        <p:spPr>
          <a:xfrm>
            <a:off x="2267744" y="5157192"/>
            <a:ext cx="645175" cy="34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430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Anforderungen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434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EE2C8A6-6D82-4453-B776-B39CAF9D8986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4342" name="Textfeld 7"/>
          <p:cNvSpPr txBox="1">
            <a:spLocks noChangeArrowheads="1"/>
          </p:cNvSpPr>
          <p:nvPr/>
        </p:nvSpPr>
        <p:spPr bwMode="auto">
          <a:xfrm>
            <a:off x="467544" y="1484784"/>
            <a:ext cx="79930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de-DE" dirty="0"/>
              <a:t> </a:t>
            </a:r>
            <a:r>
              <a:rPr lang="de-DE" sz="2400" dirty="0"/>
              <a:t>Verbindungsmöglichkeit zu einem Teilnehmer muss </a:t>
            </a:r>
            <a:r>
              <a:rPr lang="de-DE" sz="2400" u="sng" dirty="0"/>
              <a:t>zu</a:t>
            </a:r>
          </a:p>
          <a:p>
            <a:r>
              <a:rPr lang="de-DE" sz="2400" dirty="0"/>
              <a:t>  </a:t>
            </a:r>
            <a:r>
              <a:rPr lang="de-DE" sz="2400" u="sng" dirty="0"/>
              <a:t>jeder Zeit möglich</a:t>
            </a:r>
            <a:r>
              <a:rPr lang="de-DE" sz="2400" dirty="0"/>
              <a:t> sein</a:t>
            </a:r>
          </a:p>
          <a:p>
            <a:r>
              <a:rPr lang="de-DE" sz="2400" dirty="0"/>
              <a:t>  (Ausnahmen in besonderen Fällen).</a:t>
            </a:r>
          </a:p>
          <a:p>
            <a:endParaRPr lang="de-DE" sz="2400" dirty="0"/>
          </a:p>
          <a:p>
            <a:r>
              <a:rPr lang="de-DE" sz="2400" dirty="0"/>
              <a:t>• Der Teilnehmer muss das </a:t>
            </a:r>
            <a:r>
              <a:rPr lang="de-DE" sz="2400" u="sng" dirty="0"/>
              <a:t>gewünschte Ziel selbst</a:t>
            </a:r>
          </a:p>
          <a:p>
            <a:r>
              <a:rPr lang="de-DE" sz="2400" dirty="0"/>
              <a:t>   </a:t>
            </a:r>
            <a:r>
              <a:rPr lang="de-DE" sz="2400" u="sng" dirty="0"/>
              <a:t>bestimmen</a:t>
            </a:r>
            <a:r>
              <a:rPr lang="de-DE" sz="2400" dirty="0"/>
              <a:t> können.</a:t>
            </a:r>
          </a:p>
          <a:p>
            <a:endParaRPr lang="de-DE" sz="2400" dirty="0"/>
          </a:p>
          <a:p>
            <a:r>
              <a:rPr lang="de-DE" sz="2400" dirty="0"/>
              <a:t>• Das Netz muss eine </a:t>
            </a:r>
            <a:r>
              <a:rPr lang="de-DE" sz="2400" u="sng" dirty="0"/>
              <a:t>Vielzahl gleichzeitig existierender</a:t>
            </a:r>
          </a:p>
          <a:p>
            <a:r>
              <a:rPr lang="de-DE" sz="2400" dirty="0"/>
              <a:t>  </a:t>
            </a:r>
            <a:r>
              <a:rPr lang="de-DE" sz="2400" u="sng" dirty="0"/>
              <a:t>Verbindungen</a:t>
            </a:r>
            <a:r>
              <a:rPr lang="de-DE" sz="2400" dirty="0"/>
              <a:t> ermöglichen.</a:t>
            </a:r>
          </a:p>
          <a:p>
            <a:endParaRPr lang="de-DE" sz="2400" dirty="0"/>
          </a:p>
          <a:p>
            <a:r>
              <a:rPr lang="de-DE" sz="2400" dirty="0"/>
              <a:t>• Der notwendige technische </a:t>
            </a:r>
            <a:r>
              <a:rPr lang="de-DE" sz="2400" u="sng" dirty="0"/>
              <a:t>Aufwand muss begrenzt </a:t>
            </a:r>
          </a:p>
          <a:p>
            <a:r>
              <a:rPr lang="de-DE" sz="2400" dirty="0"/>
              <a:t>   </a:t>
            </a:r>
            <a:r>
              <a:rPr lang="de-DE" sz="2400" u="sng" dirty="0"/>
              <a:t>werden</a:t>
            </a:r>
            <a:r>
              <a:rPr lang="de-DE" sz="2400" dirty="0"/>
              <a:t>.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Beispiele für Verbindungen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6628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FDFBA76-BC1F-4E85-A358-BD93CB285655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6630" name="Picture 8" descr="Beispiele für Verbindungen öNUnbenan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628775"/>
            <a:ext cx="7920038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Allgemeine Kennzeichnung von Diensten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7652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AABFADA-5C88-42F7-B578-2673595A52F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7654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5400675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</a:t>
            </a:r>
            <a:r>
              <a:rPr lang="de-DE" sz="2400" b="1" dirty="0"/>
              <a:t>Informationstyp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Sprache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Text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Daten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Stillbild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</a:t>
            </a:r>
            <a:r>
              <a:rPr lang="de-DE" dirty="0" err="1"/>
              <a:t>Bewegtbild</a:t>
            </a:r>
            <a:endParaRPr lang="de-DE" dirty="0"/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Kommunikationsart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Individualkommunikation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Verteilkommunikation</a:t>
            </a:r>
          </a:p>
          <a:p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Kommunikationsrichtung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Monologdienste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Dialogdienste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Allgemeine Kennzeichnung von Diensten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867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1F22B65-4F67-4934-8F56-FA8BE2C4491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8678" name="Textfeld 7"/>
          <p:cNvSpPr txBox="1">
            <a:spLocks noChangeArrowheads="1"/>
          </p:cNvSpPr>
          <p:nvPr/>
        </p:nvSpPr>
        <p:spPr bwMode="auto">
          <a:xfrm>
            <a:off x="467544" y="1380832"/>
            <a:ext cx="79930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b="1" dirty="0"/>
              <a:t>  Erforderliche Bitraten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Sporadische Meldungen (einige </a:t>
            </a:r>
            <a:r>
              <a:rPr lang="de-DE" dirty="0" err="1"/>
              <a:t>bit</a:t>
            </a:r>
            <a:r>
              <a:rPr lang="de-DE" dirty="0"/>
              <a:t>/s, </a:t>
            </a:r>
            <a:r>
              <a:rPr lang="de-DE" dirty="0" err="1"/>
              <a:t>Telemetriedienste</a:t>
            </a:r>
            <a:r>
              <a:rPr lang="de-DE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Schmalbanddienste</a:t>
            </a:r>
          </a:p>
          <a:p>
            <a:r>
              <a:rPr lang="de-DE" dirty="0"/>
              <a:t>     mit ≤ 64 </a:t>
            </a:r>
            <a:r>
              <a:rPr lang="de-DE" dirty="0" err="1"/>
              <a:t>kbit</a:t>
            </a:r>
            <a:r>
              <a:rPr lang="de-DE" dirty="0"/>
              <a:t>/s, für Sprach- und Datendienste</a:t>
            </a:r>
          </a:p>
          <a:p>
            <a:r>
              <a:rPr lang="de-DE" dirty="0"/>
              <a:t>     mit = n x 64 </a:t>
            </a:r>
            <a:r>
              <a:rPr lang="de-DE" dirty="0" err="1"/>
              <a:t>kbit</a:t>
            </a:r>
            <a:r>
              <a:rPr lang="de-DE" dirty="0"/>
              <a:t>/s, für Stillbildübertragung, Sprachübertragung hoher Güte</a:t>
            </a:r>
          </a:p>
          <a:p>
            <a:pPr marL="265113" indent="-265113">
              <a:buFont typeface="Wingdings" pitchFamily="2" charset="2"/>
              <a:buChar char="Ø"/>
            </a:pPr>
            <a:r>
              <a:rPr lang="de-DE" dirty="0"/>
              <a:t> Breitbanddienste (einige Mbit/s, </a:t>
            </a:r>
            <a:r>
              <a:rPr lang="de-DE" dirty="0" err="1"/>
              <a:t>Bewegtbildübertragung</a:t>
            </a:r>
            <a:r>
              <a:rPr lang="de-DE" dirty="0" smtClean="0"/>
              <a:t>,</a:t>
            </a:r>
          </a:p>
          <a:p>
            <a:r>
              <a:rPr lang="de-DE" dirty="0"/>
              <a:t> </a:t>
            </a:r>
            <a:r>
              <a:rPr lang="de-DE" dirty="0" smtClean="0"/>
              <a:t>    Bildfernsprechen</a:t>
            </a:r>
            <a:r>
              <a:rPr lang="de-DE" dirty="0"/>
              <a:t>)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Dienstmerkmale</a:t>
            </a:r>
            <a:r>
              <a:rPr lang="de-DE" b="1" dirty="0"/>
              <a:t> </a:t>
            </a:r>
            <a:r>
              <a:rPr lang="de-DE" dirty="0"/>
              <a:t>(Dienstspezifische Nutzungseigenschaften)</a:t>
            </a:r>
          </a:p>
          <a:p>
            <a:pPr>
              <a:buFont typeface="Wingdings" pitchFamily="2" charset="2"/>
              <a:buNone/>
            </a:pPr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Dienstübergänge</a:t>
            </a:r>
            <a:r>
              <a:rPr lang="de-DE" b="1" dirty="0"/>
              <a:t> </a:t>
            </a:r>
            <a:r>
              <a:rPr lang="de-DE" dirty="0"/>
              <a:t>(Gateways)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Dienstarten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2970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CB1577F-29DF-4B6D-948D-94C05CC3FD5E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2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7993063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b="1" dirty="0"/>
              <a:t>  Trägerdienste (</a:t>
            </a:r>
            <a:r>
              <a:rPr lang="de-DE" sz="2400" b="1" dirty="0" err="1"/>
              <a:t>Bearer</a:t>
            </a:r>
            <a:r>
              <a:rPr lang="de-DE" sz="2400" b="1" dirty="0"/>
              <a:t> Services)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Datenübertragungsdienste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überdecken nur untere Schichten (max. 1-3) des OSI-Modells </a:t>
            </a:r>
          </a:p>
          <a:p>
            <a:r>
              <a:rPr lang="de-DE" dirty="0"/>
              <a:t>     (d.h. übertragungsorientiert, transparente Übertragung)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 Beispiele: Datex-P, ISDN-Datenübertragung, Frame Relay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/>
              <a:t>Teledienste (Tele-Services, Unified Services, </a:t>
            </a:r>
          </a:p>
          <a:p>
            <a:pPr>
              <a:buFont typeface="Wingdings" pitchFamily="2" charset="2"/>
              <a:buNone/>
            </a:pPr>
            <a:r>
              <a:rPr lang="de-DE" sz="2400" b="1" dirty="0"/>
              <a:t>    Standard-Dienste)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netzeigene Anwendungsdienste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überdecken ggf. alle 7 Schichten des OSI-Modells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Interne Implementierung bleibt für Nutzer transparent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 Beispiele: Telefon, Telefax, T-Online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Dienstarten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0724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32D3707-8AE3-49DF-8A8C-057565E99F7C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0726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7993063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b="1" dirty="0"/>
              <a:t>  Umwandlungsdienste </a:t>
            </a:r>
            <a:endParaRPr lang="de-DE" sz="2400" b="1" dirty="0" smtClean="0"/>
          </a:p>
          <a:p>
            <a:r>
              <a:rPr lang="de-DE" sz="2400" b="1" dirty="0" smtClean="0"/>
              <a:t>   (</a:t>
            </a:r>
            <a:r>
              <a:rPr lang="de-DE" sz="2400" b="1" dirty="0" err="1"/>
              <a:t>Conversion</a:t>
            </a:r>
            <a:r>
              <a:rPr lang="de-DE" sz="2400" b="1" dirty="0"/>
              <a:t> Services, </a:t>
            </a:r>
            <a:r>
              <a:rPr lang="de-DE" sz="2400" b="1" dirty="0" smtClean="0"/>
              <a:t>Gateway </a:t>
            </a:r>
            <a:r>
              <a:rPr lang="de-DE" sz="2400" b="1" dirty="0"/>
              <a:t>Services)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Möglichkeit zur Umwandlung zwischen Diensten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 Beispiel: Telex-Telefax, T-Online-Telex</a:t>
            </a:r>
          </a:p>
          <a:p>
            <a:pPr>
              <a:buFont typeface="Wingdings" pitchFamily="2" charset="2"/>
              <a:buNone/>
            </a:pPr>
            <a:endParaRPr lang="de-DE" dirty="0"/>
          </a:p>
          <a:p>
            <a:pPr>
              <a:buFont typeface="Wingdings" pitchFamily="2" charset="2"/>
              <a:buChar char="§"/>
            </a:pPr>
            <a:r>
              <a:rPr lang="de-DE" sz="2400" dirty="0"/>
              <a:t>  </a:t>
            </a:r>
            <a:r>
              <a:rPr lang="de-DE" sz="2400" b="1" dirty="0" smtClean="0"/>
              <a:t>Zusatzdienste</a:t>
            </a:r>
          </a:p>
          <a:p>
            <a:r>
              <a:rPr lang="de-DE" sz="2400" b="1" dirty="0"/>
              <a:t> </a:t>
            </a:r>
            <a:r>
              <a:rPr lang="de-DE" sz="2400" b="1" dirty="0" smtClean="0"/>
              <a:t>  </a:t>
            </a:r>
            <a:r>
              <a:rPr lang="de-DE" sz="2400" b="1" dirty="0"/>
              <a:t>(Mehrwertdienste, </a:t>
            </a:r>
            <a:r>
              <a:rPr lang="de-DE" sz="2400" b="1" dirty="0" smtClean="0"/>
              <a:t> Value-</a:t>
            </a:r>
            <a:r>
              <a:rPr lang="de-DE" sz="2400" b="1" dirty="0" err="1" smtClean="0"/>
              <a:t>Added</a:t>
            </a:r>
            <a:r>
              <a:rPr lang="de-DE" sz="2400" b="1" dirty="0" smtClean="0"/>
              <a:t>-Services</a:t>
            </a:r>
            <a:r>
              <a:rPr lang="de-DE" sz="2400" b="1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bauen auf Tele- und Trägerdiensten auf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Stellen zusätzliche Funktionen / Dienste bereit 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 Beispiele: Weckruf, Fernsteuerung, </a:t>
            </a:r>
            <a:r>
              <a:rPr lang="de-DE" dirty="0" err="1" smtClean="0"/>
              <a:t>Televoting</a:t>
            </a:r>
            <a:r>
              <a:rPr lang="de-DE" dirty="0" smtClean="0"/>
              <a:t> 0137…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Historische Teledienste in Deutschland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1748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473DF90-9692-4E51-BFDD-92C1FAD52B79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7164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84114"/>
              </p:ext>
            </p:extLst>
          </p:nvPr>
        </p:nvGraphicFramePr>
        <p:xfrm>
          <a:off x="539552" y="1556792"/>
          <a:ext cx="7993063" cy="4593082"/>
        </p:xfrm>
        <a:graphic>
          <a:graphicData uri="http://schemas.openxmlformats.org/drawingml/2006/table">
            <a:tbl>
              <a:tblPr/>
              <a:tblGrid>
                <a:gridCol w="3048000"/>
                <a:gridCol w="4945063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Telex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einfacher Textübertragungsdienst,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Fernschreiben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Teletex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Textübertragungsdienst,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Bürofernschreiben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Telebox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Mailbox-/E-mail-Dienst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Btx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Informations- und Telekommunikationsdienst,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Bildschirmtext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Telefax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Fernkopierdienst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Temex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Dienst zum Fernwirken (Fernanzeigen,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Fernmessen, Fernsteuern)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Fernsprechen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Sprachübertragungsdienst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Geschichte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2772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1B78C52-45B6-4BBB-91EA-1ECED55565F9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2774" name="Textfeld 7"/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539552" y="1412776"/>
            <a:ext cx="8085137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de-DE" dirty="0"/>
              <a:t> 1861 Erfindung des Telefons von Philipp Reis</a:t>
            </a:r>
          </a:p>
          <a:p>
            <a:r>
              <a:rPr lang="de-DE" sz="800" dirty="0"/>
              <a:t> </a:t>
            </a:r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1877 </a:t>
            </a:r>
            <a:r>
              <a:rPr lang="de-DE" dirty="0"/>
              <a:t>Brauchbares Telefon durch Alexander Graham Bell</a:t>
            </a:r>
          </a:p>
          <a:p>
            <a:r>
              <a:rPr lang="de-DE" sz="800" dirty="0"/>
              <a:t> </a:t>
            </a:r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1881 </a:t>
            </a:r>
            <a:r>
              <a:rPr lang="de-DE" dirty="0"/>
              <a:t>erstes handvermitteltes Fernsprechamt in Berlin, 48 Teilnehmer</a:t>
            </a:r>
          </a:p>
          <a:p>
            <a:r>
              <a:rPr lang="de-DE" sz="800" dirty="0"/>
              <a:t> </a:t>
            </a:r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1889 </a:t>
            </a:r>
            <a:r>
              <a:rPr lang="de-DE" dirty="0"/>
              <a:t>Erfindung des </a:t>
            </a:r>
            <a:r>
              <a:rPr lang="de-DE" dirty="0" err="1"/>
              <a:t>Hebdrehwählers</a:t>
            </a:r>
            <a:endParaRPr lang="de-DE" dirty="0"/>
          </a:p>
          <a:p>
            <a:r>
              <a:rPr lang="de-DE" sz="800" dirty="0"/>
              <a:t> </a:t>
            </a:r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ab </a:t>
            </a:r>
            <a:r>
              <a:rPr lang="de-DE" dirty="0"/>
              <a:t>ca. 1930 </a:t>
            </a:r>
            <a:r>
              <a:rPr lang="de-DE" dirty="0" err="1"/>
              <a:t>elektromech</a:t>
            </a:r>
            <a:r>
              <a:rPr lang="de-DE" dirty="0"/>
              <a:t>. Vermittlungsknoten -&gt; analoge Durch-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</a:t>
            </a:r>
            <a:r>
              <a:rPr lang="de-DE" dirty="0" err="1"/>
              <a:t>schaltesysteme</a:t>
            </a:r>
            <a:r>
              <a:rPr lang="de-DE" dirty="0"/>
              <a:t> mit </a:t>
            </a:r>
            <a:r>
              <a:rPr lang="de-DE" dirty="0" err="1"/>
              <a:t>autom</a:t>
            </a:r>
            <a:r>
              <a:rPr lang="de-DE" dirty="0"/>
              <a:t>. Durchwahl (festverdrahteter Steuerung)</a:t>
            </a:r>
          </a:p>
          <a:p>
            <a:r>
              <a:rPr lang="de-DE" sz="800" dirty="0"/>
              <a:t> </a:t>
            </a:r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 ab </a:t>
            </a:r>
            <a:r>
              <a:rPr lang="de-DE" dirty="0"/>
              <a:t>ca. 1970 </a:t>
            </a:r>
            <a:r>
              <a:rPr lang="de-DE" dirty="0" err="1"/>
              <a:t>rechnergest</a:t>
            </a:r>
            <a:r>
              <a:rPr lang="de-DE" dirty="0"/>
              <a:t>. Vermittlungsknoten -&gt;analoger Durchschaltung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mit automatische Durchwahl, SPC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Control, Zentrale 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Steuerung</a:t>
            </a:r>
          </a:p>
          <a:p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/>
              <a:t> </a:t>
            </a:r>
            <a:r>
              <a:rPr lang="de-DE" dirty="0" smtClean="0"/>
              <a:t>seit </a:t>
            </a:r>
            <a:r>
              <a:rPr lang="de-DE" dirty="0"/>
              <a:t>ca. 1980 </a:t>
            </a:r>
            <a:r>
              <a:rPr lang="de-DE" dirty="0" err="1"/>
              <a:t>rechnergest</a:t>
            </a:r>
            <a:r>
              <a:rPr lang="de-DE" dirty="0"/>
              <a:t>. Vermittlungsknoten -&gt; digitale Durchschaltung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mit automatischer Durchwahl, rechnergesteuertes Mehrprozessorsystem</a:t>
            </a:r>
          </a:p>
          <a:p>
            <a:r>
              <a:rPr lang="de-DE" sz="800" dirty="0"/>
              <a:t> </a:t>
            </a:r>
            <a:endParaRPr lang="de-DE" sz="800" dirty="0" smtClean="0"/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1988 </a:t>
            </a:r>
            <a:r>
              <a:rPr lang="de-DE" dirty="0"/>
              <a:t>Einführung ISDN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Geschichte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379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F1B238-885C-48D6-B36E-1E940973F1C9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3798" name="Textfeld 7"/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pic>
        <p:nvPicPr>
          <p:cNvPr id="33799" name="Picture 9" descr="800px-Fernsprechamt_Stettin_189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557338"/>
            <a:ext cx="5184775" cy="41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10" descr="Bundesarchiv_Bild_102-09292,_Telefonist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1557338"/>
            <a:ext cx="2878137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Ebenen (durch genutzte Entfernung aufgeteilt)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4820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4CE983A-7088-463A-BE0D-68AF8F028D24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4822" name="Textfeld 7"/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467544" y="1412776"/>
            <a:ext cx="8085137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/>
              <a:t>1. Nebenstellenbereich</a:t>
            </a:r>
          </a:p>
          <a:p>
            <a:r>
              <a:rPr lang="de-DE" sz="2400" dirty="0"/>
              <a:t>2. Ortsnetze</a:t>
            </a:r>
          </a:p>
          <a:p>
            <a:r>
              <a:rPr lang="de-DE" sz="2400" dirty="0"/>
              <a:t>3. nationales Fernnetz</a:t>
            </a:r>
          </a:p>
          <a:p>
            <a:r>
              <a:rPr lang="de-DE" sz="2400" dirty="0"/>
              <a:t>4. internationales Fernnetz</a:t>
            </a:r>
          </a:p>
          <a:p>
            <a:endParaRPr lang="de-DE" sz="2400" dirty="0"/>
          </a:p>
          <a:p>
            <a:r>
              <a:rPr lang="de-DE" sz="2400" b="1" dirty="0"/>
              <a:t>Verbindungsleitungen</a:t>
            </a:r>
          </a:p>
          <a:p>
            <a:r>
              <a:rPr lang="de-DE" sz="2400" dirty="0"/>
              <a:t>- Frequenzmultiplexleitungen (analog)</a:t>
            </a:r>
          </a:p>
          <a:p>
            <a:r>
              <a:rPr lang="de-DE" sz="2400" dirty="0"/>
              <a:t>- Zeitmultiplexleitungen (PCM-Strecken) (digital)</a:t>
            </a:r>
          </a:p>
          <a:p>
            <a:endParaRPr lang="de-DE" sz="2400" dirty="0"/>
          </a:p>
          <a:p>
            <a:r>
              <a:rPr lang="de-DE" sz="2400" b="1" dirty="0"/>
              <a:t>Ortsanschlussleitungen</a:t>
            </a:r>
            <a:r>
              <a:rPr lang="de-DE" sz="2400" dirty="0"/>
              <a:t> (2 Draht-analog)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Ebenen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5844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7E7518-7DC3-473B-BA3D-505537C54B83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5846" name="Textfeld 7"/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pic>
        <p:nvPicPr>
          <p:cNvPr id="35847" name="Picture 10" descr="Struktur des Weitbereichsnetz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832" y="1484784"/>
            <a:ext cx="7848600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Netzstruktur und deren Charakteristik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5364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F27194F-6BB0-4536-A997-631EB4C657A4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366" name="Textfeld 7"/>
          <p:cNvSpPr txBox="1">
            <a:spLocks noChangeArrowheads="1"/>
          </p:cNvSpPr>
          <p:nvPr/>
        </p:nvSpPr>
        <p:spPr bwMode="auto">
          <a:xfrm>
            <a:off x="467544" y="1556792"/>
            <a:ext cx="79930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 </a:t>
            </a:r>
            <a:r>
              <a:rPr lang="de-DE" sz="2400" dirty="0"/>
              <a:t>• 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Übertragungsebene</a:t>
            </a:r>
          </a:p>
          <a:p>
            <a:r>
              <a:rPr lang="de-DE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2400" dirty="0" smtClean="0"/>
              <a:t> </a:t>
            </a:r>
            <a:r>
              <a:rPr lang="de-DE" sz="2400" dirty="0"/>
              <a:t>(Kupferkabel, LWL, Funk, </a:t>
            </a:r>
            <a:r>
              <a:rPr lang="de-DE" sz="2400" dirty="0" smtClean="0"/>
              <a:t>Multiplexbetrieb</a:t>
            </a:r>
            <a:r>
              <a:rPr lang="de-DE" sz="2400" dirty="0"/>
              <a:t>)</a:t>
            </a:r>
          </a:p>
          <a:p>
            <a:endParaRPr lang="de-DE" sz="2400" dirty="0"/>
          </a:p>
          <a:p>
            <a:r>
              <a:rPr lang="de-DE" sz="2400" dirty="0"/>
              <a:t>• </a:t>
            </a:r>
            <a:r>
              <a:rPr lang="de-DE" sz="2400" dirty="0" smtClean="0">
                <a:solidFill>
                  <a:srgbClr val="D636A1"/>
                </a:solidFill>
              </a:rPr>
              <a:t>Vermittlungsebene</a:t>
            </a:r>
          </a:p>
          <a:p>
            <a:r>
              <a:rPr lang="de-DE" sz="2400" dirty="0">
                <a:solidFill>
                  <a:srgbClr val="D636A1"/>
                </a:solidFill>
              </a:rPr>
              <a:t> </a:t>
            </a:r>
            <a:r>
              <a:rPr lang="de-DE" sz="2400" dirty="0" smtClean="0">
                <a:solidFill>
                  <a:srgbClr val="D636A1"/>
                </a:solidFill>
              </a:rPr>
              <a:t>  </a:t>
            </a:r>
            <a:r>
              <a:rPr lang="de-DE" sz="2400" dirty="0" smtClean="0"/>
              <a:t>(</a:t>
            </a:r>
            <a:r>
              <a:rPr lang="de-DE" sz="2400" dirty="0"/>
              <a:t>Vermittlung von Leitungen, </a:t>
            </a:r>
            <a:r>
              <a:rPr lang="de-DE" sz="2400" dirty="0" smtClean="0"/>
              <a:t>Paketen und </a:t>
            </a:r>
            <a:r>
              <a:rPr lang="de-DE" sz="2400" dirty="0"/>
              <a:t>Zellen</a:t>
            </a:r>
            <a:r>
              <a:rPr lang="de-DE" sz="2400" dirty="0" smtClean="0"/>
              <a:t>,</a:t>
            </a:r>
          </a:p>
          <a:p>
            <a:r>
              <a:rPr lang="de-DE" sz="2400" dirty="0"/>
              <a:t> </a:t>
            </a:r>
            <a:r>
              <a:rPr lang="de-DE" sz="2400" dirty="0" smtClean="0"/>
              <a:t>    </a:t>
            </a:r>
            <a:r>
              <a:rPr lang="de-DE" sz="2400" dirty="0"/>
              <a:t>Adressierung von Endeinrichtungen)</a:t>
            </a:r>
          </a:p>
          <a:p>
            <a:endParaRPr lang="de-DE" sz="2400" dirty="0"/>
          </a:p>
          <a:p>
            <a:r>
              <a:rPr lang="de-DE" sz="2400" dirty="0"/>
              <a:t>• </a:t>
            </a:r>
            <a:r>
              <a:rPr lang="de-DE" sz="2400" dirty="0" smtClean="0">
                <a:solidFill>
                  <a:srgbClr val="00B050"/>
                </a:solidFill>
              </a:rPr>
              <a:t>Dienstebene</a:t>
            </a:r>
          </a:p>
          <a:p>
            <a:r>
              <a:rPr lang="de-DE" sz="2400" dirty="0" smtClean="0"/>
              <a:t>  (</a:t>
            </a:r>
            <a:r>
              <a:rPr lang="de-DE" sz="2400" dirty="0"/>
              <a:t>Adressierung von Diensten, </a:t>
            </a:r>
            <a:r>
              <a:rPr lang="de-DE" sz="2400" dirty="0" smtClean="0"/>
              <a:t>Mehrwertdienste)</a:t>
            </a:r>
            <a:endParaRPr lang="de-DE" sz="24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Dienstbereiche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6868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28FA2A2-9534-40AA-AE30-814BABAB79E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6870" name="Textfeld 7"/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467544" y="1484784"/>
            <a:ext cx="80851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dirty="0"/>
              <a:t> Telefonie: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smtClean="0"/>
              <a:t>internationaler </a:t>
            </a:r>
            <a:r>
              <a:rPr lang="de-DE" sz="2400" b="1" dirty="0"/>
              <a:t>Sprachdienst </a:t>
            </a:r>
            <a:r>
              <a:rPr lang="de-DE" sz="2400" dirty="0"/>
              <a:t>im </a:t>
            </a:r>
            <a:r>
              <a:rPr lang="de-DE" sz="2400" b="1" dirty="0"/>
              <a:t>Fernsprechnetz</a:t>
            </a:r>
            <a:r>
              <a:rPr lang="de-DE" sz="2400" dirty="0"/>
              <a:t>,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Individualdienst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Sprachdienst (300-3400 Hz)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Auskunftsdienst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Auftragsdienst (z.B. Wecken)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Service 130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Sprachdienst (Voice Mail)</a:t>
            </a:r>
          </a:p>
          <a:p>
            <a:pPr>
              <a:buFont typeface="Wingdings" pitchFamily="2" charset="2"/>
              <a:buChar char="Ø"/>
            </a:pPr>
            <a:r>
              <a:rPr lang="de-DE" sz="2400" dirty="0"/>
              <a:t> Konferenzverbindungen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smtClean="0">
                <a:solidFill>
                  <a:srgbClr val="898989"/>
                </a:solidFill>
              </a:rPr>
              <a:t>Einfache technische </a:t>
            </a:r>
            <a:r>
              <a:rPr lang="de-DE" sz="2800" dirty="0" smtClean="0">
                <a:solidFill>
                  <a:srgbClr val="898989"/>
                </a:solidFill>
              </a:rPr>
              <a:t>Parameter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37892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787F3C-5885-4638-A255-CB8976550414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7894" name="Textfeld 7"/>
          <p:cNvSpPr txBox="1">
            <a:spLocks noChangeArrowheads="1"/>
          </p:cNvSpPr>
          <p:nvPr/>
        </p:nvSpPr>
        <p:spPr bwMode="auto">
          <a:xfrm>
            <a:off x="755650" y="1844675"/>
            <a:ext cx="79930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755650" y="1628775"/>
            <a:ext cx="8085138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/>
              <a:t> Schnittstelle: 2-Draht a/b-Schnittstelle</a:t>
            </a:r>
          </a:p>
          <a:p>
            <a:pPr>
              <a:buFont typeface="Wingdings" pitchFamily="2" charset="2"/>
              <a:buNone/>
            </a:pPr>
            <a:r>
              <a:rPr lang="de-DE" sz="2400"/>
              <a:t>   (TAE-Anschlussdose)</a:t>
            </a:r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None/>
            </a:pPr>
            <a:endParaRPr lang="de-DE" sz="2400"/>
          </a:p>
          <a:p>
            <a:pPr>
              <a:buFont typeface="Wingdings" pitchFamily="2" charset="2"/>
              <a:buChar char="§"/>
            </a:pPr>
            <a:r>
              <a:rPr lang="de-DE" sz="2400"/>
              <a:t>  Gerätetechnik: Analogtelefon, Impulswahl, Tonwahl</a:t>
            </a:r>
          </a:p>
        </p:txBody>
      </p:sp>
      <p:pic>
        <p:nvPicPr>
          <p:cNvPr id="37896" name="Picture 9" descr="Erste_tae_mode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5025" y="2060575"/>
            <a:ext cx="38877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12" descr="ta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4005263"/>
            <a:ext cx="3665537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41pY6BhxjQ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349500"/>
            <a:ext cx="295116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 descr="Signo1,rot,alte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588" y="4005263"/>
            <a:ext cx="22129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dirty="0" smtClean="0">
                <a:solidFill>
                  <a:srgbClr val="898989"/>
                </a:solidFill>
              </a:rPr>
              <a:t>Netzstruktur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6388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87EB1E9-0504-41E6-8FBA-05DBCFE3DD81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82" name="Group 4"/>
          <p:cNvGrpSpPr>
            <a:grpSpLocks/>
          </p:cNvGrpSpPr>
          <p:nvPr/>
        </p:nvGrpSpPr>
        <p:grpSpPr bwMode="auto">
          <a:xfrm>
            <a:off x="3886274" y="4953000"/>
            <a:ext cx="3938588" cy="1371600"/>
            <a:chOff x="192" y="3120"/>
            <a:chExt cx="2688" cy="864"/>
          </a:xfrm>
        </p:grpSpPr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816" y="3312"/>
              <a:ext cx="154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de-DE" altLang="de-DE">
                  <a:latin typeface="Tele-GroteskFet" pitchFamily="2" charset="0"/>
                </a:rPr>
                <a:t>Übertragungsnetz</a:t>
              </a:r>
              <a:endParaRPr lang="de-DE" altLang="de-DE" sz="1800">
                <a:latin typeface="Tele-GroteskFet" pitchFamily="2" charset="0"/>
              </a:endParaRPr>
            </a:p>
          </p:txBody>
        </p:sp>
        <p:sp>
          <p:nvSpPr>
            <p:cNvPr id="84" name="Oval 6"/>
            <p:cNvSpPr>
              <a:spLocks noChangeArrowheads="1"/>
            </p:cNvSpPr>
            <p:nvPr/>
          </p:nvSpPr>
          <p:spPr bwMode="auto">
            <a:xfrm>
              <a:off x="192" y="3120"/>
              <a:ext cx="2688" cy="864"/>
            </a:xfrm>
            <a:prstGeom prst="ellipse">
              <a:avLst/>
            </a:prstGeom>
            <a:gradFill rotWithShape="0">
              <a:gsLst>
                <a:gs pos="0">
                  <a:srgbClr val="618FFD"/>
                </a:gs>
                <a:gs pos="100000">
                  <a:srgbClr val="C1CE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grpSp>
          <p:nvGrpSpPr>
            <p:cNvPr id="85" name="Group 7"/>
            <p:cNvGrpSpPr>
              <a:grpSpLocks/>
            </p:cNvGrpSpPr>
            <p:nvPr/>
          </p:nvGrpSpPr>
          <p:grpSpPr bwMode="auto">
            <a:xfrm>
              <a:off x="624" y="3312"/>
              <a:ext cx="2016" cy="528"/>
              <a:chOff x="912" y="3216"/>
              <a:chExt cx="1968" cy="288"/>
            </a:xfrm>
          </p:grpSpPr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 flipH="1">
                <a:off x="912" y="3264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87" name="Line 9"/>
              <p:cNvSpPr>
                <a:spLocks noChangeShapeType="1"/>
              </p:cNvSpPr>
              <p:nvPr/>
            </p:nvSpPr>
            <p:spPr bwMode="auto">
              <a:xfrm flipV="1">
                <a:off x="1008" y="3216"/>
                <a:ext cx="48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88" name="Line 10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48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52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1392" y="3456"/>
                <a:ext cx="67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1" name="Line 13"/>
              <p:cNvSpPr>
                <a:spLocks noChangeShapeType="1"/>
              </p:cNvSpPr>
              <p:nvPr/>
            </p:nvSpPr>
            <p:spPr bwMode="auto">
              <a:xfrm flipV="1">
                <a:off x="2064" y="3456"/>
                <a:ext cx="48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2" name="Line 14"/>
              <p:cNvSpPr>
                <a:spLocks noChangeShapeType="1"/>
              </p:cNvSpPr>
              <p:nvPr/>
            </p:nvSpPr>
            <p:spPr bwMode="auto">
              <a:xfrm flipV="1">
                <a:off x="2544" y="3312"/>
                <a:ext cx="33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3" name="Line 15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52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4" name="Line 16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624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5" name="Line 17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52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6" name="Line 18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86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7" name="Line 19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57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8" name="Line 20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76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99" name="Line 21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28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00" name="Line 22"/>
              <p:cNvSpPr>
                <a:spLocks noChangeShapeType="1"/>
              </p:cNvSpPr>
              <p:nvPr/>
            </p:nvSpPr>
            <p:spPr bwMode="auto">
              <a:xfrm flipV="1">
                <a:off x="912" y="3360"/>
                <a:ext cx="576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01" name="Line 23"/>
              <p:cNvSpPr>
                <a:spLocks noChangeShapeType="1"/>
              </p:cNvSpPr>
              <p:nvPr/>
            </p:nvSpPr>
            <p:spPr bwMode="auto">
              <a:xfrm flipV="1">
                <a:off x="2064" y="3360"/>
                <a:ext cx="24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02" name="Line 24"/>
              <p:cNvSpPr>
                <a:spLocks noChangeShapeType="1"/>
              </p:cNvSpPr>
              <p:nvPr/>
            </p:nvSpPr>
            <p:spPr bwMode="auto">
              <a:xfrm flipV="1">
                <a:off x="1488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03" name="Line 25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</p:grpSp>
      <p:grpSp>
        <p:nvGrpSpPr>
          <p:cNvPr id="104" name="Group 26"/>
          <p:cNvGrpSpPr>
            <a:grpSpLocks/>
          </p:cNvGrpSpPr>
          <p:nvPr/>
        </p:nvGrpSpPr>
        <p:grpSpPr bwMode="auto">
          <a:xfrm>
            <a:off x="3886274" y="2895600"/>
            <a:ext cx="3938588" cy="1371600"/>
            <a:chOff x="192" y="1824"/>
            <a:chExt cx="2688" cy="864"/>
          </a:xfrm>
        </p:grpSpPr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864" y="2160"/>
              <a:ext cx="9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de-DE" altLang="de-DE">
                  <a:latin typeface="Tele-GroteskFet" pitchFamily="2" charset="0"/>
                </a:rPr>
                <a:t>Kabelnetz</a:t>
              </a:r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192" y="1824"/>
              <a:ext cx="2688" cy="864"/>
            </a:xfrm>
            <a:prstGeom prst="ellipse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grpSp>
          <p:nvGrpSpPr>
            <p:cNvPr id="107" name="Group 29"/>
            <p:cNvGrpSpPr>
              <a:grpSpLocks/>
            </p:cNvGrpSpPr>
            <p:nvPr/>
          </p:nvGrpSpPr>
          <p:grpSpPr bwMode="auto">
            <a:xfrm>
              <a:off x="576" y="1968"/>
              <a:ext cx="2016" cy="528"/>
              <a:chOff x="912" y="3216"/>
              <a:chExt cx="1968" cy="288"/>
            </a:xfrm>
          </p:grpSpPr>
          <p:sp>
            <p:nvSpPr>
              <p:cNvPr id="117" name="Line 30"/>
              <p:cNvSpPr>
                <a:spLocks noChangeShapeType="1"/>
              </p:cNvSpPr>
              <p:nvPr/>
            </p:nvSpPr>
            <p:spPr bwMode="auto">
              <a:xfrm flipH="1">
                <a:off x="912" y="3264"/>
                <a:ext cx="96" cy="14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18" name="Line 31"/>
              <p:cNvSpPr>
                <a:spLocks noChangeShapeType="1"/>
              </p:cNvSpPr>
              <p:nvPr/>
            </p:nvSpPr>
            <p:spPr bwMode="auto">
              <a:xfrm flipV="1">
                <a:off x="1008" y="3216"/>
                <a:ext cx="480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19" name="Line 32"/>
              <p:cNvSpPr>
                <a:spLocks noChangeShapeType="1"/>
              </p:cNvSpPr>
              <p:nvPr/>
            </p:nvSpPr>
            <p:spPr bwMode="auto">
              <a:xfrm>
                <a:off x="912" y="3408"/>
                <a:ext cx="480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0" name="Line 33"/>
              <p:cNvSpPr>
                <a:spLocks noChangeShapeType="1"/>
              </p:cNvSpPr>
              <p:nvPr/>
            </p:nvSpPr>
            <p:spPr bwMode="auto">
              <a:xfrm>
                <a:off x="1008" y="3264"/>
                <a:ext cx="528" cy="9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1" name="Line 34"/>
              <p:cNvSpPr>
                <a:spLocks noChangeShapeType="1"/>
              </p:cNvSpPr>
              <p:nvPr/>
            </p:nvSpPr>
            <p:spPr bwMode="auto">
              <a:xfrm>
                <a:off x="1392" y="3456"/>
                <a:ext cx="672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2" name="Line 35"/>
              <p:cNvSpPr>
                <a:spLocks noChangeShapeType="1"/>
              </p:cNvSpPr>
              <p:nvPr/>
            </p:nvSpPr>
            <p:spPr bwMode="auto">
              <a:xfrm flipV="1">
                <a:off x="2064" y="3456"/>
                <a:ext cx="480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3" name="Line 36"/>
              <p:cNvSpPr>
                <a:spLocks noChangeShapeType="1"/>
              </p:cNvSpPr>
              <p:nvPr/>
            </p:nvSpPr>
            <p:spPr bwMode="auto">
              <a:xfrm flipV="1">
                <a:off x="2544" y="3312"/>
                <a:ext cx="336" cy="14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4" name="Line 37"/>
              <p:cNvSpPr>
                <a:spLocks noChangeShapeType="1"/>
              </p:cNvSpPr>
              <p:nvPr/>
            </p:nvSpPr>
            <p:spPr bwMode="auto">
              <a:xfrm flipV="1">
                <a:off x="2304" y="3312"/>
                <a:ext cx="528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5" name="Line 38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624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6" name="Line 39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528" cy="14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7" name="Line 40"/>
              <p:cNvSpPr>
                <a:spLocks noChangeShapeType="1"/>
              </p:cNvSpPr>
              <p:nvPr/>
            </p:nvSpPr>
            <p:spPr bwMode="auto">
              <a:xfrm flipV="1">
                <a:off x="1392" y="3264"/>
                <a:ext cx="864" cy="19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8" name="Line 41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576" cy="28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29" name="Line 42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768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30" name="Line 43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288" cy="19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31" name="Line 44"/>
              <p:cNvSpPr>
                <a:spLocks noChangeShapeType="1"/>
              </p:cNvSpPr>
              <p:nvPr/>
            </p:nvSpPr>
            <p:spPr bwMode="auto">
              <a:xfrm flipV="1">
                <a:off x="912" y="3360"/>
                <a:ext cx="576" cy="48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32" name="Line 45"/>
              <p:cNvSpPr>
                <a:spLocks noChangeShapeType="1"/>
              </p:cNvSpPr>
              <p:nvPr/>
            </p:nvSpPr>
            <p:spPr bwMode="auto">
              <a:xfrm flipV="1">
                <a:off x="2064" y="3360"/>
                <a:ext cx="240" cy="14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33" name="Line 46"/>
              <p:cNvSpPr>
                <a:spLocks noChangeShapeType="1"/>
              </p:cNvSpPr>
              <p:nvPr/>
            </p:nvSpPr>
            <p:spPr bwMode="auto">
              <a:xfrm flipV="1">
                <a:off x="1488" y="3216"/>
                <a:ext cx="0" cy="144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134" name="Line 47"/>
              <p:cNvSpPr>
                <a:spLocks noChangeShapeType="1"/>
              </p:cNvSpPr>
              <p:nvPr/>
            </p:nvSpPr>
            <p:spPr bwMode="auto">
              <a:xfrm>
                <a:off x="2256" y="3264"/>
                <a:ext cx="48" cy="96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08" name="Rectangle 48"/>
            <p:cNvSpPr>
              <a:spLocks noChangeArrowheads="1"/>
            </p:cNvSpPr>
            <p:nvPr/>
          </p:nvSpPr>
          <p:spPr bwMode="auto">
            <a:xfrm>
              <a:off x="480" y="2256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672" y="1920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1104" y="1920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11" name="Rectangle 51"/>
            <p:cNvSpPr>
              <a:spLocks noChangeArrowheads="1"/>
            </p:cNvSpPr>
            <p:nvPr/>
          </p:nvSpPr>
          <p:spPr bwMode="auto">
            <a:xfrm>
              <a:off x="1056" y="2304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12" name="Rectangle 52"/>
            <p:cNvSpPr>
              <a:spLocks noChangeArrowheads="1"/>
            </p:cNvSpPr>
            <p:nvPr/>
          </p:nvSpPr>
          <p:spPr bwMode="auto">
            <a:xfrm>
              <a:off x="1632" y="2352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13" name="Rectangle 53"/>
            <p:cNvSpPr>
              <a:spLocks noChangeArrowheads="1"/>
            </p:cNvSpPr>
            <p:nvPr/>
          </p:nvSpPr>
          <p:spPr bwMode="auto">
            <a:xfrm>
              <a:off x="1872" y="1968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14" name="Rectangle 54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15" name="Rectangle 55"/>
            <p:cNvSpPr>
              <a:spLocks noChangeArrowheads="1"/>
            </p:cNvSpPr>
            <p:nvPr/>
          </p:nvSpPr>
          <p:spPr bwMode="auto">
            <a:xfrm>
              <a:off x="2208" y="2304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 altLang="de-DE"/>
            </a:p>
          </p:txBody>
        </p:sp>
        <p:sp>
          <p:nvSpPr>
            <p:cNvPr id="116" name="Rectangle 56"/>
            <p:cNvSpPr>
              <a:spLocks noChangeArrowheads="1"/>
            </p:cNvSpPr>
            <p:nvPr/>
          </p:nvSpPr>
          <p:spPr bwMode="auto">
            <a:xfrm>
              <a:off x="1440" y="2112"/>
              <a:ext cx="192" cy="192"/>
            </a:xfrm>
            <a:prstGeom prst="rect">
              <a:avLst/>
            </a:prstGeom>
            <a:gradFill rotWithShape="0">
              <a:gsLst>
                <a:gs pos="0">
                  <a:srgbClr val="F00580"/>
                </a:gs>
                <a:gs pos="100000">
                  <a:srgbClr val="F005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005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 altLang="de-DE"/>
            </a:p>
          </p:txBody>
        </p:sp>
      </p:grpSp>
      <p:grpSp>
        <p:nvGrpSpPr>
          <p:cNvPr id="135" name="Group 57"/>
          <p:cNvGrpSpPr>
            <a:grpSpLocks/>
          </p:cNvGrpSpPr>
          <p:nvPr/>
        </p:nvGrpSpPr>
        <p:grpSpPr bwMode="auto">
          <a:xfrm>
            <a:off x="4449837" y="3200400"/>
            <a:ext cx="3024187" cy="2895600"/>
            <a:chOff x="576" y="2016"/>
            <a:chExt cx="2064" cy="1824"/>
          </a:xfrm>
        </p:grpSpPr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576" y="2352"/>
              <a:ext cx="48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7" name="Line 59"/>
            <p:cNvSpPr>
              <a:spLocks noChangeShapeType="1"/>
            </p:cNvSpPr>
            <p:nvPr/>
          </p:nvSpPr>
          <p:spPr bwMode="auto">
            <a:xfrm flipH="1">
              <a:off x="768" y="2016"/>
              <a:ext cx="48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8" name="Line 60"/>
            <p:cNvSpPr>
              <a:spLocks noChangeShapeType="1"/>
            </p:cNvSpPr>
            <p:nvPr/>
          </p:nvSpPr>
          <p:spPr bwMode="auto">
            <a:xfrm flipH="1">
              <a:off x="1152" y="2400"/>
              <a:ext cx="48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39" name="Line 61"/>
            <p:cNvSpPr>
              <a:spLocks noChangeShapeType="1"/>
            </p:cNvSpPr>
            <p:nvPr/>
          </p:nvSpPr>
          <p:spPr bwMode="auto">
            <a:xfrm>
              <a:off x="1248" y="2064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0" name="Line 62"/>
            <p:cNvSpPr>
              <a:spLocks noChangeShapeType="1"/>
            </p:cNvSpPr>
            <p:nvPr/>
          </p:nvSpPr>
          <p:spPr bwMode="auto">
            <a:xfrm>
              <a:off x="1536" y="2256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2016" y="2112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>
              <a:off x="1776" y="2496"/>
              <a:ext cx="48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H="1">
              <a:off x="2304" y="2448"/>
              <a:ext cx="48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>
              <a:off x="2592" y="2160"/>
              <a:ext cx="48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145" name="Group 67"/>
          <p:cNvGrpSpPr>
            <a:grpSpLocks/>
          </p:cNvGrpSpPr>
          <p:nvPr/>
        </p:nvGrpSpPr>
        <p:grpSpPr bwMode="auto">
          <a:xfrm>
            <a:off x="4449837" y="1524000"/>
            <a:ext cx="3305175" cy="2057400"/>
            <a:chOff x="576" y="960"/>
            <a:chExt cx="2256" cy="1296"/>
          </a:xfrm>
        </p:grpSpPr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H="1">
              <a:off x="816" y="1392"/>
              <a:ext cx="4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H="1">
              <a:off x="576" y="1344"/>
              <a:ext cx="48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8" name="Line 70"/>
            <p:cNvSpPr>
              <a:spLocks noChangeShapeType="1"/>
            </p:cNvSpPr>
            <p:nvPr/>
          </p:nvSpPr>
          <p:spPr bwMode="auto">
            <a:xfrm>
              <a:off x="1056" y="1344"/>
              <a:ext cx="91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9" name="Line 71"/>
            <p:cNvSpPr>
              <a:spLocks noChangeShapeType="1"/>
            </p:cNvSpPr>
            <p:nvPr/>
          </p:nvSpPr>
          <p:spPr bwMode="auto">
            <a:xfrm flipH="1">
              <a:off x="1248" y="960"/>
              <a:ext cx="33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0" name="Line 72"/>
            <p:cNvSpPr>
              <a:spLocks noChangeShapeType="1"/>
            </p:cNvSpPr>
            <p:nvPr/>
          </p:nvSpPr>
          <p:spPr bwMode="auto">
            <a:xfrm flipH="1">
              <a:off x="1296" y="1008"/>
              <a:ext cx="576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1" name="Line 73"/>
            <p:cNvSpPr>
              <a:spLocks noChangeShapeType="1"/>
            </p:cNvSpPr>
            <p:nvPr/>
          </p:nvSpPr>
          <p:spPr bwMode="auto">
            <a:xfrm>
              <a:off x="2112" y="1008"/>
              <a:ext cx="432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 flipV="1">
              <a:off x="1968" y="100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 flipH="1">
              <a:off x="1584" y="1344"/>
              <a:ext cx="864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 flipH="1">
              <a:off x="2112" y="1440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 flipH="1">
              <a:off x="2400" y="1440"/>
              <a:ext cx="43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  <p:grpSp>
        <p:nvGrpSpPr>
          <p:cNvPr id="156" name="Group 80"/>
          <p:cNvGrpSpPr>
            <a:grpSpLocks/>
          </p:cNvGrpSpPr>
          <p:nvPr/>
        </p:nvGrpSpPr>
        <p:grpSpPr bwMode="auto">
          <a:xfrm>
            <a:off x="4097412" y="1066800"/>
            <a:ext cx="4291012" cy="1371600"/>
            <a:chOff x="336" y="576"/>
            <a:chExt cx="2928" cy="864"/>
          </a:xfrm>
        </p:grpSpPr>
        <p:sp>
          <p:nvSpPr>
            <p:cNvPr id="157" name="Oval 81"/>
            <p:cNvSpPr>
              <a:spLocks noChangeArrowheads="1"/>
            </p:cNvSpPr>
            <p:nvPr/>
          </p:nvSpPr>
          <p:spPr bwMode="auto">
            <a:xfrm>
              <a:off x="336" y="960"/>
              <a:ext cx="960" cy="432"/>
            </a:xfrm>
            <a:prstGeom prst="ellipse">
              <a:avLst/>
            </a:prstGeom>
            <a:gradFill rotWithShape="0">
              <a:gsLst>
                <a:gs pos="0">
                  <a:srgbClr val="0DE93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8" name="Oval 82"/>
            <p:cNvSpPr>
              <a:spLocks noChangeArrowheads="1"/>
            </p:cNvSpPr>
            <p:nvPr/>
          </p:nvSpPr>
          <p:spPr bwMode="auto">
            <a:xfrm>
              <a:off x="1440" y="576"/>
              <a:ext cx="960" cy="432"/>
            </a:xfrm>
            <a:prstGeom prst="ellipse">
              <a:avLst/>
            </a:prstGeom>
            <a:gradFill rotWithShape="0">
              <a:gsLst>
                <a:gs pos="0">
                  <a:srgbClr val="F7FE64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59" name="Oval 83"/>
            <p:cNvSpPr>
              <a:spLocks noChangeArrowheads="1"/>
            </p:cNvSpPr>
            <p:nvPr/>
          </p:nvSpPr>
          <p:spPr bwMode="auto">
            <a:xfrm>
              <a:off x="2304" y="1008"/>
              <a:ext cx="960" cy="432"/>
            </a:xfrm>
            <a:prstGeom prst="ellipse">
              <a:avLst/>
            </a:prstGeom>
            <a:gradFill rotWithShape="0">
              <a:gsLst>
                <a:gs pos="0">
                  <a:srgbClr val="FDAF2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60" name="Rectangle 84"/>
            <p:cNvSpPr>
              <a:spLocks noChangeArrowheads="1"/>
            </p:cNvSpPr>
            <p:nvPr/>
          </p:nvSpPr>
          <p:spPr bwMode="auto">
            <a:xfrm>
              <a:off x="672" y="1056"/>
              <a:ext cx="192" cy="192"/>
            </a:xfrm>
            <a:prstGeom prst="rect">
              <a:avLst/>
            </a:prstGeom>
            <a:solidFill>
              <a:srgbClr val="0DE932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DE932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61" name="Rectangle 85"/>
            <p:cNvSpPr>
              <a:spLocks noChangeArrowheads="1"/>
            </p:cNvSpPr>
            <p:nvPr/>
          </p:nvSpPr>
          <p:spPr bwMode="auto">
            <a:xfrm>
              <a:off x="1824" y="672"/>
              <a:ext cx="192" cy="192"/>
            </a:xfrm>
            <a:prstGeom prst="rect">
              <a:avLst/>
            </a:prstGeom>
            <a:solidFill>
              <a:srgbClr val="F7FE64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7FE64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  <p:sp>
          <p:nvSpPr>
            <p:cNvPr id="162" name="Rectangle 86"/>
            <p:cNvSpPr>
              <a:spLocks noChangeArrowheads="1"/>
            </p:cNvSpPr>
            <p:nvPr/>
          </p:nvSpPr>
          <p:spPr bwMode="auto">
            <a:xfrm>
              <a:off x="2640" y="1104"/>
              <a:ext cx="192" cy="192"/>
            </a:xfrm>
            <a:prstGeom prst="rect">
              <a:avLst/>
            </a:prstGeom>
            <a:solidFill>
              <a:srgbClr val="FDAF2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DAF2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flatTx/>
            </a:bodyPr>
            <a:lstStyle/>
            <a:p>
              <a:endParaRPr lang="de-DE"/>
            </a:p>
          </p:txBody>
        </p:sp>
      </p:grpSp>
      <p:sp>
        <p:nvSpPr>
          <p:cNvPr id="3" name="Ellipse 2"/>
          <p:cNvSpPr/>
          <p:nvPr/>
        </p:nvSpPr>
        <p:spPr>
          <a:xfrm>
            <a:off x="467544" y="5085184"/>
            <a:ext cx="295232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Übertragungsebene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4" name="Ellipse 163"/>
          <p:cNvSpPr/>
          <p:nvPr/>
        </p:nvSpPr>
        <p:spPr>
          <a:xfrm>
            <a:off x="467544" y="3298304"/>
            <a:ext cx="2952328" cy="1066800"/>
          </a:xfrm>
          <a:prstGeom prst="ellipse">
            <a:avLst/>
          </a:prstGeom>
          <a:solidFill>
            <a:srgbClr val="D636A1"/>
          </a:solidFill>
          <a:ln>
            <a:solidFill>
              <a:srgbClr val="5962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Vermittlungsebene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5" name="Ellipse 164"/>
          <p:cNvSpPr/>
          <p:nvPr/>
        </p:nvSpPr>
        <p:spPr>
          <a:xfrm>
            <a:off x="467544" y="1641090"/>
            <a:ext cx="2952328" cy="106680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Dienstebene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>
            <a:stCxn id="157" idx="2"/>
            <a:endCxn id="165" idx="6"/>
          </p:cNvCxnSpPr>
          <p:nvPr/>
        </p:nvCxnSpPr>
        <p:spPr>
          <a:xfrm flipH="1">
            <a:off x="3419872" y="2019300"/>
            <a:ext cx="677540" cy="155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5" name="Gerade Verbindung mit Pfeil 16384"/>
          <p:cNvCxnSpPr>
            <a:stCxn id="158" idx="2"/>
            <a:endCxn id="165" idx="7"/>
          </p:cNvCxnSpPr>
          <p:nvPr/>
        </p:nvCxnSpPr>
        <p:spPr>
          <a:xfrm flipH="1">
            <a:off x="2987514" y="1409700"/>
            <a:ext cx="2727821" cy="38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9" name="Gerade Verbindung mit Pfeil 16388"/>
          <p:cNvCxnSpPr>
            <a:endCxn id="165" idx="5"/>
          </p:cNvCxnSpPr>
          <p:nvPr/>
        </p:nvCxnSpPr>
        <p:spPr>
          <a:xfrm flipH="1">
            <a:off x="2987514" y="2438400"/>
            <a:ext cx="4319937" cy="113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2" name="Gerade Verbindung mit Pfeil 16391"/>
          <p:cNvCxnSpPr>
            <a:stCxn id="106" idx="2"/>
            <a:endCxn id="164" idx="6"/>
          </p:cNvCxnSpPr>
          <p:nvPr/>
        </p:nvCxnSpPr>
        <p:spPr>
          <a:xfrm flipH="1">
            <a:off x="3419872" y="3581400"/>
            <a:ext cx="466402" cy="2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4" name="Gerade Verbindung mit Pfeil 16393"/>
          <p:cNvCxnSpPr>
            <a:stCxn id="84" idx="2"/>
            <a:endCxn id="3" idx="6"/>
          </p:cNvCxnSpPr>
          <p:nvPr/>
        </p:nvCxnSpPr>
        <p:spPr>
          <a:xfrm flipH="1" flipV="1">
            <a:off x="3419872" y="5618584"/>
            <a:ext cx="466402" cy="20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</a:pPr>
            <a:r>
              <a:rPr lang="de-DE" sz="2400" dirty="0" smtClean="0">
                <a:solidFill>
                  <a:srgbClr val="898989"/>
                </a:solidFill>
              </a:rPr>
              <a:t>Teilnehmervermittlungsstelle (Beispiel Leitungsvermittlung)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7412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188391-331F-4F7E-9014-33D5185B2209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414" name="Picture 8" descr="Leitungsvermittelt ö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57338"/>
            <a:ext cx="7808912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843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F31E2B-1405-49EA-8F9F-F9EF502273C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438" name="Textfeld 7"/>
          <p:cNvSpPr txBox="1">
            <a:spLocks noChangeArrowheads="1"/>
          </p:cNvSpPr>
          <p:nvPr/>
        </p:nvSpPr>
        <p:spPr bwMode="auto">
          <a:xfrm>
            <a:off x="539552" y="1412776"/>
            <a:ext cx="799306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de-DE" sz="2400" dirty="0"/>
              <a:t> Übertragungsgeschwindigkeit </a:t>
            </a:r>
            <a:r>
              <a:rPr lang="de-DE" sz="1600" dirty="0"/>
              <a:t>(33,3 </a:t>
            </a:r>
            <a:r>
              <a:rPr lang="de-DE" sz="1600" dirty="0" err="1"/>
              <a:t>bit</a:t>
            </a:r>
            <a:r>
              <a:rPr lang="de-DE" sz="1600" dirty="0"/>
              <a:t>/s – 2,5 </a:t>
            </a:r>
            <a:r>
              <a:rPr lang="de-DE" sz="1600" dirty="0" err="1"/>
              <a:t>Gbit</a:t>
            </a:r>
            <a:r>
              <a:rPr lang="de-DE" sz="1600" dirty="0"/>
              <a:t>/s ...1000Gbit/s)</a:t>
            </a:r>
          </a:p>
          <a:p>
            <a:r>
              <a:rPr lang="de-DE" sz="2400" dirty="0"/>
              <a:t> </a:t>
            </a: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Übertragungsmedium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  Kupferkabelnetze (verdrillt 2 u. 4-Adern)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Koaxialkabelnetze (75 Ω analog / 50 Ω digital)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Glasfaserkabelnetze (</a:t>
            </a:r>
            <a:r>
              <a:rPr lang="de-DE" dirty="0" err="1"/>
              <a:t>Monomode</a:t>
            </a:r>
            <a:r>
              <a:rPr lang="de-DE" dirty="0"/>
              <a:t>, Multimode, DWDM – </a:t>
            </a:r>
          </a:p>
          <a:p>
            <a:pPr>
              <a:buFont typeface="Wingdings" pitchFamily="2" charset="2"/>
              <a:buNone/>
            </a:pPr>
            <a:r>
              <a:rPr lang="de-DE" dirty="0"/>
              <a:t>    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Wavelength</a:t>
            </a:r>
            <a:r>
              <a:rPr lang="de-DE" dirty="0"/>
              <a:t> Division Multiplexing)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Richtfunkstrecken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Digitale zellulare Funknetze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Optische Übertragung mit Laser</a:t>
            </a:r>
          </a:p>
          <a:p>
            <a:r>
              <a:rPr lang="de-DE" sz="2400" dirty="0"/>
              <a:t> </a:t>
            </a:r>
            <a:endParaRPr lang="de-DE" sz="2400" dirty="0" smtClean="0"/>
          </a:p>
          <a:p>
            <a:pPr>
              <a:buFont typeface="Wingdings" pitchFamily="2" charset="2"/>
              <a:buChar char="§"/>
            </a:pPr>
            <a:r>
              <a:rPr lang="de-DE" sz="2400" dirty="0" smtClean="0"/>
              <a:t> Grad </a:t>
            </a:r>
            <a:r>
              <a:rPr lang="de-DE" sz="2400" dirty="0"/>
              <a:t>der </a:t>
            </a:r>
            <a:r>
              <a:rPr lang="de-DE" sz="2400" dirty="0" err="1"/>
              <a:t>Diensteintegration</a:t>
            </a:r>
            <a:endParaRPr lang="de-DE" sz="2400" dirty="0"/>
          </a:p>
          <a:p>
            <a:pPr>
              <a:buFont typeface="Wingdings" pitchFamily="2" charset="2"/>
              <a:buChar char="Ø"/>
            </a:pPr>
            <a:r>
              <a:rPr lang="de-DE" dirty="0"/>
              <a:t>  Dienstspezifische Netze (z.B. Telex)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</a:t>
            </a:r>
            <a:r>
              <a:rPr lang="de-DE" dirty="0" err="1"/>
              <a:t>Diensteintegrierende</a:t>
            </a:r>
            <a:r>
              <a:rPr lang="de-DE" dirty="0"/>
              <a:t> Netze (z.B. ISDN)</a:t>
            </a:r>
          </a:p>
          <a:p>
            <a:pPr>
              <a:buFont typeface="Wingdings" pitchFamily="2" charset="2"/>
              <a:buChar char="Ø"/>
            </a:pPr>
            <a:r>
              <a:rPr lang="de-DE" dirty="0"/>
              <a:t>  </a:t>
            </a:r>
            <a:r>
              <a:rPr lang="de-DE" dirty="0" err="1" smtClean="0"/>
              <a:t>Overlay</a:t>
            </a:r>
            <a:r>
              <a:rPr lang="de-DE" dirty="0" smtClean="0"/>
              <a:t>-Netze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843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F31E2B-1405-49EA-8F9F-F9EF502273C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438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79930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u="sng" dirty="0" smtClean="0"/>
              <a:t>Freileitung</a:t>
            </a:r>
            <a:endParaRPr lang="de-DE" sz="2400" dirty="0"/>
          </a:p>
          <a:p>
            <a:pPr lvl="0"/>
            <a:r>
              <a:rPr lang="de-DE" sz="2400" dirty="0"/>
              <a:t>mögliche Frequenzen: 0 Hz–100 kHz</a:t>
            </a:r>
          </a:p>
          <a:p>
            <a:pPr lvl="0"/>
            <a:r>
              <a:rPr lang="de-DE" sz="2400" dirty="0" err="1" smtClean="0"/>
              <a:t>Repeaterabstand</a:t>
            </a:r>
            <a:r>
              <a:rPr lang="de-DE" sz="2400" dirty="0" smtClean="0"/>
              <a:t>: </a:t>
            </a:r>
            <a:r>
              <a:rPr lang="de-DE" sz="2400" dirty="0"/>
              <a:t>2–20 km</a:t>
            </a:r>
          </a:p>
          <a:p>
            <a:pPr lvl="0"/>
            <a:r>
              <a:rPr lang="de-DE" sz="2400" dirty="0"/>
              <a:t>Bandbreite: &lt; 10 kHz</a:t>
            </a:r>
          </a:p>
          <a:p>
            <a:pPr lvl="0"/>
            <a:r>
              <a:rPr lang="de-DE" sz="2400" dirty="0" smtClean="0"/>
              <a:t>Bitfehlerrate:</a:t>
            </a:r>
            <a:r>
              <a:rPr lang="de-DE" sz="2400" dirty="0"/>
              <a:t> ?</a:t>
            </a:r>
          </a:p>
          <a:p>
            <a:pPr lvl="0"/>
            <a:r>
              <a:rPr lang="de-DE" sz="2400" dirty="0"/>
              <a:t>Beispiele: oberirdische Telefonleitung</a:t>
            </a:r>
            <a:r>
              <a:rPr lang="de-DE" sz="2400" dirty="0" smtClean="0"/>
              <a:t>,</a:t>
            </a:r>
          </a:p>
          <a:p>
            <a:pPr lvl="0"/>
            <a:r>
              <a:rPr lang="de-DE" sz="2400" dirty="0" smtClean="0"/>
              <a:t>veraltet</a:t>
            </a:r>
            <a:r>
              <a:rPr lang="de-DE" sz="2400" dirty="0"/>
              <a:t>, in Deutschland </a:t>
            </a:r>
            <a:r>
              <a:rPr lang="de-DE" sz="2400" dirty="0" smtClean="0"/>
              <a:t>hauptsächlich</a:t>
            </a:r>
          </a:p>
          <a:p>
            <a:pPr lvl="0"/>
            <a:r>
              <a:rPr lang="de-DE" sz="2400" dirty="0" smtClean="0"/>
              <a:t>im </a:t>
            </a:r>
            <a:r>
              <a:rPr lang="de-DE" sz="2400" dirty="0"/>
              <a:t>bahninternen </a:t>
            </a:r>
            <a:r>
              <a:rPr lang="de-DE" sz="2400" dirty="0" smtClean="0"/>
              <a:t>Fernsprechnetz</a:t>
            </a:r>
          </a:p>
          <a:p>
            <a:pPr lvl="0"/>
            <a:r>
              <a:rPr lang="de-DE" sz="2400" dirty="0" smtClean="0"/>
              <a:t>verwendet</a:t>
            </a:r>
            <a:endParaRPr lang="de-DE" sz="24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1026" name="Picture 2" descr="http://www.gristede.de/assets/images/Gristede_zuf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70030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843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F31E2B-1405-49EA-8F9F-F9EF502273C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438" name="Textfeld 7"/>
          <p:cNvSpPr txBox="1">
            <a:spLocks noChangeArrowheads="1"/>
          </p:cNvSpPr>
          <p:nvPr/>
        </p:nvSpPr>
        <p:spPr bwMode="auto">
          <a:xfrm>
            <a:off x="467544" y="1412776"/>
            <a:ext cx="799306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u="sng" dirty="0"/>
              <a:t>Verdrillte Kupferadern</a:t>
            </a:r>
          </a:p>
          <a:p>
            <a:pPr lvl="0"/>
            <a:r>
              <a:rPr lang="de-DE" sz="2400" dirty="0"/>
              <a:t>mögliche Frequenzen: 0 Hz–750 MHz</a:t>
            </a:r>
          </a:p>
          <a:p>
            <a:pPr lvl="0"/>
            <a:r>
              <a:rPr lang="de-DE" sz="2400" dirty="0" err="1" smtClean="0"/>
              <a:t>Repeaterabstand</a:t>
            </a:r>
            <a:r>
              <a:rPr lang="de-DE" sz="2400" dirty="0" smtClean="0"/>
              <a:t>: </a:t>
            </a:r>
            <a:r>
              <a:rPr lang="de-DE" sz="2400" dirty="0"/>
              <a:t>ca. 1,2 km</a:t>
            </a:r>
          </a:p>
          <a:p>
            <a:pPr lvl="0"/>
            <a:r>
              <a:rPr lang="de-DE" sz="2400" dirty="0"/>
              <a:t>Bandbreite: 100–600 kHz</a:t>
            </a:r>
          </a:p>
          <a:p>
            <a:pPr lvl="0"/>
            <a:r>
              <a:rPr lang="de-DE" sz="2400" dirty="0"/>
              <a:t>Bitfehlerrate: ca. 10</a:t>
            </a:r>
            <a:r>
              <a:rPr lang="de-DE" sz="2400" baseline="30000" dirty="0"/>
              <a:t>−5</a:t>
            </a:r>
            <a:endParaRPr lang="de-DE" sz="2400" dirty="0"/>
          </a:p>
          <a:p>
            <a:pPr lvl="0"/>
            <a:r>
              <a:rPr lang="de-DE" sz="2400" dirty="0"/>
              <a:t>Details zu ADSL über Kupferdoppeladern sind in der Richtlinie G.992.1 geregelt.</a:t>
            </a:r>
          </a:p>
          <a:p>
            <a:pPr lvl="0"/>
            <a:r>
              <a:rPr lang="de-DE" sz="2400" dirty="0"/>
              <a:t>Beispiele: </a:t>
            </a:r>
            <a:r>
              <a:rPr lang="de-DE" sz="2400" dirty="0" smtClean="0"/>
              <a:t>Telefonnetz</a:t>
            </a:r>
          </a:p>
          <a:p>
            <a:pPr lvl="0"/>
            <a:r>
              <a:rPr lang="de-DE" sz="2400" dirty="0" smtClean="0"/>
              <a:t>(</a:t>
            </a:r>
            <a:r>
              <a:rPr lang="de-DE" sz="2400" dirty="0"/>
              <a:t>Teilnehmeranschlussbereich</a:t>
            </a:r>
            <a:r>
              <a:rPr lang="de-DE" sz="2400" dirty="0" smtClean="0"/>
              <a:t>),</a:t>
            </a:r>
          </a:p>
          <a:p>
            <a:pPr lvl="0"/>
            <a:r>
              <a:rPr lang="de-DE" sz="2400" dirty="0" smtClean="0"/>
              <a:t>Ethernet</a:t>
            </a:r>
            <a:endParaRPr lang="de-DE" sz="240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2050" name="Picture 2" descr="http://www.schaumburger-zeitung.de/cms_media/module_bi/523/261936_0_articledetail_270_008_4440512_ri_Telefonausfall1_1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278" y="3822699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Untertitel 2"/>
          <p:cNvSpPr>
            <a:spLocks noGrp="1"/>
          </p:cNvSpPr>
          <p:nvPr>
            <p:ph type="subTitle" idx="4294967295"/>
          </p:nvPr>
        </p:nvSpPr>
        <p:spPr>
          <a:xfrm>
            <a:off x="467544" y="836712"/>
            <a:ext cx="7632700" cy="6477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de-DE" sz="2800" dirty="0" smtClean="0">
                <a:solidFill>
                  <a:srgbClr val="898989"/>
                </a:solidFill>
              </a:rPr>
              <a:t>Eigenschaften</a:t>
            </a:r>
          </a:p>
        </p:txBody>
      </p:sp>
      <p:sp>
        <p:nvSpPr>
          <p:cNvPr id="4" name="Datumsplatzhalter 3"/>
          <p:cNvSpPr txBox="1">
            <a:spLocks noGrp="1"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OSZ Technik Teltow</a:t>
            </a:r>
          </a:p>
        </p:txBody>
      </p:sp>
      <p:sp>
        <p:nvSpPr>
          <p:cNvPr id="18436" name="Fußzeilenplatzhalter 4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Lernfeld 9 Anders (An) Einh. 1</a:t>
            </a:r>
          </a:p>
        </p:txBody>
      </p:sp>
      <p:sp>
        <p:nvSpPr>
          <p:cNvPr id="6" name="Foliennummernplatzhalt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F31E2B-1405-49EA-8F9F-F9EF502273C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438" name="Textfeld 7"/>
          <p:cNvSpPr txBox="1">
            <a:spLocks noChangeArrowheads="1"/>
          </p:cNvSpPr>
          <p:nvPr/>
        </p:nvSpPr>
        <p:spPr bwMode="auto">
          <a:xfrm>
            <a:off x="467544" y="1399416"/>
            <a:ext cx="799306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400" u="sng" dirty="0"/>
              <a:t>Koaxialkabel</a:t>
            </a:r>
          </a:p>
          <a:p>
            <a:pPr lvl="0"/>
            <a:r>
              <a:rPr lang="de-DE" sz="2400" dirty="0"/>
              <a:t>mögliche Frequenzen: bis 5 GHz</a:t>
            </a:r>
          </a:p>
          <a:p>
            <a:pPr lvl="0"/>
            <a:r>
              <a:rPr lang="de-DE" sz="2400" dirty="0" err="1"/>
              <a:t>Repeaterabstand</a:t>
            </a:r>
            <a:r>
              <a:rPr lang="de-DE" sz="2400" dirty="0"/>
              <a:t>: 1–10 km</a:t>
            </a:r>
          </a:p>
          <a:p>
            <a:pPr lvl="0"/>
            <a:r>
              <a:rPr lang="de-DE" sz="2400" dirty="0"/>
              <a:t>Bandbreite: 900 MHz</a:t>
            </a:r>
          </a:p>
          <a:p>
            <a:pPr lvl="0"/>
            <a:r>
              <a:rPr lang="de-DE" sz="2400" dirty="0"/>
              <a:t>Bitfehlerrate: ca. 10</a:t>
            </a:r>
            <a:r>
              <a:rPr lang="de-DE" sz="2400" baseline="30000" dirty="0"/>
              <a:t>−7</a:t>
            </a:r>
            <a:endParaRPr lang="de-DE" sz="2400" dirty="0"/>
          </a:p>
          <a:p>
            <a:pPr lvl="0"/>
            <a:r>
              <a:rPr lang="de-DE" sz="2400" dirty="0"/>
              <a:t>Beispiele: Telefonnetz (netzintern), Ethernet, Kabelfernsehen, Antennenkabel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77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sz="2800" dirty="0" smtClean="0"/>
              <a:t>Lernfeld 9 -&gt; </a:t>
            </a:r>
            <a:r>
              <a:rPr lang="de-DE" sz="2400" dirty="0"/>
              <a:t>Öffentliche Netze &amp; </a:t>
            </a:r>
            <a:r>
              <a:rPr lang="de-DE" sz="2400" dirty="0" smtClean="0"/>
              <a:t>Dienste</a:t>
            </a:r>
            <a:endParaRPr lang="de-DE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7" y="4365104"/>
            <a:ext cx="8034589" cy="986024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66972" y="5733256"/>
            <a:ext cx="6836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http://www.oconda.com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  Webseite mit Angeboten zu </a:t>
            </a:r>
            <a:r>
              <a:rPr lang="de-DE" dirty="0" err="1" smtClean="0"/>
              <a:t>Koaxkabeln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8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Microsoft Office PowerPoint</Application>
  <PresentationFormat>Bildschirmpräsentation (4:3)</PresentationFormat>
  <Paragraphs>441</Paragraphs>
  <Slides>31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2" baseType="lpstr">
      <vt:lpstr>Larissa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  <vt:lpstr>Lernfeld 9 -&gt; Öffentliche Netze &amp; Dienste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Install</dc:creator>
  <cp:lastModifiedBy>Install</cp:lastModifiedBy>
  <cp:revision>26</cp:revision>
  <dcterms:created xsi:type="dcterms:W3CDTF">2015-09-03T05:17:36Z</dcterms:created>
  <dcterms:modified xsi:type="dcterms:W3CDTF">2016-10-05T10:38:29Z</dcterms:modified>
</cp:coreProperties>
</file>