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20" r:id="rId3"/>
    <p:sldId id="297" r:id="rId4"/>
    <p:sldId id="316" r:id="rId5"/>
    <p:sldId id="298" r:id="rId6"/>
    <p:sldId id="318" r:id="rId7"/>
    <p:sldId id="299" r:id="rId8"/>
    <p:sldId id="319" r:id="rId9"/>
    <p:sldId id="300" r:id="rId10"/>
    <p:sldId id="301" r:id="rId11"/>
    <p:sldId id="302" r:id="rId12"/>
    <p:sldId id="303" r:id="rId13"/>
    <p:sldId id="304" r:id="rId14"/>
    <p:sldId id="317" r:id="rId15"/>
    <p:sldId id="305" r:id="rId16"/>
    <p:sldId id="306" r:id="rId17"/>
    <p:sldId id="307" r:id="rId18"/>
    <p:sldId id="309" r:id="rId19"/>
    <p:sldId id="308" r:id="rId20"/>
    <p:sldId id="311" r:id="rId21"/>
    <p:sldId id="312" r:id="rId22"/>
    <p:sldId id="313" r:id="rId23"/>
    <p:sldId id="314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496" y="44624"/>
            <a:ext cx="8928992" cy="648072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496" y="548680"/>
            <a:ext cx="6400800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Sachbereich/Thema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Lernfeld X.Y Anders (An)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Folie &lt;#&gt; von 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01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2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6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3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9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3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9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2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de.wikipedia.org/wiki/Datei:Passiver_Pr%C3%BCfabschluss_(offen)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de.wikipedia.org/wiki/Datei:Ppa_schaltbild.sv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de.wikipedia.org/wiki/Datei:Datentelefon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PPA_TAE.jp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36399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Telefonnetz (Fernsprechnetz) oder PSTN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(Public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Switched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Telephone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Network),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Darunter versteht man: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Kommunikationssystem zur Abwicklung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Telefongesprächen (Telefonie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Telefonnetz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ist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ideeller Begriff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unabhängig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jeweils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verwendeten Technologie oder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843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10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96967" y="1772816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Welche Kontakte werden belegt: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00" y="2511279"/>
            <a:ext cx="3513584" cy="3293985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964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11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8" y="1772816"/>
            <a:ext cx="51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Welche Endgeräteunterscheidung ist möglich: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20888"/>
            <a:ext cx="3143924" cy="2750934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>
            <a:off x="2672790" y="4797152"/>
            <a:ext cx="963106" cy="37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71600" y="5404574"/>
            <a:ext cx="18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Fernsprech-Gerät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724128" y="4797152"/>
            <a:ext cx="1215752" cy="37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868144" y="5404574"/>
            <a:ext cx="238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Nicht-Fernsprech-Gerät</a:t>
            </a: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8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12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48815" y="1772816"/>
            <a:ext cx="80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Was für Signale und Spannungen können am analogen Anschluss anliegen: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7781" y="2348880"/>
            <a:ext cx="88367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Speisegleichspannung ca. -60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(-50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 bis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-72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Polarität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a-Ader negativ gegenüber dem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Bezugspotenzial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(der auf Erdpotenzial liegenden b-Ader).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Die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Polarität spielt für analoge Endgeräte keine Rolle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Zu Prüfzwecken kann von der Teilnehmerschaltung in 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Vermittlungsstelle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Polarität des zu messenden Anschlusses gewechselt werden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Damit kann mittels des passiven Prüfabschlusses die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Teilnehmeranschlussleitung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gemessen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Bei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Telefonanlagen in der Regel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-48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-32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 oder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-24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pic>
        <p:nvPicPr>
          <p:cNvPr id="15" name="Grafik 14" descr="https://upload.wikimedia.org/wikipedia/commons/thumb/3/30/Passiver_Pr%C3%BCfabschluss_%28offen%29.jpg/220px-Passiver_Pr%C3%BCfabschluss_%28offen%29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20" y="4981374"/>
            <a:ext cx="20955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 descr="https://upload.wikimedia.org/wikipedia/commons/thumb/7/7d/Ppa_schaltbild.svg/220px-Ppa_schaltbild.svg.png">
            <a:hlinkClick r:id="rId4"/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3"/>
          <a:stretch/>
        </p:blipFill>
        <p:spPr bwMode="auto">
          <a:xfrm>
            <a:off x="6037008" y="4437112"/>
            <a:ext cx="2639448" cy="1953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477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13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1772816"/>
            <a:ext cx="80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Was für Signale und Spannungen können am analogen Anschluss anliegen: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1135" y="2348880"/>
            <a:ext cx="8503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Rufwechselspannung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Rufsignal ist eine Wechselspannung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(theoretisch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60 Volt 25 Hz, Spitzen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darüber)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Analoges Sprachsignal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Wechselspannungssignale mit einer Frequenzbandbreite von 300-3400 Hz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80205"/>
            <a:ext cx="3384376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35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18746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Akustik und Hörbereiche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79682" y="1700808"/>
            <a:ext cx="884484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511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Entsprechend dem Frequenzbereich unterscheidet man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defTabSz="265113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26511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Infraschall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&lt; 16 Hz ist für Menschen nicht hörbar, da die Frequenz zu niedrig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</a:p>
          <a:p>
            <a:pPr defTabSz="265113"/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26511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•	Hörschall von 16 Hz bis 20 kHz, ist für Menschen hörbarer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Schall</a:t>
            </a:r>
          </a:p>
          <a:p>
            <a:pPr defTabSz="265113"/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26511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•	Ultraschall von 20 kHz bis 1,6 GHz ist für Menschen nicht hörbar, da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</a:p>
          <a:p>
            <a:pPr defTabSz="26511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hochfrequent</a:t>
            </a:r>
          </a:p>
          <a:p>
            <a:pPr defTabSz="265113"/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26511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•	Hyperschall &gt; 1 GHz wird durch Schallwellen gebildet, die nur noch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bedingt</a:t>
            </a:r>
          </a:p>
          <a:p>
            <a:pPr defTabSz="26511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ausbreitungsfähig sind</a:t>
            </a:r>
          </a:p>
          <a:p>
            <a:pPr defTabSz="265113"/>
            <a:endParaRPr lang="de-DE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265113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Hörvermögen insbesondere im Bereich hoher Töne nimmt mit zunehmendem Lebensalter aber auch durch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Strapaze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des Gehörs durch laute Musik, Lärm oder Knall teilweise irreversibel ab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265113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265113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HiFi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-Norm liegt typisch von 20 Hz bis 20 kHz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265113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(High Fidelity – hohe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Widergabetreue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58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15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48815" y="1772816"/>
            <a:ext cx="80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Was für Signale und Spannungen können am analogen Anschluss anliegen: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7996" y="2348880"/>
            <a:ext cx="7962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Gebührenimpuls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16kHz Signal wird von der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VSt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mit hohem Pegel übertragen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Hörer kann diesen Impuls nicht übermitteln!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Analoge Ruf- und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Wähltöne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(DMTF), Frei- und Besetzt- sowie Sondertöne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355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25946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Innenleben eines Telefons (Funktionsbaugruppen)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Prinzipschaltung eines analogen Telef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920880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735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25946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Innenleben eines Telefons (Funktionsbaugruppen)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7544" y="1700808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Anrufsignalisierung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Signalisierung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eines Anrufs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durch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akustische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Signalgeber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Alt - elektromechanische Wecker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Modern - Tonrufbaugruppen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mit einem IC, bei dem sich das Klangbild und die Tonruflautstärke einstellen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lässt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 descr="https://upload.wikimedia.org/wikipedia/commons/thumb/a/a0/Datentelefon.JPG/220px-Datentelefon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5134"/>
            <a:ext cx="3600400" cy="277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://forum.electronicwerkstatt.de/phpBB/thumb.php?img=43920_1263727203file4_Platine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82" y="3789040"/>
            <a:ext cx="324847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942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25946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Innenleben eines Telefons (Funktionsbaugruppen)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7544" y="1700808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Nummernschalter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Für Selbstwählfernsprechsystem zum Herstellen der gewünschten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Verbindung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Alt - mechanische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Nummernschalter mit Drehscheibe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(nur IWV)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Modern - Tastwahlblöcke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(IWV oder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MFV einstellbar)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4" y="3820765"/>
            <a:ext cx="2950970" cy="248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 8"/>
          <p:cNvSpPr/>
          <p:nvPr/>
        </p:nvSpPr>
        <p:spPr>
          <a:xfrm>
            <a:off x="3442110" y="3837220"/>
            <a:ext cx="5306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5113"/>
            <a:r>
              <a:rPr lang="de-DE" dirty="0"/>
              <a:t>•	</a:t>
            </a:r>
            <a:r>
              <a:rPr lang="de-DE" dirty="0" err="1"/>
              <a:t>nsa</a:t>
            </a:r>
            <a:r>
              <a:rPr lang="de-DE" dirty="0"/>
              <a:t> = Nummern-Schalter-Arbeits- (oder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        </a:t>
            </a:r>
            <a:r>
              <a:rPr lang="de-DE" sz="1400" dirty="0" smtClean="0"/>
              <a:t> </a:t>
            </a:r>
            <a:r>
              <a:rPr lang="de-DE" dirty="0" smtClean="0"/>
              <a:t>Abschalte-</a:t>
            </a:r>
            <a:r>
              <a:rPr lang="de-DE" dirty="0"/>
              <a:t>)Kontakt</a:t>
            </a:r>
          </a:p>
          <a:p>
            <a:pPr defTabSz="265113"/>
            <a:r>
              <a:rPr lang="de-DE" dirty="0"/>
              <a:t>•	</a:t>
            </a:r>
            <a:r>
              <a:rPr lang="de-DE" dirty="0" err="1"/>
              <a:t>nsi</a:t>
            </a:r>
            <a:r>
              <a:rPr lang="de-DE" dirty="0"/>
              <a:t> = Nummern-Schalter-Impuls-Kontakt</a:t>
            </a:r>
          </a:p>
          <a:p>
            <a:pPr defTabSz="265113"/>
            <a:r>
              <a:rPr lang="de-DE" dirty="0"/>
              <a:t>•	</a:t>
            </a:r>
            <a:r>
              <a:rPr lang="de-DE" dirty="0" err="1"/>
              <a:t>nsr</a:t>
            </a:r>
            <a:r>
              <a:rPr lang="de-DE" dirty="0"/>
              <a:t> = Nummern-Schalter-Reduzier- (</a:t>
            </a:r>
            <a:r>
              <a:rPr lang="de-DE" dirty="0" smtClean="0"/>
              <a:t>oder</a:t>
            </a:r>
          </a:p>
          <a:p>
            <a:r>
              <a:rPr lang="de-DE" dirty="0"/>
              <a:t> </a:t>
            </a:r>
            <a:r>
              <a:rPr lang="de-DE" dirty="0" smtClean="0"/>
              <a:t>              Ruhe-</a:t>
            </a:r>
            <a:r>
              <a:rPr lang="de-DE" dirty="0"/>
              <a:t>)Kontakt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761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19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25946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Innenleben eines Telefons (Funktionsbaugruppen)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7544" y="1779781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Hör-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Sprechschaltung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Ist Fernsprechverbindung zustande gekommen, wird eigene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Sprache und die des Gesprächspartners über eine Doppelader (ab)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übertragen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kommende/gehende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Signale zu trennen, wird mit einem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Übertrager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gearbeitet (Primärwicklung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Mittelanzapfung -&gt; Anschlussbedingungen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fester Wert vom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Übertrager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soll Rückhören unterdrücken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Hörschaltung enthält nicht nur einen Lautsprecher, sondern auch einen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Gehörschutzgleichrichter -&gt; Schutz des Ohres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 zu lauten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Tönen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115" y="4346720"/>
            <a:ext cx="1961753" cy="189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762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36399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 Telefonnetz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liegt dann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vor, wenn: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Gesprächspartner durch Eingabe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einer Rufnummer angewählt bzw. angerufen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</a:p>
          <a:p>
            <a:pPr marL="342900" indent="-342900">
              <a:buFont typeface="+mj-lt"/>
              <a:buAutoNum type="arabicPeriod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Aufbau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der Verbindung zwischen den Gesprächspartnern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vorwiegend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dem Austausch 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Sprache dient</a:t>
            </a:r>
          </a:p>
          <a:p>
            <a:pPr marL="342900" indent="-342900">
              <a:buFont typeface="+mj-lt"/>
              <a:buAutoNum type="arabicPeriod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Nach Beendigung des Gesprächs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aufgebaute Verbindung wieder abgebaut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wird und so die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verwendeten Betriebsmittel (Telefon, Netzressourcen) neuen Gesprächsverbindungen zur Verfügung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stehen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685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20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25946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Innenleben eines Telefons (Funktionsbaugruppen)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7544" y="1768748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Leitungsnachbildung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besteht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Widerstand-Kondensator-Kombination</a:t>
            </a: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Damit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beiden Primärwicklungen des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Übertragers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der gleiche Strom fließt müssen die elektrischen Verhältnisse in der zweiten Primärwicklung mittels dem Leitungsabschluss nachgebildet werden.</a:t>
            </a: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026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25946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Innenleben eines Telefons (Funktionsbaugruppen)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7544" y="1772816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Hook-Flash-Funktion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Bei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modernen analogen Telefonen erzeugt die Funktion Hook-Flash, meist in Form einer Flash-Taste, eine Unterbrechung der Telefonverbindung im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Millisekundenbereich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Dadurch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wird der Vermittlungsstelle mitgeteilt, dass ein Leistungsmerkmal in Anspruch genommen wird. Bei einigen Telefonen ist die Flash-Taste mit einem R oder einem dicken runden Punkt gekennzeichnet.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47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22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25946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Innenleben eines Telefons (Schaltbild)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8"/>
          <a:stretch/>
        </p:blipFill>
        <p:spPr>
          <a:xfrm>
            <a:off x="1043608" y="1494076"/>
            <a:ext cx="6984776" cy="491779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520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23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25946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Dual-Ton-Multi-Frequenzverfahren (MFV – Mehrfrequenzverfahren)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4" y="2132856"/>
            <a:ext cx="3449960" cy="344996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139952" y="2132856"/>
            <a:ext cx="48245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MFV-Tastenbelegung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	1209 Hz	1336 Hz	1477 Hz	1633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Hz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697 Hz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1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2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3   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770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Hz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4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5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6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B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852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Hz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7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8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9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C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941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Hz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*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0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#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 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  <a:ln>
            <a:solidFill>
              <a:srgbClr val="8064A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203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3</a:t>
            </a:fld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9001"/>
            <a:ext cx="1944216" cy="259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1048"/>
            <a:ext cx="57054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066091" y="1999001"/>
            <a:ext cx="462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den 1930er Jahren wurde Telefonie immer wichtiger, an den Telefonen mahnte z. Bsp. der Spruch (altdeutsche Schrift)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659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341923"/>
            <a:ext cx="849694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Leistungsmerkmale von „analogen“ Anschlüssen (mittels DIVO!)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wichtigsten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Leistungsmerkmale (sind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vom Provider abhängig und zum Teil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kostenpflichtig!)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Einfachrufnummer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(1 Rufnummer pro Anschluss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Rufnummernübermittlung (CLIP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Anklopfen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Rückfragen, Halten,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Makeln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Rückruf bei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Besetzt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Anrufweiterschaltung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Rufnummernsperren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Dreierkonferenz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Entgeltinformationen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Geschlossene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Benutzergruppen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Netzanrufbeantworter (0800 33 02424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129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342509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Bevor man moderne technische Kommunikationsmöglichkeiten erforscht, sollte man das technische Grundprinzip herkömmlicher Telefonie kennen.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45" y="2420888"/>
            <a:ext cx="3559693" cy="24482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27595"/>
            <a:ext cx="4121407" cy="261357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67544" y="522920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Auch heute existieren noch vielfältige Telefon-Apparate, die nach dem analogen Prinzip arbeiten im Einsatz (die Wählscheibe ist schon nostalgisch, das digitale Netz kann mit seinen Impulsen zur Wahl nichts mehr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anfangen).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403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26469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Geräte zur Datenübertragungen im POTS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Faxgeräte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/ PCs erzeugen digitalen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diese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übertragen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zu können,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müssen die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digitalen Daten durch den Einsatz eines Modems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analogisiert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auf der Empfängerseite wieder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digitalisiert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Wahlvorgang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Initialisierung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des Verbindungsaufbaus durch das Modems erfolgt in der Regel für den Anwender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hörbar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http://docwiki.cisco.com/w/images/d/db/CT841502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4" r="17792" b="15960"/>
          <a:stretch/>
        </p:blipFill>
        <p:spPr bwMode="auto">
          <a:xfrm>
            <a:off x="1619672" y="3408155"/>
            <a:ext cx="5400600" cy="297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978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33147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Die Basis bleibt vorerst das Kupfernetz als Anschlussmedium.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4278" y="1772816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Beim Kunden endet die Leitung auf einer: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7544" y="219738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de-DE" dirty="0" smtClean="0"/>
              <a:t>elekommunikations-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de-DE" dirty="0" smtClean="0"/>
              <a:t>nschluss-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de-DE" dirty="0" smtClean="0"/>
              <a:t>inheit</a:t>
            </a:r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5" y="2780928"/>
            <a:ext cx="6906725" cy="3384376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208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1" y="1484784"/>
            <a:ext cx="7476777" cy="1235063"/>
          </a:xfrm>
          <a:prstGeom prst="rect">
            <a:avLst/>
          </a:prstGeom>
        </p:spPr>
      </p:pic>
      <p:pic>
        <p:nvPicPr>
          <p:cNvPr id="14" name="Grafik 13" descr="https://upload.wikimedia.org/wikipedia/commons/thumb/6/6e/PPA_TAE.jpg/220px-PPA_TAE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284984"/>
            <a:ext cx="2880321" cy="206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nschluss einer weiteren TAE-Dose an die 1. TAE-Dose über die Kontakte 5 und 6 der Schraubleiste - Schematische Darstellu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3588568" cy="21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013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POTS – </a:t>
            </a:r>
            <a:r>
              <a:rPr lang="de-DE" sz="2400" dirty="0" err="1" smtClean="0"/>
              <a:t>Plain</a:t>
            </a:r>
            <a:r>
              <a:rPr lang="de-DE" sz="2400" dirty="0" smtClean="0"/>
              <a:t> Old </a:t>
            </a:r>
            <a:r>
              <a:rPr lang="de-DE" sz="2400" dirty="0" err="1" smtClean="0"/>
              <a:t>Telephone</a:t>
            </a:r>
            <a:r>
              <a:rPr lang="de-DE" sz="2400" dirty="0" smtClean="0"/>
              <a:t> Services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(An) Einh.7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9</a:t>
            </a:fld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67544" y="170080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Meist 2 Doppeladern / 4-adrige Leitung </a:t>
            </a:r>
          </a:p>
        </p:txBody>
      </p:sp>
      <p:sp>
        <p:nvSpPr>
          <p:cNvPr id="8" name="Rechteck 7"/>
          <p:cNvSpPr/>
          <p:nvPr/>
        </p:nvSpPr>
        <p:spPr>
          <a:xfrm>
            <a:off x="251520" y="292494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J-2Y(ST)Y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02402"/>
            <a:ext cx="4247619" cy="1123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97" y="2708920"/>
            <a:ext cx="2812295" cy="86677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323528" y="435581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oder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97" y="3933825"/>
            <a:ext cx="4251602" cy="1009650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34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Bildschirmpräsentation (4:3)</PresentationFormat>
  <Paragraphs>257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Install</dc:creator>
  <cp:lastModifiedBy>Anders</cp:lastModifiedBy>
  <cp:revision>59</cp:revision>
  <dcterms:created xsi:type="dcterms:W3CDTF">2015-09-03T05:17:36Z</dcterms:created>
  <dcterms:modified xsi:type="dcterms:W3CDTF">2016-10-04T20:58:36Z</dcterms:modified>
</cp:coreProperties>
</file>