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c49d2d9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c49d2d9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c49d2d96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c49d2d96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c49d2d96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c49d2d96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c49d2d96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c49d2d96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c49d2d96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c49d2d96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c49d2d96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c49d2d96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814825" y="3862875"/>
            <a:ext cx="3135900" cy="7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rPr>
              <a:t>By :-Amarjeet Kumar </a:t>
            </a:r>
            <a:endParaRPr sz="2000">
              <a:solidFill>
                <a:schemeClr val="dk2"/>
              </a:solidFill>
            </a:endParaRPr>
          </a:p>
        </p:txBody>
      </p:sp>
      <p:sp>
        <p:nvSpPr>
          <p:cNvPr id="55" name="Google Shape;55;p13"/>
          <p:cNvSpPr txBox="1"/>
          <p:nvPr/>
        </p:nvSpPr>
        <p:spPr>
          <a:xfrm>
            <a:off x="307425" y="1273675"/>
            <a:ext cx="8643300" cy="1475700"/>
          </a:xfrm>
          <a:prstGeom prst="rect">
            <a:avLst/>
          </a:prstGeom>
          <a:noFill/>
          <a:ln>
            <a:noFill/>
          </a:ln>
        </p:spPr>
        <p:txBody>
          <a:bodyPr anchorCtr="0" anchor="t" bIns="91425" lIns="91425" spcFirstLastPara="1" rIns="91425" wrap="square" tIns="91425">
            <a:noAutofit/>
          </a:bodyPr>
          <a:lstStyle/>
          <a:p>
            <a:pPr indent="0" lvl="0" marL="0" rtl="0" algn="l">
              <a:lnSpc>
                <a:spcPct val="122222"/>
              </a:lnSpc>
              <a:spcBef>
                <a:spcPts val="0"/>
              </a:spcBef>
              <a:spcAft>
                <a:spcPts val="1200"/>
              </a:spcAft>
              <a:buClr>
                <a:schemeClr val="dk1"/>
              </a:buClr>
              <a:buSzPts val="1100"/>
              <a:buFont typeface="Arial"/>
              <a:buNone/>
            </a:pPr>
            <a:r>
              <a:rPr b="1" lang="en" sz="3600">
                <a:solidFill>
                  <a:srgbClr val="202124"/>
                </a:solidFill>
                <a:highlight>
                  <a:srgbClr val="FFFFFF"/>
                </a:highlight>
              </a:rPr>
              <a:t>Heart Disease Prediction using Machine Learning</a:t>
            </a:r>
            <a:endParaRPr sz="36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Problem Statement</a:t>
            </a:r>
            <a:endParaRPr b="1" sz="2400"/>
          </a:p>
        </p:txBody>
      </p:sp>
      <p:sp>
        <p:nvSpPr>
          <p:cNvPr id="61" name="Google Shape;61;p14"/>
          <p:cNvSpPr txBox="1"/>
          <p:nvPr>
            <p:ph idx="1" type="body"/>
          </p:nvPr>
        </p:nvSpPr>
        <p:spPr>
          <a:xfrm>
            <a:off x="311700" y="1497650"/>
            <a:ext cx="8520600" cy="30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Heart disease is one of the leading causes of death worldwide. Early prediction can significantly improve the chances of treatment and management. This project aims to predict the presence of heart disease using various machine learning algorithms based on patient data.</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 Unique Idea Brief (Solution)</a:t>
            </a:r>
            <a:endParaRPr b="1" sz="24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t>This project involves exploring a dataset of heart disease patients, performing data cleaning and visualization, and then applying multiple machine learning models to predict heart disease. The models evaluated include Logistic Regression, Decision Tree, Random Forest, SVM, Naive Bayes, and KNN.</a:t>
            </a:r>
            <a:endParaRPr sz="2000"/>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Features Offered</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Data Cleaning and Visualization</a:t>
            </a:r>
            <a:endParaRPr sz="2000"/>
          </a:p>
          <a:p>
            <a:pPr indent="-355600" lvl="0" marL="457200" rtl="0" algn="l">
              <a:spcBef>
                <a:spcPts val="0"/>
              </a:spcBef>
              <a:spcAft>
                <a:spcPts val="0"/>
              </a:spcAft>
              <a:buSzPts val="2000"/>
              <a:buChar char="●"/>
            </a:pPr>
            <a:r>
              <a:rPr lang="en" sz="2000"/>
              <a:t>Feature Scaling</a:t>
            </a:r>
            <a:endParaRPr sz="2000"/>
          </a:p>
          <a:p>
            <a:pPr indent="-355600" lvl="0" marL="457200" rtl="0" algn="l">
              <a:spcBef>
                <a:spcPts val="0"/>
              </a:spcBef>
              <a:spcAft>
                <a:spcPts val="0"/>
              </a:spcAft>
              <a:buSzPts val="2000"/>
              <a:buChar char="●"/>
            </a:pPr>
            <a:r>
              <a:rPr lang="en" sz="2000"/>
              <a:t>Model Training and Evaluation</a:t>
            </a:r>
            <a:endParaRPr sz="2000"/>
          </a:p>
          <a:p>
            <a:pPr indent="-355600" lvl="0" marL="457200" rtl="0" algn="l">
              <a:spcBef>
                <a:spcPts val="0"/>
              </a:spcBef>
              <a:spcAft>
                <a:spcPts val="0"/>
              </a:spcAft>
              <a:buSzPts val="2000"/>
              <a:buChar char="●"/>
            </a:pPr>
            <a:r>
              <a:rPr lang="en" sz="2000"/>
              <a:t>Performance Metrics Calculation</a:t>
            </a:r>
            <a:endParaRPr sz="2000"/>
          </a:p>
          <a:p>
            <a:pPr indent="-355600" lvl="0" marL="457200" rtl="0" algn="l">
              <a:spcBef>
                <a:spcPts val="0"/>
              </a:spcBef>
              <a:spcAft>
                <a:spcPts val="0"/>
              </a:spcAft>
              <a:buSzPts val="2000"/>
              <a:buChar char="●"/>
            </a:pPr>
            <a:r>
              <a:rPr lang="en" sz="2000"/>
              <a:t>Comparison of Various Machine Learning Models</a:t>
            </a:r>
            <a:endParaRPr sz="20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Process Flow</a:t>
            </a:r>
            <a:endParaRPr b="1" sz="242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Data Collection</a:t>
            </a:r>
            <a:endParaRPr sz="2000"/>
          </a:p>
          <a:p>
            <a:pPr indent="-355600" lvl="0" marL="457200" rtl="0" algn="l">
              <a:spcBef>
                <a:spcPts val="0"/>
              </a:spcBef>
              <a:spcAft>
                <a:spcPts val="0"/>
              </a:spcAft>
              <a:buSzPts val="2000"/>
              <a:buChar char="●"/>
            </a:pPr>
            <a:r>
              <a:rPr lang="en" sz="2000"/>
              <a:t>Data Cleaning</a:t>
            </a:r>
            <a:endParaRPr sz="2000"/>
          </a:p>
          <a:p>
            <a:pPr indent="-355600" lvl="0" marL="457200" rtl="0" algn="l">
              <a:spcBef>
                <a:spcPts val="0"/>
              </a:spcBef>
              <a:spcAft>
                <a:spcPts val="0"/>
              </a:spcAft>
              <a:buSzPts val="2000"/>
              <a:buChar char="●"/>
            </a:pPr>
            <a:r>
              <a:rPr lang="en" sz="2000"/>
              <a:t>Data Exploration and Visualization</a:t>
            </a:r>
            <a:endParaRPr sz="2000"/>
          </a:p>
          <a:p>
            <a:pPr indent="-355600" lvl="0" marL="457200" rtl="0" algn="l">
              <a:spcBef>
                <a:spcPts val="0"/>
              </a:spcBef>
              <a:spcAft>
                <a:spcPts val="0"/>
              </a:spcAft>
              <a:buSzPts val="2000"/>
              <a:buChar char="●"/>
            </a:pPr>
            <a:r>
              <a:rPr lang="en" sz="2000"/>
              <a:t>Feature Scaling</a:t>
            </a:r>
            <a:endParaRPr sz="2000"/>
          </a:p>
          <a:p>
            <a:pPr indent="-355600" lvl="0" marL="457200" rtl="0" algn="l">
              <a:spcBef>
                <a:spcPts val="0"/>
              </a:spcBef>
              <a:spcAft>
                <a:spcPts val="0"/>
              </a:spcAft>
              <a:buSzPts val="2000"/>
              <a:buChar char="●"/>
            </a:pPr>
            <a:r>
              <a:rPr lang="en" sz="2000"/>
              <a:t>Model Training</a:t>
            </a:r>
            <a:endParaRPr sz="2000"/>
          </a:p>
          <a:p>
            <a:pPr indent="-355600" lvl="0" marL="457200" rtl="0" algn="l">
              <a:spcBef>
                <a:spcPts val="0"/>
              </a:spcBef>
              <a:spcAft>
                <a:spcPts val="0"/>
              </a:spcAft>
              <a:buSzPts val="2000"/>
              <a:buChar char="●"/>
            </a:pPr>
            <a:r>
              <a:rPr lang="en" sz="2000"/>
              <a:t>Model Evaluation</a:t>
            </a:r>
            <a:endParaRPr sz="2000"/>
          </a:p>
          <a:p>
            <a:pPr indent="-355600" lvl="0" marL="457200" rtl="0" algn="l">
              <a:spcBef>
                <a:spcPts val="0"/>
              </a:spcBef>
              <a:spcAft>
                <a:spcPts val="0"/>
              </a:spcAft>
              <a:buSzPts val="2000"/>
              <a:buChar char="●"/>
            </a:pPr>
            <a:r>
              <a:rPr lang="en" sz="2000"/>
              <a:t>Model Comparison</a:t>
            </a:r>
            <a:endParaRPr sz="20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320"/>
              <a:t>Technologies Used</a:t>
            </a:r>
            <a:endParaRPr b="1" sz="232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Programming Language: Python</a:t>
            </a:r>
            <a:endParaRPr sz="2100"/>
          </a:p>
          <a:p>
            <a:pPr indent="-361950" lvl="0" marL="457200" rtl="0" algn="l">
              <a:spcBef>
                <a:spcPts val="0"/>
              </a:spcBef>
              <a:spcAft>
                <a:spcPts val="0"/>
              </a:spcAft>
              <a:buSzPts val="2100"/>
              <a:buChar char="●"/>
            </a:pPr>
            <a:r>
              <a:rPr lang="en" sz="2100"/>
              <a:t>Libraries: Pandas, Numpy, Matplotlib, Seaborn, Scikit-learn</a:t>
            </a:r>
            <a:endParaRPr sz="2100"/>
          </a:p>
          <a:p>
            <a:pPr indent="-361950" lvl="0" marL="457200" rtl="0" algn="l">
              <a:spcBef>
                <a:spcPts val="0"/>
              </a:spcBef>
              <a:spcAft>
                <a:spcPts val="0"/>
              </a:spcAft>
              <a:buSzPts val="2100"/>
              <a:buChar char="●"/>
            </a:pPr>
            <a:r>
              <a:rPr lang="en" sz="2100"/>
              <a:t>Tools: Jupyter Notebook</a:t>
            </a:r>
            <a:endParaRPr sz="21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 Conclusion</a:t>
            </a:r>
            <a:endParaRPr b="1" sz="242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 Logistic Regression provided the best accuracy of 92%.</a:t>
            </a:r>
            <a:endParaRPr sz="2200"/>
          </a:p>
          <a:p>
            <a:pPr indent="-368300" lvl="0" marL="457200" rtl="0" algn="l">
              <a:spcBef>
                <a:spcPts val="0"/>
              </a:spcBef>
              <a:spcAft>
                <a:spcPts val="0"/>
              </a:spcAft>
              <a:buSzPts val="2200"/>
              <a:buChar char="●"/>
            </a:pPr>
            <a:r>
              <a:rPr lang="en" sz="2200"/>
              <a:t>Naive Bayes and Decision Tree followed with an accuracy of 90%.</a:t>
            </a:r>
            <a:endParaRPr sz="2200"/>
          </a:p>
          <a:p>
            <a:pPr indent="-368300" lvl="0" marL="457200" rtl="0" algn="l">
              <a:spcBef>
                <a:spcPts val="0"/>
              </a:spcBef>
              <a:spcAft>
                <a:spcPts val="0"/>
              </a:spcAft>
              <a:buSzPts val="2200"/>
              <a:buChar char="●"/>
            </a:pPr>
            <a:r>
              <a:rPr lang="en" sz="2200"/>
              <a:t>Future work includes optimizing models and exploring more features for better accuracy.</a:t>
            </a:r>
            <a:endParaRPr sz="2200"/>
          </a:p>
          <a:p>
            <a:pPr indent="0" lvl="0" marL="457200" rtl="0" algn="l">
              <a:spcBef>
                <a:spcPts val="1200"/>
              </a:spcBef>
              <a:spcAft>
                <a:spcPts val="1200"/>
              </a:spcAft>
              <a:buNone/>
            </a:pPr>
            <a:r>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