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9" r:id="rId9"/>
    <p:sldId id="281" r:id="rId10"/>
    <p:sldId id="28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83" r:id="rId27"/>
    <p:sldId id="284" r:id="rId28"/>
    <p:sldId id="285" r:id="rId29"/>
    <p:sldId id="286" r:id="rId30"/>
    <p:sldId id="287" r:id="rId31"/>
    <p:sldId id="288" r:id="rId32"/>
    <p:sldId id="27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402836-4EA2-4BD3-9D9D-3A9E0C61FBC5}" type="datetimeFigureOut">
              <a:rPr lang="en-IN" smtClean="0"/>
              <a:t>04-11-2019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475C6-A4A4-41B6-B952-E08CB08FCF7E}" type="slidenum">
              <a:rPr lang="en-IN" smtClean="0"/>
              <a:t>‹#›</a:t>
            </a:fld>
            <a:endParaRPr lang="en-IN"/>
          </a:p>
        </p:txBody>
      </p:sp>
    </p:spTree>
    <p:extLst>
      <p:ext uri="{BB962C8B-B14F-4D97-AF65-F5344CB8AC3E}">
        <p14:creationId xmlns:p14="http://schemas.microsoft.com/office/powerpoint/2010/main" val="490119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402836-4EA2-4BD3-9D9D-3A9E0C61FBC5}" type="datetimeFigureOut">
              <a:rPr lang="en-IN" smtClean="0"/>
              <a:t>04-11-2019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1475C6-A4A4-41B6-B952-E08CB08FCF7E}" type="slidenum">
              <a:rPr lang="en-IN" smtClean="0"/>
              <a:t>‹#›</a:t>
            </a:fld>
            <a:endParaRPr lang="en-IN"/>
          </a:p>
        </p:txBody>
      </p:sp>
    </p:spTree>
    <p:extLst>
      <p:ext uri="{BB962C8B-B14F-4D97-AF65-F5344CB8AC3E}">
        <p14:creationId xmlns:p14="http://schemas.microsoft.com/office/powerpoint/2010/main" val="2879116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BB402836-4EA2-4BD3-9D9D-3A9E0C61FBC5}" type="datetimeFigureOut">
              <a:rPr lang="en-IN" smtClean="0"/>
              <a:t>04-11-2019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475C6-A4A4-41B6-B952-E08CB08FCF7E}" type="slidenum">
              <a:rPr lang="en-IN" smtClean="0"/>
              <a:t>‹#›</a:t>
            </a:fld>
            <a:endParaRPr lang="en-IN"/>
          </a:p>
        </p:txBody>
      </p:sp>
    </p:spTree>
    <p:extLst>
      <p:ext uri="{BB962C8B-B14F-4D97-AF65-F5344CB8AC3E}">
        <p14:creationId xmlns:p14="http://schemas.microsoft.com/office/powerpoint/2010/main" val="1485378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BB402836-4EA2-4BD3-9D9D-3A9E0C61FBC5}" type="datetimeFigureOut">
              <a:rPr lang="en-IN" smtClean="0"/>
              <a:t>04-11-2019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1475C6-A4A4-41B6-B952-E08CB08FCF7E}" type="slidenum">
              <a:rPr lang="en-IN" smtClean="0"/>
              <a:t>‹#›</a:t>
            </a:fld>
            <a:endParaRPr lang="en-IN"/>
          </a:p>
        </p:txBody>
      </p:sp>
    </p:spTree>
    <p:extLst>
      <p:ext uri="{BB962C8B-B14F-4D97-AF65-F5344CB8AC3E}">
        <p14:creationId xmlns:p14="http://schemas.microsoft.com/office/powerpoint/2010/main" val="409260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02836-4EA2-4BD3-9D9D-3A9E0C61FBC5}" type="datetimeFigureOut">
              <a:rPr lang="en-IN" smtClean="0"/>
              <a:t>04-11-2019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475C6-A4A4-41B6-B952-E08CB08FCF7E}" type="slidenum">
              <a:rPr lang="en-IN" smtClean="0"/>
              <a:t>‹#›</a:t>
            </a:fld>
            <a:endParaRPr lang="en-IN"/>
          </a:p>
        </p:txBody>
      </p:sp>
    </p:spTree>
    <p:extLst>
      <p:ext uri="{BB962C8B-B14F-4D97-AF65-F5344CB8AC3E}">
        <p14:creationId xmlns:p14="http://schemas.microsoft.com/office/powerpoint/2010/main" val="3531499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02836-4EA2-4BD3-9D9D-3A9E0C61FBC5}" type="datetimeFigureOut">
              <a:rPr lang="en-IN" smtClean="0"/>
              <a:t>04-11-2019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475C6-A4A4-41B6-B952-E08CB08FCF7E}" type="slidenum">
              <a:rPr lang="en-IN" smtClean="0"/>
              <a:t>‹#›</a:t>
            </a:fld>
            <a:endParaRPr lang="en-IN"/>
          </a:p>
        </p:txBody>
      </p:sp>
    </p:spTree>
    <p:extLst>
      <p:ext uri="{BB962C8B-B14F-4D97-AF65-F5344CB8AC3E}">
        <p14:creationId xmlns:p14="http://schemas.microsoft.com/office/powerpoint/2010/main" val="329169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02836-4EA2-4BD3-9D9D-3A9E0C61FBC5}" type="datetimeFigureOut">
              <a:rPr lang="en-IN" smtClean="0"/>
              <a:t>04-11-2019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475C6-A4A4-41B6-B952-E08CB08FCF7E}" type="slidenum">
              <a:rPr lang="en-IN" smtClean="0"/>
              <a:t>‹#›</a:t>
            </a:fld>
            <a:endParaRPr lang="en-IN"/>
          </a:p>
        </p:txBody>
      </p:sp>
    </p:spTree>
    <p:extLst>
      <p:ext uri="{BB962C8B-B14F-4D97-AF65-F5344CB8AC3E}">
        <p14:creationId xmlns:p14="http://schemas.microsoft.com/office/powerpoint/2010/main" val="1571174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402836-4EA2-4BD3-9D9D-3A9E0C61FBC5}" type="datetimeFigureOut">
              <a:rPr lang="en-IN" smtClean="0"/>
              <a:t>04-11-2019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475C6-A4A4-41B6-B952-E08CB08FCF7E}" type="slidenum">
              <a:rPr lang="en-IN" smtClean="0"/>
              <a:t>‹#›</a:t>
            </a:fld>
            <a:endParaRPr lang="en-IN"/>
          </a:p>
        </p:txBody>
      </p:sp>
    </p:spTree>
    <p:extLst>
      <p:ext uri="{BB962C8B-B14F-4D97-AF65-F5344CB8AC3E}">
        <p14:creationId xmlns:p14="http://schemas.microsoft.com/office/powerpoint/2010/main" val="875458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402836-4EA2-4BD3-9D9D-3A9E0C61FBC5}" type="datetimeFigureOut">
              <a:rPr lang="en-IN" smtClean="0"/>
              <a:t>04-11-2019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1475C6-A4A4-41B6-B952-E08CB08FCF7E}" type="slidenum">
              <a:rPr lang="en-IN" smtClean="0"/>
              <a:t>‹#›</a:t>
            </a:fld>
            <a:endParaRPr lang="en-IN"/>
          </a:p>
        </p:txBody>
      </p:sp>
    </p:spTree>
    <p:extLst>
      <p:ext uri="{BB962C8B-B14F-4D97-AF65-F5344CB8AC3E}">
        <p14:creationId xmlns:p14="http://schemas.microsoft.com/office/powerpoint/2010/main" val="1801363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402836-4EA2-4BD3-9D9D-3A9E0C61FBC5}" type="datetimeFigureOut">
              <a:rPr lang="en-IN" smtClean="0"/>
              <a:t>04-11-2019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1475C6-A4A4-41B6-B952-E08CB08FCF7E}" type="slidenum">
              <a:rPr lang="en-IN" smtClean="0"/>
              <a:t>‹#›</a:t>
            </a:fld>
            <a:endParaRPr lang="en-IN"/>
          </a:p>
        </p:txBody>
      </p:sp>
    </p:spTree>
    <p:extLst>
      <p:ext uri="{BB962C8B-B14F-4D97-AF65-F5344CB8AC3E}">
        <p14:creationId xmlns:p14="http://schemas.microsoft.com/office/powerpoint/2010/main" val="3703188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402836-4EA2-4BD3-9D9D-3A9E0C61FBC5}" type="datetimeFigureOut">
              <a:rPr lang="en-IN" smtClean="0"/>
              <a:t>04-11-2019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1475C6-A4A4-41B6-B952-E08CB08FCF7E}" type="slidenum">
              <a:rPr lang="en-IN" smtClean="0"/>
              <a:t>‹#›</a:t>
            </a:fld>
            <a:endParaRPr lang="en-IN"/>
          </a:p>
        </p:txBody>
      </p:sp>
    </p:spTree>
    <p:extLst>
      <p:ext uri="{BB962C8B-B14F-4D97-AF65-F5344CB8AC3E}">
        <p14:creationId xmlns:p14="http://schemas.microsoft.com/office/powerpoint/2010/main" val="919740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02836-4EA2-4BD3-9D9D-3A9E0C61FBC5}" type="datetimeFigureOut">
              <a:rPr lang="en-IN" smtClean="0"/>
              <a:t>04-11-2019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1475C6-A4A4-41B6-B952-E08CB08FCF7E}" type="slidenum">
              <a:rPr lang="en-IN" smtClean="0"/>
              <a:t>‹#›</a:t>
            </a:fld>
            <a:endParaRPr lang="en-IN"/>
          </a:p>
        </p:txBody>
      </p:sp>
    </p:spTree>
    <p:extLst>
      <p:ext uri="{BB962C8B-B14F-4D97-AF65-F5344CB8AC3E}">
        <p14:creationId xmlns:p14="http://schemas.microsoft.com/office/powerpoint/2010/main" val="1999040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402836-4EA2-4BD3-9D9D-3A9E0C61FBC5}" type="datetimeFigureOut">
              <a:rPr lang="en-IN" smtClean="0"/>
              <a:t>04-11-2019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1475C6-A4A4-41B6-B952-E08CB08FCF7E}" type="slidenum">
              <a:rPr lang="en-IN" smtClean="0"/>
              <a:t>‹#›</a:t>
            </a:fld>
            <a:endParaRPr lang="en-IN"/>
          </a:p>
        </p:txBody>
      </p:sp>
    </p:spTree>
    <p:extLst>
      <p:ext uri="{BB962C8B-B14F-4D97-AF65-F5344CB8AC3E}">
        <p14:creationId xmlns:p14="http://schemas.microsoft.com/office/powerpoint/2010/main" val="1119348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BB402836-4EA2-4BD3-9D9D-3A9E0C61FBC5}" type="datetimeFigureOut">
              <a:rPr lang="en-IN" smtClean="0"/>
              <a:t>04-11-2019</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581475C6-A4A4-41B6-B952-E08CB08FCF7E}" type="slidenum">
              <a:rPr lang="en-IN" smtClean="0"/>
              <a:t>‹#›</a:t>
            </a:fld>
            <a:endParaRPr lang="en-IN"/>
          </a:p>
        </p:txBody>
      </p:sp>
    </p:spTree>
    <p:extLst>
      <p:ext uri="{BB962C8B-B14F-4D97-AF65-F5344CB8AC3E}">
        <p14:creationId xmlns:p14="http://schemas.microsoft.com/office/powerpoint/2010/main" val="3231592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B402836-4EA2-4BD3-9D9D-3A9E0C61FBC5}" type="datetimeFigureOut">
              <a:rPr lang="en-IN" smtClean="0"/>
              <a:t>04-11-2019</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81475C6-A4A4-41B6-B952-E08CB08FCF7E}" type="slidenum">
              <a:rPr lang="en-IN" smtClean="0"/>
              <a:t>‹#›</a:t>
            </a:fld>
            <a:endParaRPr lang="en-IN"/>
          </a:p>
        </p:txBody>
      </p:sp>
    </p:spTree>
    <p:extLst>
      <p:ext uri="{BB962C8B-B14F-4D97-AF65-F5344CB8AC3E}">
        <p14:creationId xmlns:p14="http://schemas.microsoft.com/office/powerpoint/2010/main" val="38295669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21953-60C7-4CF1-8B48-196B6F8D910F}"/>
              </a:ext>
            </a:extLst>
          </p:cNvPr>
          <p:cNvSpPr>
            <a:spLocks noGrp="1"/>
          </p:cNvSpPr>
          <p:nvPr>
            <p:ph type="ctrTitle"/>
          </p:nvPr>
        </p:nvSpPr>
        <p:spPr/>
        <p:txBody>
          <a:bodyPr/>
          <a:lstStyle/>
          <a:p>
            <a:r>
              <a:rPr lang="en-IN" dirty="0"/>
              <a:t>NOSQL</a:t>
            </a:r>
            <a:br>
              <a:rPr lang="en-IN" dirty="0"/>
            </a:br>
            <a:r>
              <a:rPr lang="en-IN" dirty="0"/>
              <a:t>“</a:t>
            </a:r>
            <a:r>
              <a:rPr lang="en-IN" sz="2400" dirty="0">
                <a:solidFill>
                  <a:srgbClr val="FFFF00"/>
                </a:solidFill>
              </a:rPr>
              <a:t>Towards the end of RDBMS</a:t>
            </a:r>
            <a:r>
              <a:rPr lang="en-IN" dirty="0"/>
              <a:t>”</a:t>
            </a:r>
          </a:p>
        </p:txBody>
      </p:sp>
      <p:sp>
        <p:nvSpPr>
          <p:cNvPr id="3" name="Subtitle 2">
            <a:extLst>
              <a:ext uri="{FF2B5EF4-FFF2-40B4-BE49-F238E27FC236}">
                <a16:creationId xmlns:a16="http://schemas.microsoft.com/office/drawing/2014/main" id="{C75A2A24-94B7-4440-82C1-5CFADF2C7008}"/>
              </a:ext>
            </a:extLst>
          </p:cNvPr>
          <p:cNvSpPr>
            <a:spLocks noGrp="1"/>
          </p:cNvSpPr>
          <p:nvPr>
            <p:ph type="subTitle" idx="1"/>
          </p:nvPr>
        </p:nvSpPr>
        <p:spPr>
          <a:xfrm>
            <a:off x="810001" y="5280847"/>
            <a:ext cx="10572000" cy="893710"/>
          </a:xfrm>
        </p:spPr>
        <p:txBody>
          <a:bodyPr>
            <a:normAutofit/>
          </a:bodyPr>
          <a:lstStyle/>
          <a:p>
            <a:r>
              <a:rPr lang="en-IN" dirty="0"/>
              <a:t>Amarjeet Singh (Technical Architect)</a:t>
            </a:r>
          </a:p>
          <a:p>
            <a:r>
              <a:rPr lang="en-IN" dirty="0"/>
              <a:t>        (Asreet Consulting Services)</a:t>
            </a:r>
          </a:p>
          <a:p>
            <a:endParaRPr lang="en-IN" dirty="0"/>
          </a:p>
        </p:txBody>
      </p:sp>
    </p:spTree>
    <p:extLst>
      <p:ext uri="{BB962C8B-B14F-4D97-AF65-F5344CB8AC3E}">
        <p14:creationId xmlns:p14="http://schemas.microsoft.com/office/powerpoint/2010/main" val="1518194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83CA-14C8-4385-9283-0057EF760B9E}"/>
              </a:ext>
            </a:extLst>
          </p:cNvPr>
          <p:cNvSpPr>
            <a:spLocks noGrp="1"/>
          </p:cNvSpPr>
          <p:nvPr>
            <p:ph type="title"/>
          </p:nvPr>
        </p:nvSpPr>
        <p:spPr>
          <a:xfrm>
            <a:off x="904268" y="1389868"/>
            <a:ext cx="10571998" cy="970450"/>
          </a:xfrm>
        </p:spPr>
        <p:txBody>
          <a:bodyPr/>
          <a:lstStyle/>
          <a:p>
            <a:r>
              <a:rPr lang="en-IN" dirty="0"/>
              <a:t>Integrated Caching</a:t>
            </a:r>
            <a:br>
              <a:rPr lang="en-IN" dirty="0"/>
            </a:br>
            <a:br>
              <a:rPr lang="en-IN" dirty="0"/>
            </a:br>
            <a:endParaRPr lang="en-IN" dirty="0"/>
          </a:p>
        </p:txBody>
      </p:sp>
      <p:sp>
        <p:nvSpPr>
          <p:cNvPr id="3" name="Content Placeholder 2">
            <a:extLst>
              <a:ext uri="{FF2B5EF4-FFF2-40B4-BE49-F238E27FC236}">
                <a16:creationId xmlns:a16="http://schemas.microsoft.com/office/drawing/2014/main" id="{3959CB2C-59AB-44EE-9EEC-8DCA68EB2CC8}"/>
              </a:ext>
            </a:extLst>
          </p:cNvPr>
          <p:cNvSpPr>
            <a:spLocks noGrp="1"/>
          </p:cNvSpPr>
          <p:nvPr>
            <p:ph idx="1"/>
          </p:nvPr>
        </p:nvSpPr>
        <p:spPr/>
        <p:txBody>
          <a:bodyPr/>
          <a:lstStyle/>
          <a:p>
            <a:r>
              <a:rPr lang="en-IN" dirty="0"/>
              <a:t>Many NoSQL databases have support for Integrated Caching, where in the frequently demanded data is stored in cache to make the queries faster.</a:t>
            </a:r>
          </a:p>
        </p:txBody>
      </p:sp>
    </p:spTree>
    <p:extLst>
      <p:ext uri="{BB962C8B-B14F-4D97-AF65-F5344CB8AC3E}">
        <p14:creationId xmlns:p14="http://schemas.microsoft.com/office/powerpoint/2010/main" val="3937276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9D58-8767-4FB3-8506-5CE92B1D4ACA}"/>
              </a:ext>
            </a:extLst>
          </p:cNvPr>
          <p:cNvSpPr>
            <a:spLocks noGrp="1"/>
          </p:cNvSpPr>
          <p:nvPr>
            <p:ph type="title"/>
          </p:nvPr>
        </p:nvSpPr>
        <p:spPr/>
        <p:txBody>
          <a:bodyPr/>
          <a:lstStyle/>
          <a:p>
            <a:r>
              <a:rPr lang="en-US" altLang="en-US" dirty="0"/>
              <a:t>How did we get here?</a:t>
            </a:r>
            <a:endParaRPr lang="en-IN" dirty="0"/>
          </a:p>
        </p:txBody>
      </p:sp>
      <p:sp>
        <p:nvSpPr>
          <p:cNvPr id="3" name="Content Placeholder 2">
            <a:extLst>
              <a:ext uri="{FF2B5EF4-FFF2-40B4-BE49-F238E27FC236}">
                <a16:creationId xmlns:a16="http://schemas.microsoft.com/office/drawing/2014/main" id="{33A751F5-2E2F-47F9-9E31-21B4F4A66DFF}"/>
              </a:ext>
            </a:extLst>
          </p:cNvPr>
          <p:cNvSpPr>
            <a:spLocks noGrp="1"/>
          </p:cNvSpPr>
          <p:nvPr>
            <p:ph idx="1"/>
          </p:nvPr>
        </p:nvSpPr>
        <p:spPr/>
        <p:txBody>
          <a:bodyPr/>
          <a:lstStyle/>
          <a:p>
            <a:r>
              <a:rPr lang="en-US" altLang="en-US" dirty="0"/>
              <a:t>Explosion of social media sites (Facebook, Twitter) with large data needs</a:t>
            </a:r>
          </a:p>
          <a:p>
            <a:endParaRPr lang="en-US" altLang="en-US" dirty="0"/>
          </a:p>
          <a:p>
            <a:r>
              <a:rPr lang="en-US" altLang="en-US" dirty="0"/>
              <a:t>Rise of cloud-based solutions such as Amazon S3 (simple storage solution)</a:t>
            </a:r>
          </a:p>
          <a:p>
            <a:endParaRPr lang="en-US" altLang="en-US" dirty="0"/>
          </a:p>
          <a:p>
            <a:r>
              <a:rPr lang="en-US" altLang="en-US" dirty="0"/>
              <a:t>Just as moving to dynamically-typed languages (Ruby/Groovy), a shift to dynamically-typed data with frequent schema changes</a:t>
            </a:r>
          </a:p>
          <a:p>
            <a:endParaRPr lang="en-US" altLang="en-US" dirty="0"/>
          </a:p>
          <a:p>
            <a:r>
              <a:rPr lang="en-US" altLang="en-US" dirty="0"/>
              <a:t>Open-source community</a:t>
            </a:r>
          </a:p>
          <a:p>
            <a:endParaRPr lang="en-IN" dirty="0"/>
          </a:p>
        </p:txBody>
      </p:sp>
    </p:spTree>
    <p:extLst>
      <p:ext uri="{BB962C8B-B14F-4D97-AF65-F5344CB8AC3E}">
        <p14:creationId xmlns:p14="http://schemas.microsoft.com/office/powerpoint/2010/main" val="1115529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F4A30-D881-4E1E-AAF7-10099DB1A67F}"/>
              </a:ext>
            </a:extLst>
          </p:cNvPr>
          <p:cNvSpPr>
            <a:spLocks noGrp="1"/>
          </p:cNvSpPr>
          <p:nvPr>
            <p:ph type="title"/>
          </p:nvPr>
        </p:nvSpPr>
        <p:spPr/>
        <p:txBody>
          <a:bodyPr/>
          <a:lstStyle/>
          <a:p>
            <a:r>
              <a:rPr lang="en-US" altLang="en-US" dirty="0"/>
              <a:t>Dynamo and </a:t>
            </a:r>
            <a:r>
              <a:rPr lang="en-US" altLang="en-US" dirty="0" err="1"/>
              <a:t>BigTable</a:t>
            </a:r>
            <a:endParaRPr lang="en-IN" dirty="0"/>
          </a:p>
        </p:txBody>
      </p:sp>
      <p:sp>
        <p:nvSpPr>
          <p:cNvPr id="3" name="Content Placeholder 2">
            <a:extLst>
              <a:ext uri="{FF2B5EF4-FFF2-40B4-BE49-F238E27FC236}">
                <a16:creationId xmlns:a16="http://schemas.microsoft.com/office/drawing/2014/main" id="{2D420509-BBD1-4DDA-B7FC-DCB4E7DBFD08}"/>
              </a:ext>
            </a:extLst>
          </p:cNvPr>
          <p:cNvSpPr>
            <a:spLocks noGrp="1"/>
          </p:cNvSpPr>
          <p:nvPr>
            <p:ph idx="1"/>
          </p:nvPr>
        </p:nvSpPr>
        <p:spPr/>
        <p:txBody>
          <a:bodyPr/>
          <a:lstStyle/>
          <a:p>
            <a:r>
              <a:rPr lang="en-US" altLang="en-US" sz="2400" dirty="0"/>
              <a:t>Three major papers were the seeds of the NoSQL movement</a:t>
            </a:r>
          </a:p>
          <a:p>
            <a:pPr lvl="1"/>
            <a:r>
              <a:rPr lang="en-US" altLang="en-US" sz="2200" dirty="0" err="1"/>
              <a:t>BigTable</a:t>
            </a:r>
            <a:r>
              <a:rPr lang="en-US" altLang="en-US" sz="2200" dirty="0"/>
              <a:t> (Google)</a:t>
            </a:r>
          </a:p>
          <a:p>
            <a:pPr lvl="1"/>
            <a:r>
              <a:rPr lang="en-US" altLang="en-US" sz="2200" dirty="0"/>
              <a:t>Dynamo (Amazon)</a:t>
            </a:r>
          </a:p>
          <a:p>
            <a:pPr marL="1371600" lvl="2" indent="-457200">
              <a:buFont typeface="+mj-lt"/>
              <a:buAutoNum type="arabicPeriod"/>
            </a:pPr>
            <a:r>
              <a:rPr lang="en-US" altLang="en-US" sz="2000" dirty="0"/>
              <a:t>Gossip protocol (discovery and error detection)</a:t>
            </a:r>
          </a:p>
          <a:p>
            <a:pPr marL="1371600" lvl="2" indent="-457200">
              <a:buFont typeface="+mj-lt"/>
              <a:buAutoNum type="arabicPeriod"/>
            </a:pPr>
            <a:r>
              <a:rPr lang="en-US" altLang="en-US" sz="2000" dirty="0"/>
              <a:t>Distributed key-value data store</a:t>
            </a:r>
          </a:p>
          <a:p>
            <a:pPr marL="1371600" lvl="2" indent="-457200">
              <a:buFont typeface="+mj-lt"/>
              <a:buAutoNum type="arabicPeriod"/>
            </a:pPr>
            <a:r>
              <a:rPr lang="en-US" altLang="en-US" sz="2000" dirty="0"/>
              <a:t>Eventual consistency</a:t>
            </a:r>
          </a:p>
          <a:p>
            <a:pPr lvl="1"/>
            <a:r>
              <a:rPr lang="en-US" altLang="en-US" sz="2400" dirty="0"/>
              <a:t>CAP Theorem </a:t>
            </a:r>
          </a:p>
          <a:p>
            <a:endParaRPr lang="en-IN" dirty="0"/>
          </a:p>
        </p:txBody>
      </p:sp>
    </p:spTree>
    <p:extLst>
      <p:ext uri="{BB962C8B-B14F-4D97-AF65-F5344CB8AC3E}">
        <p14:creationId xmlns:p14="http://schemas.microsoft.com/office/powerpoint/2010/main" val="965443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C553A-4146-4483-89AA-19AC28701462}"/>
              </a:ext>
            </a:extLst>
          </p:cNvPr>
          <p:cNvSpPr>
            <a:spLocks noGrp="1"/>
          </p:cNvSpPr>
          <p:nvPr>
            <p:ph type="title"/>
          </p:nvPr>
        </p:nvSpPr>
        <p:spPr/>
        <p:txBody>
          <a:bodyPr/>
          <a:lstStyle/>
          <a:p>
            <a:r>
              <a:rPr lang="en-US" altLang="en-US" dirty="0"/>
              <a:t>The Perfect Storm</a:t>
            </a:r>
            <a:endParaRPr lang="en-IN" dirty="0"/>
          </a:p>
        </p:txBody>
      </p:sp>
      <p:sp>
        <p:nvSpPr>
          <p:cNvPr id="3" name="Content Placeholder 2">
            <a:extLst>
              <a:ext uri="{FF2B5EF4-FFF2-40B4-BE49-F238E27FC236}">
                <a16:creationId xmlns:a16="http://schemas.microsoft.com/office/drawing/2014/main" id="{A9293BB8-6E99-4BF3-B37B-0197754BAED7}"/>
              </a:ext>
            </a:extLst>
          </p:cNvPr>
          <p:cNvSpPr>
            <a:spLocks noGrp="1"/>
          </p:cNvSpPr>
          <p:nvPr>
            <p:ph idx="1"/>
          </p:nvPr>
        </p:nvSpPr>
        <p:spPr/>
        <p:txBody>
          <a:bodyPr/>
          <a:lstStyle/>
          <a:p>
            <a:r>
              <a:rPr lang="en-US" altLang="en-US" dirty="0"/>
              <a:t>Large datasets, acceptance of alternatives, and dynamically-typed data has come together in a perfect storm</a:t>
            </a:r>
          </a:p>
          <a:p>
            <a:endParaRPr lang="en-US" altLang="en-US" dirty="0"/>
          </a:p>
          <a:p>
            <a:r>
              <a:rPr lang="en-US" altLang="en-US" dirty="0"/>
              <a:t>Not a backlash/rebellion against RDBMS</a:t>
            </a:r>
          </a:p>
          <a:p>
            <a:endParaRPr lang="en-US" altLang="en-US" dirty="0"/>
          </a:p>
          <a:p>
            <a:r>
              <a:rPr lang="en-US" altLang="en-US" dirty="0"/>
              <a:t>SQL is a rich query language that cannot be rivaled by the current list of NoSQL offerings</a:t>
            </a:r>
          </a:p>
          <a:p>
            <a:endParaRPr lang="en-IN" dirty="0"/>
          </a:p>
        </p:txBody>
      </p:sp>
    </p:spTree>
    <p:extLst>
      <p:ext uri="{BB962C8B-B14F-4D97-AF65-F5344CB8AC3E}">
        <p14:creationId xmlns:p14="http://schemas.microsoft.com/office/powerpoint/2010/main" val="593596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FB80-5B60-4F62-91FB-A71571A02557}"/>
              </a:ext>
            </a:extLst>
          </p:cNvPr>
          <p:cNvSpPr>
            <a:spLocks noGrp="1"/>
          </p:cNvSpPr>
          <p:nvPr>
            <p:ph type="title"/>
          </p:nvPr>
        </p:nvSpPr>
        <p:spPr/>
        <p:txBody>
          <a:bodyPr/>
          <a:lstStyle/>
          <a:p>
            <a:r>
              <a:rPr lang="en-US" altLang="en-US" dirty="0"/>
              <a:t>CAP Theorem</a:t>
            </a:r>
            <a:br>
              <a:rPr lang="en-US" altLang="en-US" dirty="0"/>
            </a:br>
            <a:r>
              <a:rPr lang="en-US" altLang="en-US" sz="2000" dirty="0"/>
              <a:t>(Proposed by Eric Brewer (talk on Principles of Distributed Computing July 2000)</a:t>
            </a:r>
            <a:endParaRPr lang="en-IN" sz="2000" dirty="0"/>
          </a:p>
        </p:txBody>
      </p:sp>
      <p:sp>
        <p:nvSpPr>
          <p:cNvPr id="3" name="Content Placeholder 2">
            <a:extLst>
              <a:ext uri="{FF2B5EF4-FFF2-40B4-BE49-F238E27FC236}">
                <a16:creationId xmlns:a16="http://schemas.microsoft.com/office/drawing/2014/main" id="{3AA0EE85-2238-46F3-8956-E5ED4E0AFE1E}"/>
              </a:ext>
            </a:extLst>
          </p:cNvPr>
          <p:cNvSpPr>
            <a:spLocks noGrp="1"/>
          </p:cNvSpPr>
          <p:nvPr>
            <p:ph idx="1"/>
          </p:nvPr>
        </p:nvSpPr>
        <p:spPr/>
        <p:txBody>
          <a:bodyPr>
            <a:normAutofit/>
          </a:bodyPr>
          <a:lstStyle/>
          <a:p>
            <a:pPr marL="0" indent="0">
              <a:buNone/>
            </a:pPr>
            <a:r>
              <a:rPr lang="en-US" altLang="en-US" sz="2400" dirty="0"/>
              <a:t>Three properties of a system: </a:t>
            </a:r>
          </a:p>
          <a:p>
            <a:pPr marL="0" indent="0">
              <a:buNone/>
            </a:pPr>
            <a:r>
              <a:rPr lang="en-US" altLang="en-US" sz="2400" dirty="0"/>
              <a:t>Consistency </a:t>
            </a:r>
          </a:p>
          <a:p>
            <a:pPr marL="0" indent="0">
              <a:buNone/>
            </a:pPr>
            <a:r>
              <a:rPr lang="en-US" altLang="en-US" sz="1600" dirty="0">
                <a:solidFill>
                  <a:srgbClr val="FFFF00"/>
                </a:solidFill>
              </a:rPr>
              <a:t>  write a value and then you read the value you get the same value back</a:t>
            </a:r>
          </a:p>
          <a:p>
            <a:pPr marL="0" indent="0">
              <a:buNone/>
            </a:pPr>
            <a:r>
              <a:rPr lang="en-US" altLang="en-US" sz="2400" dirty="0"/>
              <a:t> availability </a:t>
            </a:r>
          </a:p>
          <a:p>
            <a:pPr marL="0" indent="0">
              <a:buNone/>
            </a:pPr>
            <a:r>
              <a:rPr lang="en-US" altLang="en-US" sz="1600" dirty="0">
                <a:solidFill>
                  <a:srgbClr val="FFFF00"/>
                </a:solidFill>
              </a:rPr>
              <a:t>may not always be able to write or read. The system will say you can't write because it wants to keep the  system consistent</a:t>
            </a:r>
          </a:p>
          <a:p>
            <a:pPr marL="0" indent="0">
              <a:buNone/>
            </a:pPr>
            <a:r>
              <a:rPr lang="en-US" altLang="en-US" sz="2400" dirty="0"/>
              <a:t>  partitions</a:t>
            </a:r>
          </a:p>
          <a:p>
            <a:pPr marL="0" indent="0">
              <a:buNone/>
            </a:pPr>
            <a:r>
              <a:rPr lang="en-US" altLang="en-US" sz="1600" dirty="0">
                <a:solidFill>
                  <a:srgbClr val="FFFF00"/>
                </a:solidFill>
              </a:rPr>
              <a:t>divide nodes into small groups that can see other groups, but they can't see everyone</a:t>
            </a:r>
          </a:p>
          <a:p>
            <a:endParaRPr lang="en-IN" dirty="0"/>
          </a:p>
        </p:txBody>
      </p:sp>
    </p:spTree>
    <p:extLst>
      <p:ext uri="{BB962C8B-B14F-4D97-AF65-F5344CB8AC3E}">
        <p14:creationId xmlns:p14="http://schemas.microsoft.com/office/powerpoint/2010/main" val="3903910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517AA-11A2-4715-A77D-B6BCA8F71ED6}"/>
              </a:ext>
            </a:extLst>
          </p:cNvPr>
          <p:cNvSpPr>
            <a:spLocks noGrp="1"/>
          </p:cNvSpPr>
          <p:nvPr>
            <p:ph type="title"/>
          </p:nvPr>
        </p:nvSpPr>
        <p:spPr/>
        <p:txBody>
          <a:bodyPr/>
          <a:lstStyle/>
          <a:p>
            <a:r>
              <a:rPr lang="en-US" altLang="en-US" sz="2400" dirty="0"/>
              <a:t>Choose a specific approach based on the needs of the service</a:t>
            </a:r>
            <a:r>
              <a:rPr lang="en-US" altLang="en-US" dirty="0"/>
              <a:t>.</a:t>
            </a:r>
            <a:endParaRPr lang="en-IN" dirty="0"/>
          </a:p>
        </p:txBody>
      </p:sp>
      <p:sp>
        <p:nvSpPr>
          <p:cNvPr id="3" name="Content Placeholder 2">
            <a:extLst>
              <a:ext uri="{FF2B5EF4-FFF2-40B4-BE49-F238E27FC236}">
                <a16:creationId xmlns:a16="http://schemas.microsoft.com/office/drawing/2014/main" id="{F211783C-73AE-4F32-9113-6381431F0D9D}"/>
              </a:ext>
            </a:extLst>
          </p:cNvPr>
          <p:cNvSpPr>
            <a:spLocks noGrp="1"/>
          </p:cNvSpPr>
          <p:nvPr>
            <p:ph idx="1"/>
          </p:nvPr>
        </p:nvSpPr>
        <p:spPr>
          <a:xfrm>
            <a:off x="601895" y="2373116"/>
            <a:ext cx="10554574" cy="4112525"/>
          </a:xfrm>
        </p:spPr>
        <p:txBody>
          <a:bodyPr>
            <a:normAutofit fontScale="85000" lnSpcReduction="20000"/>
          </a:bodyPr>
          <a:lstStyle/>
          <a:p>
            <a:pPr marL="0" indent="0">
              <a:buNone/>
            </a:pPr>
            <a:r>
              <a:rPr lang="en-US" altLang="en-US" sz="2200" dirty="0">
                <a:solidFill>
                  <a:srgbClr val="FFFF00"/>
                </a:solidFill>
              </a:rPr>
              <a:t>To scale you have to partition, so you are left with choosing either high consistency or high availability for a particular system. You must find the right overlap of availability and consistency. </a:t>
            </a:r>
          </a:p>
          <a:p>
            <a:r>
              <a:rPr lang="en-US" altLang="en-US" sz="2200" b="1" dirty="0">
                <a:solidFill>
                  <a:srgbClr val="FF0000"/>
                </a:solidFill>
              </a:rPr>
              <a:t>For the checkout process: </a:t>
            </a:r>
            <a:r>
              <a:rPr lang="en-US" altLang="en-US" sz="2200" dirty="0"/>
              <a:t>you always want to honor requests to add items to a shopping cart because it's revenue producing. </a:t>
            </a:r>
          </a:p>
          <a:p>
            <a:r>
              <a:rPr lang="en-US" altLang="en-US" sz="2200" b="1" dirty="0">
                <a:solidFill>
                  <a:srgbClr val="FF0000"/>
                </a:solidFill>
              </a:rPr>
              <a:t>In this case you choose high availability:</a:t>
            </a:r>
            <a:r>
              <a:rPr lang="en-US" altLang="en-US" sz="2200" dirty="0"/>
              <a:t> Errors are hidden from the customer and sorted out later. </a:t>
            </a:r>
          </a:p>
          <a:p>
            <a:r>
              <a:rPr lang="en-US" altLang="en-US" sz="2200" b="1" dirty="0">
                <a:solidFill>
                  <a:srgbClr val="FF0000"/>
                </a:solidFill>
              </a:rPr>
              <a:t>When a customer submits an order you favor consistency: </a:t>
            </a:r>
            <a:r>
              <a:rPr lang="en-US" altLang="en-US" sz="2200" b="1" dirty="0"/>
              <a:t>B</a:t>
            </a:r>
            <a:r>
              <a:rPr lang="en-US" altLang="en-US" sz="2200" dirty="0"/>
              <a:t>ecause several services--credit card processing, shipping and handling, reporting are simultaneously accessing the data. </a:t>
            </a:r>
          </a:p>
          <a:p>
            <a:pPr marL="0" indent="0">
              <a:buNone/>
            </a:pPr>
            <a:endParaRPr lang="en-US" altLang="en-US" dirty="0">
              <a:solidFill>
                <a:srgbClr val="FFFF00"/>
              </a:solidFill>
            </a:endParaRPr>
          </a:p>
          <a:p>
            <a:endParaRPr lang="en-IN" dirty="0"/>
          </a:p>
          <a:p>
            <a:pPr marL="0" indent="0">
              <a:buNone/>
            </a:pPr>
            <a:r>
              <a:rPr lang="en-IN" b="1" dirty="0">
                <a:solidFill>
                  <a:srgbClr val="FFFF00"/>
                </a:solidFill>
              </a:rPr>
              <a:t>Everyone who builds big applications builds them on CAP : Google, Yahoo, Facebook, Amazon, eBay, etc. </a:t>
            </a:r>
          </a:p>
          <a:p>
            <a:pPr marL="0" indent="0">
              <a:buNone/>
            </a:pPr>
            <a:endParaRPr lang="en-US" altLang="en-US" dirty="0">
              <a:solidFill>
                <a:srgbClr val="FFFF00"/>
              </a:solidFill>
            </a:endParaRPr>
          </a:p>
          <a:p>
            <a:endParaRPr lang="en-IN" dirty="0"/>
          </a:p>
        </p:txBody>
      </p:sp>
    </p:spTree>
    <p:extLst>
      <p:ext uri="{BB962C8B-B14F-4D97-AF65-F5344CB8AC3E}">
        <p14:creationId xmlns:p14="http://schemas.microsoft.com/office/powerpoint/2010/main" val="272431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5DD9-40AC-4C4F-9B36-F4904EA276D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2087D6-01A8-4F58-8087-8AA62806E74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E9B02EC3-5FDA-43C8-87C1-C423C95BB256}"/>
              </a:ext>
            </a:extLst>
          </p:cNvPr>
          <p:cNvPicPr>
            <a:picLocks noChangeAspect="1"/>
          </p:cNvPicPr>
          <p:nvPr/>
        </p:nvPicPr>
        <p:blipFill>
          <a:blip r:embed="rId2"/>
          <a:stretch>
            <a:fillRect/>
          </a:stretch>
        </p:blipFill>
        <p:spPr>
          <a:xfrm>
            <a:off x="-1" y="-1"/>
            <a:ext cx="12113443" cy="6858001"/>
          </a:xfrm>
          <a:prstGeom prst="rect">
            <a:avLst/>
          </a:prstGeom>
        </p:spPr>
      </p:pic>
    </p:spTree>
    <p:extLst>
      <p:ext uri="{BB962C8B-B14F-4D97-AF65-F5344CB8AC3E}">
        <p14:creationId xmlns:p14="http://schemas.microsoft.com/office/powerpoint/2010/main" val="3272642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A4B69-E212-4B43-8BCA-1D5AB4DCE3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4CECF3-5CB9-405C-95A4-8117D6C0215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49171A56-F58F-46D3-9460-DB5EF0CE56BB}"/>
              </a:ext>
            </a:extLst>
          </p:cNvPr>
          <p:cNvPicPr>
            <a:picLocks noChangeAspect="1"/>
          </p:cNvPicPr>
          <p:nvPr/>
        </p:nvPicPr>
        <p:blipFill>
          <a:blip r:embed="rId2"/>
          <a:stretch>
            <a:fillRect/>
          </a:stretch>
        </p:blipFill>
        <p:spPr>
          <a:xfrm>
            <a:off x="0" y="0"/>
            <a:ext cx="12192000" cy="6811374"/>
          </a:xfrm>
          <a:prstGeom prst="rect">
            <a:avLst/>
          </a:prstGeom>
        </p:spPr>
      </p:pic>
    </p:spTree>
    <p:extLst>
      <p:ext uri="{BB962C8B-B14F-4D97-AF65-F5344CB8AC3E}">
        <p14:creationId xmlns:p14="http://schemas.microsoft.com/office/powerpoint/2010/main" val="2153318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5A2A-4B83-454E-ACB8-65A7751A230E}"/>
              </a:ext>
            </a:extLst>
          </p:cNvPr>
          <p:cNvSpPr>
            <a:spLocks noGrp="1"/>
          </p:cNvSpPr>
          <p:nvPr>
            <p:ph type="title"/>
          </p:nvPr>
        </p:nvSpPr>
        <p:spPr/>
        <p:txBody>
          <a:bodyPr/>
          <a:lstStyle/>
          <a:p>
            <a:r>
              <a:rPr lang="en-US" altLang="en-US" dirty="0"/>
              <a:t>Key/Value</a:t>
            </a:r>
            <a:endParaRPr lang="en-IN" dirty="0"/>
          </a:p>
        </p:txBody>
      </p:sp>
      <p:sp>
        <p:nvSpPr>
          <p:cNvPr id="3" name="Content Placeholder 2">
            <a:extLst>
              <a:ext uri="{FF2B5EF4-FFF2-40B4-BE49-F238E27FC236}">
                <a16:creationId xmlns:a16="http://schemas.microsoft.com/office/drawing/2014/main" id="{392FE1C0-1388-4F62-8EB0-BD9C09622F27}"/>
              </a:ext>
            </a:extLst>
          </p:cNvPr>
          <p:cNvSpPr>
            <a:spLocks noGrp="1"/>
          </p:cNvSpPr>
          <p:nvPr>
            <p:ph idx="1"/>
          </p:nvPr>
        </p:nvSpPr>
        <p:spPr/>
        <p:txBody>
          <a:bodyPr>
            <a:normAutofit fontScale="92500"/>
          </a:bodyPr>
          <a:lstStyle/>
          <a:p>
            <a:pPr>
              <a:lnSpc>
                <a:spcPct val="90000"/>
              </a:lnSpc>
              <a:buFont typeface="Webdings" panose="05030102010509060703" pitchFamily="18" charset="2"/>
              <a:buNone/>
            </a:pPr>
            <a:r>
              <a:rPr lang="en-US" altLang="en-US" sz="2400" i="1" dirty="0"/>
              <a:t>Pros</a:t>
            </a:r>
            <a:r>
              <a:rPr lang="en-US" altLang="en-US" sz="2400" dirty="0"/>
              <a:t>:</a:t>
            </a:r>
          </a:p>
          <a:p>
            <a:pPr lvl="1">
              <a:lnSpc>
                <a:spcPct val="90000"/>
              </a:lnSpc>
            </a:pPr>
            <a:r>
              <a:rPr lang="en-US" altLang="en-US" sz="2200" dirty="0"/>
              <a:t>very fast</a:t>
            </a:r>
          </a:p>
          <a:p>
            <a:pPr lvl="1">
              <a:lnSpc>
                <a:spcPct val="90000"/>
              </a:lnSpc>
            </a:pPr>
            <a:r>
              <a:rPr lang="en-US" altLang="en-US" sz="2200" dirty="0"/>
              <a:t>very scalable</a:t>
            </a:r>
          </a:p>
          <a:p>
            <a:pPr lvl="1">
              <a:lnSpc>
                <a:spcPct val="90000"/>
              </a:lnSpc>
            </a:pPr>
            <a:r>
              <a:rPr lang="en-US" altLang="en-US" sz="2200" dirty="0"/>
              <a:t>simple model</a:t>
            </a:r>
          </a:p>
          <a:p>
            <a:pPr lvl="1">
              <a:lnSpc>
                <a:spcPct val="90000"/>
              </a:lnSpc>
            </a:pPr>
            <a:r>
              <a:rPr lang="en-US" altLang="en-US" sz="2200" dirty="0"/>
              <a:t>able to distribute horizontally</a:t>
            </a:r>
          </a:p>
          <a:p>
            <a:pPr lvl="1">
              <a:lnSpc>
                <a:spcPct val="90000"/>
              </a:lnSpc>
              <a:buFontTx/>
              <a:buNone/>
            </a:pPr>
            <a:endParaRPr lang="en-US" altLang="en-US" sz="2200" b="1" dirty="0"/>
          </a:p>
          <a:p>
            <a:pPr>
              <a:lnSpc>
                <a:spcPct val="90000"/>
              </a:lnSpc>
              <a:buFont typeface="Webdings" panose="05030102010509060703" pitchFamily="18" charset="2"/>
              <a:buNone/>
            </a:pPr>
            <a:r>
              <a:rPr lang="en-US" altLang="en-US" sz="2400" i="1" dirty="0"/>
              <a:t>Cons</a:t>
            </a:r>
            <a:r>
              <a:rPr lang="en-US" altLang="en-US" sz="2400" dirty="0"/>
              <a:t>: </a:t>
            </a:r>
          </a:p>
          <a:p>
            <a:pPr lvl="1">
              <a:lnSpc>
                <a:spcPct val="90000"/>
              </a:lnSpc>
              <a:buFontTx/>
              <a:buNone/>
            </a:pPr>
            <a:r>
              <a:rPr lang="en-US" altLang="en-US" dirty="0"/>
              <a:t>- </a:t>
            </a:r>
            <a:r>
              <a:rPr lang="en-US" altLang="en-US" sz="2200" dirty="0"/>
              <a:t>many data structures (objects) can't be easily modeled as key value pairs</a:t>
            </a:r>
            <a:r>
              <a:rPr lang="en-US" altLang="en-US" dirty="0"/>
              <a:t> </a:t>
            </a:r>
          </a:p>
          <a:p>
            <a:endParaRPr lang="en-IN" dirty="0"/>
          </a:p>
        </p:txBody>
      </p:sp>
    </p:spTree>
    <p:extLst>
      <p:ext uri="{BB962C8B-B14F-4D97-AF65-F5344CB8AC3E}">
        <p14:creationId xmlns:p14="http://schemas.microsoft.com/office/powerpoint/2010/main" val="3351097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8335-520D-445D-AA04-0A7B58B042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8B17A6-71A2-4600-A912-D29219AC455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CB25491-B4ED-41BD-9D8D-F4F3714A317A}"/>
              </a:ext>
            </a:extLst>
          </p:cNvPr>
          <p:cNvPicPr>
            <a:picLocks noChangeAspect="1"/>
          </p:cNvPicPr>
          <p:nvPr/>
        </p:nvPicPr>
        <p:blipFill>
          <a:blip r:embed="rId2"/>
          <a:stretch>
            <a:fillRect/>
          </a:stretch>
        </p:blipFill>
        <p:spPr>
          <a:xfrm>
            <a:off x="0" y="0"/>
            <a:ext cx="12192000" cy="6863450"/>
          </a:xfrm>
          <a:prstGeom prst="rect">
            <a:avLst/>
          </a:prstGeom>
        </p:spPr>
      </p:pic>
    </p:spTree>
    <p:extLst>
      <p:ext uri="{BB962C8B-B14F-4D97-AF65-F5344CB8AC3E}">
        <p14:creationId xmlns:p14="http://schemas.microsoft.com/office/powerpoint/2010/main" val="3729553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DEE07-CF23-4201-A4EC-F8C3F384363B}"/>
              </a:ext>
            </a:extLst>
          </p:cNvPr>
          <p:cNvSpPr>
            <a:spLocks noGrp="1"/>
          </p:cNvSpPr>
          <p:nvPr>
            <p:ph type="title"/>
          </p:nvPr>
        </p:nvSpPr>
        <p:spPr/>
        <p:txBody>
          <a:bodyPr/>
          <a:lstStyle/>
          <a:p>
            <a:r>
              <a:rPr lang="en-US" altLang="en-US" dirty="0"/>
              <a:t>History of the World</a:t>
            </a:r>
            <a:endParaRPr lang="en-IN" dirty="0"/>
          </a:p>
        </p:txBody>
      </p:sp>
      <p:sp>
        <p:nvSpPr>
          <p:cNvPr id="3" name="Content Placeholder 2">
            <a:extLst>
              <a:ext uri="{FF2B5EF4-FFF2-40B4-BE49-F238E27FC236}">
                <a16:creationId xmlns:a16="http://schemas.microsoft.com/office/drawing/2014/main" id="{B7507C6F-DA2A-4882-B6A6-C540C06F930F}"/>
              </a:ext>
            </a:extLst>
          </p:cNvPr>
          <p:cNvSpPr>
            <a:spLocks noGrp="1"/>
          </p:cNvSpPr>
          <p:nvPr>
            <p:ph idx="1"/>
          </p:nvPr>
        </p:nvSpPr>
        <p:spPr/>
        <p:txBody>
          <a:bodyPr/>
          <a:lstStyle/>
          <a:p>
            <a:r>
              <a:rPr lang="en-US" altLang="en-US" sz="2400" dirty="0"/>
              <a:t>Relational Databases – mainstay of business</a:t>
            </a:r>
          </a:p>
          <a:p>
            <a:r>
              <a:rPr lang="en-US" altLang="en-US" sz="2400" dirty="0"/>
              <a:t>Web-based applications caused spikes</a:t>
            </a:r>
          </a:p>
          <a:p>
            <a:pPr marL="914400" lvl="1" indent="-457200">
              <a:buFont typeface="+mj-lt"/>
              <a:buAutoNum type="arabicPeriod"/>
            </a:pPr>
            <a:r>
              <a:rPr lang="en-US" altLang="en-US" sz="2200" dirty="0"/>
              <a:t> Especially true for public-facing e-Commerce sites</a:t>
            </a:r>
          </a:p>
          <a:p>
            <a:r>
              <a:rPr lang="en-US" altLang="en-US" sz="2400" dirty="0"/>
              <a:t>Developers begin to front RDBMS with </a:t>
            </a:r>
            <a:r>
              <a:rPr lang="en-US" altLang="en-US" sz="2400" dirty="0" err="1"/>
              <a:t>memcache</a:t>
            </a:r>
            <a:r>
              <a:rPr lang="en-US" altLang="en-US" sz="2400" dirty="0"/>
              <a:t> or integrate other caching mechanisms within the application (</a:t>
            </a:r>
            <a:r>
              <a:rPr lang="en-US" altLang="en-US" sz="2400" dirty="0" err="1"/>
              <a:t>ie</a:t>
            </a:r>
            <a:r>
              <a:rPr lang="en-US" altLang="en-US" sz="2400" dirty="0"/>
              <a:t>. </a:t>
            </a:r>
            <a:r>
              <a:rPr lang="en-US" altLang="en-US" sz="2400" dirty="0" err="1"/>
              <a:t>Ehcache</a:t>
            </a:r>
            <a:r>
              <a:rPr lang="en-US" altLang="en-US" sz="2400" dirty="0"/>
              <a:t>)</a:t>
            </a:r>
          </a:p>
          <a:p>
            <a:endParaRPr lang="en-IN" dirty="0"/>
          </a:p>
        </p:txBody>
      </p:sp>
    </p:spTree>
    <p:extLst>
      <p:ext uri="{BB962C8B-B14F-4D97-AF65-F5344CB8AC3E}">
        <p14:creationId xmlns:p14="http://schemas.microsoft.com/office/powerpoint/2010/main" val="2317084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C3E60-979D-43CC-B152-57C7437F81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4C32E6-651F-4A88-A862-6814F20BBB4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D4C1A85-0C84-4144-8F28-CAEA6EC2C7C8}"/>
              </a:ext>
            </a:extLst>
          </p:cNvPr>
          <p:cNvPicPr>
            <a:picLocks noChangeAspect="1"/>
          </p:cNvPicPr>
          <p:nvPr/>
        </p:nvPicPr>
        <p:blipFill>
          <a:blip r:embed="rId2"/>
          <a:stretch>
            <a:fillRect/>
          </a:stretch>
        </p:blipFill>
        <p:spPr>
          <a:xfrm>
            <a:off x="0" y="0"/>
            <a:ext cx="12294770" cy="6858000"/>
          </a:xfrm>
          <a:prstGeom prst="rect">
            <a:avLst/>
          </a:prstGeom>
        </p:spPr>
      </p:pic>
    </p:spTree>
    <p:extLst>
      <p:ext uri="{BB962C8B-B14F-4D97-AF65-F5344CB8AC3E}">
        <p14:creationId xmlns:p14="http://schemas.microsoft.com/office/powerpoint/2010/main" val="4124626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2FC0-D656-4958-83C0-DBE8D069BB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CA12BA-6EB1-4EC0-97DE-97C50B1196E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F698260-1567-4935-B9F2-1F3F93A48BC8}"/>
              </a:ext>
            </a:extLst>
          </p:cNvPr>
          <p:cNvPicPr>
            <a:picLocks noChangeAspect="1"/>
          </p:cNvPicPr>
          <p:nvPr/>
        </p:nvPicPr>
        <p:blipFill>
          <a:blip r:embed="rId2"/>
          <a:stretch>
            <a:fillRect/>
          </a:stretch>
        </p:blipFill>
        <p:spPr>
          <a:xfrm>
            <a:off x="0" y="-1"/>
            <a:ext cx="12192000" cy="6829985"/>
          </a:xfrm>
          <a:prstGeom prst="rect">
            <a:avLst/>
          </a:prstGeom>
        </p:spPr>
      </p:pic>
    </p:spTree>
    <p:extLst>
      <p:ext uri="{BB962C8B-B14F-4D97-AF65-F5344CB8AC3E}">
        <p14:creationId xmlns:p14="http://schemas.microsoft.com/office/powerpoint/2010/main" val="3041863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0588B-69B8-4CF7-95CB-C98964CA90A5}"/>
              </a:ext>
            </a:extLst>
          </p:cNvPr>
          <p:cNvSpPr>
            <a:spLocks noGrp="1"/>
          </p:cNvSpPr>
          <p:nvPr>
            <p:ph type="title"/>
          </p:nvPr>
        </p:nvSpPr>
        <p:spPr/>
        <p:txBody>
          <a:bodyPr/>
          <a:lstStyle/>
          <a:p>
            <a:r>
              <a:rPr lang="en-US" altLang="en-US" dirty="0"/>
              <a:t>Common Advantages</a:t>
            </a:r>
            <a:endParaRPr lang="en-IN" dirty="0"/>
          </a:p>
        </p:txBody>
      </p:sp>
      <p:sp>
        <p:nvSpPr>
          <p:cNvPr id="3" name="Content Placeholder 2">
            <a:extLst>
              <a:ext uri="{FF2B5EF4-FFF2-40B4-BE49-F238E27FC236}">
                <a16:creationId xmlns:a16="http://schemas.microsoft.com/office/drawing/2014/main" id="{8E8A3712-A6BB-4EA3-8FD9-6198D991C396}"/>
              </a:ext>
            </a:extLst>
          </p:cNvPr>
          <p:cNvSpPr>
            <a:spLocks noGrp="1"/>
          </p:cNvSpPr>
          <p:nvPr>
            <p:ph idx="1"/>
          </p:nvPr>
        </p:nvSpPr>
        <p:spPr/>
        <p:txBody>
          <a:bodyPr>
            <a:normAutofit lnSpcReduction="10000"/>
          </a:bodyPr>
          <a:lstStyle/>
          <a:p>
            <a:r>
              <a:rPr lang="en-US" altLang="en-US" dirty="0"/>
              <a:t>Cheap, easy to implement (open source)</a:t>
            </a:r>
          </a:p>
          <a:p>
            <a:r>
              <a:rPr lang="en-US" altLang="en-US" dirty="0"/>
              <a:t>Data are replicated to multiple nodes (therefore identical and fault-tolerant) and can be partitioned</a:t>
            </a:r>
          </a:p>
          <a:p>
            <a:pPr lvl="1"/>
            <a:r>
              <a:rPr lang="en-US" altLang="en-US" sz="2200" dirty="0"/>
              <a:t>Down nodes easily replaced</a:t>
            </a:r>
          </a:p>
          <a:p>
            <a:pPr lvl="1"/>
            <a:r>
              <a:rPr lang="en-US" altLang="en-US" sz="2200" dirty="0"/>
              <a:t>No single point of failure</a:t>
            </a:r>
          </a:p>
          <a:p>
            <a:r>
              <a:rPr lang="en-US" altLang="en-US" dirty="0"/>
              <a:t>Easy to distribute</a:t>
            </a:r>
          </a:p>
          <a:p>
            <a:r>
              <a:rPr lang="en-US" altLang="en-US" dirty="0"/>
              <a:t>Don't require a schema</a:t>
            </a:r>
          </a:p>
          <a:p>
            <a:r>
              <a:rPr lang="en-US" altLang="en-US" dirty="0"/>
              <a:t>Can scale up and down</a:t>
            </a:r>
          </a:p>
          <a:p>
            <a:r>
              <a:rPr lang="en-US" altLang="en-US" dirty="0"/>
              <a:t>Relax the data consistency requirement (CAP)</a:t>
            </a:r>
          </a:p>
          <a:p>
            <a:endParaRPr lang="en-IN" dirty="0"/>
          </a:p>
        </p:txBody>
      </p:sp>
    </p:spTree>
    <p:extLst>
      <p:ext uri="{BB962C8B-B14F-4D97-AF65-F5344CB8AC3E}">
        <p14:creationId xmlns:p14="http://schemas.microsoft.com/office/powerpoint/2010/main" val="4042797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2F1-5A68-4523-BA0C-2B29B2F006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085014-E813-459D-80A0-6AD2D1F9460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2D4F13B-5117-421D-968F-DF68FEA7575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36581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3ED1-6577-4428-92D9-6970E41325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BBBA47-092F-4267-8E7B-13D6D9DFD4E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F6F034C-5C79-497C-8203-598F083CD50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290638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71A3-0056-4795-9F63-53BC8555DA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B845D1-C1D8-4D7E-B098-7F76F9D0E8D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A1E44577-CC79-47D6-BA05-EFD22B0D71E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11959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B7C20-E56C-4DC3-9908-24C536450F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F8AFB3-28E2-467D-BFF9-4BCC6CDAD03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94941AF-52EF-480C-97F6-FF8845CB3173}"/>
              </a:ext>
            </a:extLst>
          </p:cNvPr>
          <p:cNvPicPr>
            <a:picLocks noChangeAspect="1"/>
          </p:cNvPicPr>
          <p:nvPr/>
        </p:nvPicPr>
        <p:blipFill>
          <a:blip r:embed="rId2"/>
          <a:stretch>
            <a:fillRect/>
          </a:stretch>
        </p:blipFill>
        <p:spPr>
          <a:xfrm>
            <a:off x="1614486" y="2263194"/>
            <a:ext cx="8963025" cy="3000375"/>
          </a:xfrm>
          <a:prstGeom prst="rect">
            <a:avLst/>
          </a:prstGeom>
        </p:spPr>
      </p:pic>
    </p:spTree>
    <p:extLst>
      <p:ext uri="{BB962C8B-B14F-4D97-AF65-F5344CB8AC3E}">
        <p14:creationId xmlns:p14="http://schemas.microsoft.com/office/powerpoint/2010/main" val="1947085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809C5-CF3D-443E-A09F-6C5EF3A7CC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DC3739-7FF3-43B0-85E5-BA211962047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FB3C818-D5A8-49BD-AC89-3F446303CBF9}"/>
              </a:ext>
            </a:extLst>
          </p:cNvPr>
          <p:cNvPicPr>
            <a:picLocks noChangeAspect="1"/>
          </p:cNvPicPr>
          <p:nvPr/>
        </p:nvPicPr>
        <p:blipFill>
          <a:blip r:embed="rId2"/>
          <a:stretch>
            <a:fillRect/>
          </a:stretch>
        </p:blipFill>
        <p:spPr>
          <a:xfrm>
            <a:off x="1700914" y="2349854"/>
            <a:ext cx="5267325" cy="3381375"/>
          </a:xfrm>
          <a:prstGeom prst="rect">
            <a:avLst/>
          </a:prstGeom>
        </p:spPr>
      </p:pic>
    </p:spTree>
    <p:extLst>
      <p:ext uri="{BB962C8B-B14F-4D97-AF65-F5344CB8AC3E}">
        <p14:creationId xmlns:p14="http://schemas.microsoft.com/office/powerpoint/2010/main" val="1081565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D92A-108A-4E1C-9AD6-03D67C3C17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845D65-B1CD-4CC9-9053-A110C7B4FF0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90A107E-5AB1-4802-AB70-D81E55612236}"/>
              </a:ext>
            </a:extLst>
          </p:cNvPr>
          <p:cNvPicPr>
            <a:picLocks noChangeAspect="1"/>
          </p:cNvPicPr>
          <p:nvPr/>
        </p:nvPicPr>
        <p:blipFill>
          <a:blip r:embed="rId2"/>
          <a:stretch>
            <a:fillRect/>
          </a:stretch>
        </p:blipFill>
        <p:spPr>
          <a:xfrm>
            <a:off x="736282" y="1933324"/>
            <a:ext cx="6696075" cy="3857625"/>
          </a:xfrm>
          <a:prstGeom prst="rect">
            <a:avLst/>
          </a:prstGeom>
        </p:spPr>
      </p:pic>
    </p:spTree>
    <p:extLst>
      <p:ext uri="{BB962C8B-B14F-4D97-AF65-F5344CB8AC3E}">
        <p14:creationId xmlns:p14="http://schemas.microsoft.com/office/powerpoint/2010/main" val="498142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03B8-3901-4D97-84B1-A9C8301F20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7532C1A-1B72-48D5-8D46-ED1FBC4E856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2D02CBB-A9C8-4940-8BFD-9F33EC184FFA}"/>
              </a:ext>
            </a:extLst>
          </p:cNvPr>
          <p:cNvPicPr>
            <a:picLocks noChangeAspect="1"/>
          </p:cNvPicPr>
          <p:nvPr/>
        </p:nvPicPr>
        <p:blipFill>
          <a:blip r:embed="rId2"/>
          <a:stretch>
            <a:fillRect/>
          </a:stretch>
        </p:blipFill>
        <p:spPr>
          <a:xfrm>
            <a:off x="2135505" y="2154592"/>
            <a:ext cx="4629150" cy="3771900"/>
          </a:xfrm>
          <a:prstGeom prst="rect">
            <a:avLst/>
          </a:prstGeom>
        </p:spPr>
      </p:pic>
    </p:spTree>
    <p:extLst>
      <p:ext uri="{BB962C8B-B14F-4D97-AF65-F5344CB8AC3E}">
        <p14:creationId xmlns:p14="http://schemas.microsoft.com/office/powerpoint/2010/main" val="10978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E440-884E-4A7D-A967-C8FCC255DC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4B85A2-B055-404D-A7DA-F3AB23E967D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A70EF4B9-2E60-4A59-A298-7356BDAA642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20503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AAC84-B003-4FA8-8501-DB00F81118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32C6DE-F10E-4EC3-84EC-2E22B58F9F9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80604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AF03-242C-4AE3-96BE-6856D9DA52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BCF3BBA-D172-4EA0-B786-49D6CAAEAE9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31584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4C1C-84B5-4F5F-ABC1-3F33ED0E40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A75F1B5-ECFE-44C4-BA6B-0C647DFEE5BE}"/>
              </a:ext>
            </a:extLst>
          </p:cNvPr>
          <p:cNvSpPr>
            <a:spLocks noGrp="1"/>
          </p:cNvSpPr>
          <p:nvPr>
            <p:ph idx="1"/>
          </p:nvPr>
        </p:nvSpPr>
        <p:spPr>
          <a:xfrm>
            <a:off x="696163" y="1610744"/>
            <a:ext cx="10554574" cy="3636511"/>
          </a:xfrm>
        </p:spPr>
        <p:txBody>
          <a:bodyPr>
            <a:normAutofit/>
          </a:bodyPr>
          <a:lstStyle/>
          <a:p>
            <a:pPr marL="0" indent="0" algn="ctr">
              <a:buNone/>
            </a:pPr>
            <a:r>
              <a:rPr lang="en-IN" sz="4800" dirty="0"/>
              <a:t>                                                                       Thank you</a:t>
            </a:r>
          </a:p>
        </p:txBody>
      </p:sp>
    </p:spTree>
    <p:extLst>
      <p:ext uri="{BB962C8B-B14F-4D97-AF65-F5344CB8AC3E}">
        <p14:creationId xmlns:p14="http://schemas.microsoft.com/office/powerpoint/2010/main" val="2633270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85AB-26C9-49AE-98BF-F363DA2159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9B5123-DFF9-4F03-A625-CB00886E629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7A77B3D-0B3B-40EE-B612-DE27F157B5ED}"/>
              </a:ext>
            </a:extLst>
          </p:cNvPr>
          <p:cNvPicPr>
            <a:picLocks noChangeAspect="1"/>
          </p:cNvPicPr>
          <p:nvPr/>
        </p:nvPicPr>
        <p:blipFill>
          <a:blip r:embed="rId2"/>
          <a:stretch>
            <a:fillRect/>
          </a:stretch>
        </p:blipFill>
        <p:spPr>
          <a:xfrm>
            <a:off x="10819" y="1"/>
            <a:ext cx="12181181" cy="6813222"/>
          </a:xfrm>
          <a:prstGeom prst="rect">
            <a:avLst/>
          </a:prstGeom>
        </p:spPr>
      </p:pic>
    </p:spTree>
    <p:extLst>
      <p:ext uri="{BB962C8B-B14F-4D97-AF65-F5344CB8AC3E}">
        <p14:creationId xmlns:p14="http://schemas.microsoft.com/office/powerpoint/2010/main" val="1989756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C9F15-9E3D-4860-BADF-863587A2D6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22805F-F827-4AF3-B362-24E0125D4735}"/>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AF52A6A-6AF1-49E3-AF53-91B84F3BBD88}"/>
              </a:ext>
            </a:extLst>
          </p:cNvPr>
          <p:cNvPicPr>
            <a:picLocks noChangeAspect="1"/>
          </p:cNvPicPr>
          <p:nvPr/>
        </p:nvPicPr>
        <p:blipFill>
          <a:blip r:embed="rId2"/>
          <a:stretch>
            <a:fillRect/>
          </a:stretch>
        </p:blipFill>
        <p:spPr>
          <a:xfrm>
            <a:off x="0" y="-1"/>
            <a:ext cx="12192000" cy="6829985"/>
          </a:xfrm>
          <a:prstGeom prst="rect">
            <a:avLst/>
          </a:prstGeom>
        </p:spPr>
      </p:pic>
    </p:spTree>
    <p:extLst>
      <p:ext uri="{BB962C8B-B14F-4D97-AF65-F5344CB8AC3E}">
        <p14:creationId xmlns:p14="http://schemas.microsoft.com/office/powerpoint/2010/main" val="345245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015B-B44B-4A36-A484-BD0ACA9F4F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74ECF3-8F17-4C86-A449-72525923577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57D273AA-462C-40FE-85EA-CDAA5AD73EB6}"/>
              </a:ext>
            </a:extLst>
          </p:cNvPr>
          <p:cNvPicPr>
            <a:picLocks noChangeAspect="1"/>
          </p:cNvPicPr>
          <p:nvPr/>
        </p:nvPicPr>
        <p:blipFill>
          <a:blip r:embed="rId2"/>
          <a:stretch>
            <a:fillRect/>
          </a:stretch>
        </p:blipFill>
        <p:spPr>
          <a:xfrm>
            <a:off x="0" y="16786"/>
            <a:ext cx="12550781" cy="6841213"/>
          </a:xfrm>
          <a:prstGeom prst="rect">
            <a:avLst/>
          </a:prstGeom>
        </p:spPr>
      </p:pic>
    </p:spTree>
    <p:extLst>
      <p:ext uri="{BB962C8B-B14F-4D97-AF65-F5344CB8AC3E}">
        <p14:creationId xmlns:p14="http://schemas.microsoft.com/office/powerpoint/2010/main" val="1681074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184F-B33D-482F-980B-B92B511384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644930-4286-4889-A8B4-C727A6F3EEA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55270D54-9BEC-4E77-977E-9957F1FFB75B}"/>
              </a:ext>
            </a:extLst>
          </p:cNvPr>
          <p:cNvPicPr>
            <a:picLocks noChangeAspect="1"/>
          </p:cNvPicPr>
          <p:nvPr/>
        </p:nvPicPr>
        <p:blipFill>
          <a:blip r:embed="rId2"/>
          <a:stretch>
            <a:fillRect/>
          </a:stretch>
        </p:blipFill>
        <p:spPr>
          <a:xfrm>
            <a:off x="0" y="0"/>
            <a:ext cx="12377530" cy="6858000"/>
          </a:xfrm>
          <a:prstGeom prst="rect">
            <a:avLst/>
          </a:prstGeom>
        </p:spPr>
      </p:pic>
    </p:spTree>
    <p:extLst>
      <p:ext uri="{BB962C8B-B14F-4D97-AF65-F5344CB8AC3E}">
        <p14:creationId xmlns:p14="http://schemas.microsoft.com/office/powerpoint/2010/main" val="1114428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64F0-B1F6-4894-9962-B8730357D477}"/>
              </a:ext>
            </a:extLst>
          </p:cNvPr>
          <p:cNvSpPr>
            <a:spLocks noGrp="1"/>
          </p:cNvSpPr>
          <p:nvPr>
            <p:ph type="title"/>
          </p:nvPr>
        </p:nvSpPr>
        <p:spPr>
          <a:xfrm>
            <a:off x="818712" y="852541"/>
            <a:ext cx="10571998" cy="970450"/>
          </a:xfrm>
        </p:spPr>
        <p:txBody>
          <a:bodyPr/>
          <a:lstStyle/>
          <a:p>
            <a:r>
              <a:rPr lang="en-IN" sz="3200" dirty="0"/>
              <a:t>Some Advantages of NoSQL Databases</a:t>
            </a:r>
            <a:br>
              <a:rPr lang="en-IN" dirty="0"/>
            </a:br>
            <a:endParaRPr lang="en-IN" dirty="0"/>
          </a:p>
        </p:txBody>
      </p:sp>
      <p:sp>
        <p:nvSpPr>
          <p:cNvPr id="3" name="Content Placeholder 2">
            <a:extLst>
              <a:ext uri="{FF2B5EF4-FFF2-40B4-BE49-F238E27FC236}">
                <a16:creationId xmlns:a16="http://schemas.microsoft.com/office/drawing/2014/main" id="{A582D99E-284C-42C6-870E-5560EC150B6B}"/>
              </a:ext>
            </a:extLst>
          </p:cNvPr>
          <p:cNvSpPr>
            <a:spLocks noGrp="1"/>
          </p:cNvSpPr>
          <p:nvPr>
            <p:ph idx="1"/>
          </p:nvPr>
        </p:nvSpPr>
        <p:spPr/>
        <p:txBody>
          <a:bodyPr/>
          <a:lstStyle/>
          <a:p>
            <a:pPr marL="0" indent="0">
              <a:buNone/>
            </a:pPr>
            <a:r>
              <a:rPr lang="en-IN" b="1" dirty="0"/>
              <a:t>Dynamic Schemas</a:t>
            </a:r>
          </a:p>
          <a:p>
            <a:r>
              <a:rPr lang="en-IN" dirty="0"/>
              <a:t>The (classic) Relational Databases follow a vertical architecture where in a single server holds the data, as all the data is related.</a:t>
            </a:r>
          </a:p>
          <a:p>
            <a:r>
              <a:rPr lang="en-IN" dirty="0"/>
              <a:t> Relational Databases does not provide </a:t>
            </a:r>
            <a:r>
              <a:rPr lang="en-IN" dirty="0" err="1"/>
              <a:t>Sharding</a:t>
            </a:r>
            <a:r>
              <a:rPr lang="en-IN" dirty="0"/>
              <a:t> feature by default, to achieve this a lot of efforts has to be put in, because transactional integrity(Inserting/Updating data in transactions), Multiple table JOINS etc cannot be easily achieved in distributed architecture in case of Relational Databases.</a:t>
            </a:r>
          </a:p>
          <a:p>
            <a:r>
              <a:rPr lang="en-IN" dirty="0"/>
              <a:t>NoSQL Databases have the </a:t>
            </a:r>
            <a:r>
              <a:rPr lang="en-IN" dirty="0" err="1"/>
              <a:t>Sharding</a:t>
            </a:r>
            <a:r>
              <a:rPr lang="en-IN" dirty="0"/>
              <a:t> feature as default. No additional efforts required. They automatically spread the data across servers, fetch the data in the fastest time from the server which is free, while maintaining the integrity of data.</a:t>
            </a:r>
          </a:p>
          <a:p>
            <a:endParaRPr lang="en-IN" dirty="0"/>
          </a:p>
        </p:txBody>
      </p:sp>
    </p:spTree>
    <p:extLst>
      <p:ext uri="{BB962C8B-B14F-4D97-AF65-F5344CB8AC3E}">
        <p14:creationId xmlns:p14="http://schemas.microsoft.com/office/powerpoint/2010/main" val="2416163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5D34B-D592-4250-8D91-ED79EEFB3749}"/>
              </a:ext>
            </a:extLst>
          </p:cNvPr>
          <p:cNvSpPr>
            <a:spLocks noGrp="1"/>
          </p:cNvSpPr>
          <p:nvPr>
            <p:ph type="title"/>
          </p:nvPr>
        </p:nvSpPr>
        <p:spPr>
          <a:xfrm>
            <a:off x="801288" y="1323881"/>
            <a:ext cx="10571998" cy="970450"/>
          </a:xfrm>
        </p:spPr>
        <p:txBody>
          <a:bodyPr/>
          <a:lstStyle/>
          <a:p>
            <a:r>
              <a:rPr lang="en-IN" dirty="0"/>
              <a:t>Replication</a:t>
            </a:r>
            <a:br>
              <a:rPr lang="en-IN" dirty="0"/>
            </a:br>
            <a:br>
              <a:rPr lang="en-IN" dirty="0"/>
            </a:br>
            <a:endParaRPr lang="en-IN" dirty="0"/>
          </a:p>
        </p:txBody>
      </p:sp>
      <p:sp>
        <p:nvSpPr>
          <p:cNvPr id="3" name="Content Placeholder 2">
            <a:extLst>
              <a:ext uri="{FF2B5EF4-FFF2-40B4-BE49-F238E27FC236}">
                <a16:creationId xmlns:a16="http://schemas.microsoft.com/office/drawing/2014/main" id="{37467CFC-7421-4C6D-984A-1C8EDDDE7763}"/>
              </a:ext>
            </a:extLst>
          </p:cNvPr>
          <p:cNvSpPr>
            <a:spLocks noGrp="1"/>
          </p:cNvSpPr>
          <p:nvPr>
            <p:ph idx="1"/>
          </p:nvPr>
        </p:nvSpPr>
        <p:spPr/>
        <p:txBody>
          <a:bodyPr/>
          <a:lstStyle/>
          <a:p>
            <a:r>
              <a:rPr lang="en-IN" dirty="0"/>
              <a:t>Auto data replication is also supported in NoSQL databases by default. Hence, if one DB server goes down, data is restored using its copy created on another server in network.</a:t>
            </a:r>
          </a:p>
        </p:txBody>
      </p:sp>
    </p:spTree>
    <p:extLst>
      <p:ext uri="{BB962C8B-B14F-4D97-AF65-F5344CB8AC3E}">
        <p14:creationId xmlns:p14="http://schemas.microsoft.com/office/powerpoint/2010/main" val="36745371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734</TotalTime>
  <Words>710</Words>
  <Application>Microsoft Office PowerPoint</Application>
  <PresentationFormat>Widescreen</PresentationFormat>
  <Paragraphs>74</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Century Gothic</vt:lpstr>
      <vt:lpstr>Webdings</vt:lpstr>
      <vt:lpstr>Wingdings 2</vt:lpstr>
      <vt:lpstr>Quotable</vt:lpstr>
      <vt:lpstr>NOSQL “Towards the end of RDBMS”</vt:lpstr>
      <vt:lpstr>History of the World</vt:lpstr>
      <vt:lpstr>PowerPoint Presentation</vt:lpstr>
      <vt:lpstr>PowerPoint Presentation</vt:lpstr>
      <vt:lpstr>PowerPoint Presentation</vt:lpstr>
      <vt:lpstr>PowerPoint Presentation</vt:lpstr>
      <vt:lpstr>PowerPoint Presentation</vt:lpstr>
      <vt:lpstr>Some Advantages of NoSQL Databases </vt:lpstr>
      <vt:lpstr>Replication  </vt:lpstr>
      <vt:lpstr>Integrated Caching  </vt:lpstr>
      <vt:lpstr>How did we get here?</vt:lpstr>
      <vt:lpstr>Dynamo and BigTable</vt:lpstr>
      <vt:lpstr>The Perfect Storm</vt:lpstr>
      <vt:lpstr>CAP Theorem (Proposed by Eric Brewer (talk on Principles of Distributed Computing July 2000)</vt:lpstr>
      <vt:lpstr>Choose a specific approach based on the needs of the service.</vt:lpstr>
      <vt:lpstr>PowerPoint Presentation</vt:lpstr>
      <vt:lpstr>PowerPoint Presentation</vt:lpstr>
      <vt:lpstr>Key/Value</vt:lpstr>
      <vt:lpstr>PowerPoint Presentation</vt:lpstr>
      <vt:lpstr>PowerPoint Presentation</vt:lpstr>
      <vt:lpstr>PowerPoint Presentation</vt:lpstr>
      <vt:lpstr>Common Advantages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“Towards the end of RDBMS”</dc:title>
  <dc:creator>amarjeet singh</dc:creator>
  <cp:lastModifiedBy>amarjeet singh</cp:lastModifiedBy>
  <cp:revision>17</cp:revision>
  <dcterms:created xsi:type="dcterms:W3CDTF">2018-09-22T07:27:08Z</dcterms:created>
  <dcterms:modified xsi:type="dcterms:W3CDTF">2019-11-04T15:32:44Z</dcterms:modified>
</cp:coreProperties>
</file>