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4" r:id="rId3"/>
    <p:sldId id="257" r:id="rId4"/>
    <p:sldId id="270" r:id="rId5"/>
    <p:sldId id="276" r:id="rId6"/>
    <p:sldId id="273" r:id="rId7"/>
    <p:sldId id="288" r:id="rId8"/>
    <p:sldId id="285" r:id="rId9"/>
    <p:sldId id="286" r:id="rId10"/>
    <p:sldId id="275" r:id="rId11"/>
    <p:sldId id="272" r:id="rId12"/>
    <p:sldId id="277" r:id="rId13"/>
    <p:sldId id="289" r:id="rId14"/>
    <p:sldId id="291" r:id="rId15"/>
    <p:sldId id="293" r:id="rId16"/>
    <p:sldId id="292" r:id="rId17"/>
    <p:sldId id="298" r:id="rId18"/>
    <p:sldId id="295" r:id="rId19"/>
    <p:sldId id="296" r:id="rId20"/>
    <p:sldId id="297" r:id="rId21"/>
    <p:sldId id="299" r:id="rId22"/>
    <p:sldId id="259" r:id="rId23"/>
    <p:sldId id="260" r:id="rId24"/>
    <p:sldId id="290" r:id="rId25"/>
    <p:sldId id="280" r:id="rId26"/>
    <p:sldId id="281" r:id="rId2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A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6" autoAdjust="0"/>
  </p:normalViewPr>
  <p:slideViewPr>
    <p:cSldViewPr>
      <p:cViewPr>
        <p:scale>
          <a:sx n="200" d="100"/>
          <a:sy n="200" d="100"/>
        </p:scale>
        <p:origin x="1998" y="21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418B7-33CB-4C70-918E-1CE67F6CEB22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AEA22-16EA-46B2-B348-D266A0E102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0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AEA22-16EA-46B2-B348-D266A0E1024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Timers- 2 8bits and 1 16bit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AEA22-16EA-46B2-B348-D266A0E1024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04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Baud rate is the speed, </a:t>
            </a:r>
            <a:r>
              <a:rPr lang="en-US" dirty="0" err="1" smtClean="0"/>
              <a:t>daata</a:t>
            </a:r>
            <a:r>
              <a:rPr lang="en-US" dirty="0" smtClean="0"/>
              <a:t> bits is no of </a:t>
            </a:r>
            <a:r>
              <a:rPr lang="en-US" dirty="0" err="1" smtClean="0"/>
              <a:t>databits</a:t>
            </a:r>
            <a:r>
              <a:rPr lang="en-US" dirty="0" smtClean="0"/>
              <a:t> in a packet,</a:t>
            </a:r>
            <a:r>
              <a:rPr lang="en-US" baseline="0" dirty="0" smtClean="0"/>
              <a:t> parity for error checking and correction, handshake, stop bits to indicate end of packet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AEA22-16EA-46B2-B348-D266A0E1024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AEA22-16EA-46B2-B348-D266A0E1024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excuses as</a:t>
            </a:r>
            <a:r>
              <a:rPr lang="en-US" baseline="0" dirty="0" smtClean="0"/>
              <a:t> to why the project is incomplete :P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AEA22-16EA-46B2-B348-D266A0E1024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6424-AD7A-4632-A367-360DDBA9953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857F-D88C-440C-9FAC-4F8D6A2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6424-AD7A-4632-A367-360DDBA9953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857F-D88C-440C-9FAC-4F8D6A2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6424-AD7A-4632-A367-360DDBA9953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857F-D88C-440C-9FAC-4F8D6A2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6424-AD7A-4632-A367-360DDBA9953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857F-D88C-440C-9FAC-4F8D6A2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6424-AD7A-4632-A367-360DDBA9953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857F-D88C-440C-9FAC-4F8D6A2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6424-AD7A-4632-A367-360DDBA9953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857F-D88C-440C-9FAC-4F8D6A2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6424-AD7A-4632-A367-360DDBA9953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857F-D88C-440C-9FAC-4F8D6A2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6424-AD7A-4632-A367-360DDBA9953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857F-D88C-440C-9FAC-4F8D6A2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6424-AD7A-4632-A367-360DDBA9953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857F-D88C-440C-9FAC-4F8D6A2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6424-AD7A-4632-A367-360DDBA9953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857F-D88C-440C-9FAC-4F8D6A2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6424-AD7A-4632-A367-360DDBA9953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857F-D88C-440C-9FAC-4F8D6A2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6424-AD7A-4632-A367-360DDBA9953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4857F-D88C-440C-9FAC-4F8D6A21F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838200" y="635000"/>
            <a:ext cx="73914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9pPr>
          </a:lstStyle>
          <a:p>
            <a:r>
              <a:rPr lang="en-US" sz="4400" b="1" dirty="0" smtClean="0">
                <a:solidFill>
                  <a:schemeClr val="tx1"/>
                </a:solidFill>
                <a:latin typeface="Eras Demi ITC" pitchFamily="34" charset="0"/>
              </a:rPr>
              <a:t>Character Writing Robot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143000" y="2171700"/>
            <a:ext cx="6629400" cy="2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Team Details :</a:t>
            </a:r>
          </a:p>
          <a:p>
            <a:endParaRPr lang="en-US" sz="7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		</a:t>
            </a:r>
            <a:r>
              <a:rPr lang="en-US" sz="2000" b="1" dirty="0" smtClean="0">
                <a:solidFill>
                  <a:schemeClr val="tx1"/>
                </a:solidFill>
              </a:rPr>
              <a:t>Amarjit Prasad 		</a:t>
            </a:r>
            <a:r>
              <a:rPr lang="en-US" sz="1600" b="1" dirty="0" smtClean="0">
                <a:solidFill>
                  <a:schemeClr val="tx1"/>
                </a:solidFill>
              </a:rPr>
              <a:t>(BE-EXTC)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	Abhishek Kharche 	</a:t>
            </a:r>
            <a:r>
              <a:rPr lang="en-US" sz="1600" b="1" dirty="0" smtClean="0">
                <a:solidFill>
                  <a:schemeClr val="tx1"/>
                </a:solidFill>
              </a:rPr>
              <a:t>(BE-COMP)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	Chinmay Pednekar 	</a:t>
            </a:r>
            <a:r>
              <a:rPr lang="en-US" sz="1600" b="1" dirty="0" smtClean="0">
                <a:solidFill>
                  <a:schemeClr val="tx1"/>
                </a:solidFill>
              </a:rPr>
              <a:t>(BE-COMP)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	Vaibhav Naidu 		</a:t>
            </a:r>
            <a:r>
              <a:rPr lang="en-US" sz="1600" b="1" dirty="0" smtClean="0">
                <a:solidFill>
                  <a:schemeClr val="tx1"/>
                </a:solidFill>
              </a:rPr>
              <a:t>(BE-COMP)</a:t>
            </a:r>
          </a:p>
          <a:p>
            <a:endParaRPr lang="en-US" sz="16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/>
              <a:t>	SHIVAJIRAO S. JONDHALE COLLEGE OF ENGINEERING</a:t>
            </a:r>
          </a:p>
          <a:p>
            <a:r>
              <a:rPr lang="en-US" b="1" dirty="0" smtClean="0"/>
              <a:t>			</a:t>
            </a:r>
            <a:r>
              <a:rPr lang="en-US" sz="1800" b="1" dirty="0" smtClean="0"/>
              <a:t>DOMBIVLI</a:t>
            </a:r>
            <a:endParaRPr lang="en-US" sz="3600" b="1" dirty="0" smtClean="0"/>
          </a:p>
        </p:txBody>
      </p:sp>
      <p:sp>
        <p:nvSpPr>
          <p:cNvPr id="6" name="TextBox 3"/>
          <p:cNvSpPr txBox="1"/>
          <p:nvPr/>
        </p:nvSpPr>
        <p:spPr>
          <a:xfrm>
            <a:off x="6248400" y="1409700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TEAM 6</a:t>
            </a:r>
            <a:endParaRPr lang="en-US" sz="24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2095500"/>
            <a:ext cx="7315200" cy="13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 descr="Untitl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200" y="4762500"/>
            <a:ext cx="3571875" cy="695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99209"/>
            <a:ext cx="7696200" cy="952500"/>
          </a:xfrm>
        </p:spPr>
        <p:txBody>
          <a:bodyPr/>
          <a:lstStyle/>
          <a:p>
            <a:pPr algn="l"/>
            <a:r>
              <a:rPr lang="en-US" dirty="0" smtClean="0">
                <a:latin typeface="Eras Demi ITC" pitchFamily="34" charset="0"/>
              </a:rPr>
              <a:t>ZigBee Advantages</a:t>
            </a:r>
            <a:endParaRPr lang="en-US" dirty="0">
              <a:latin typeface="Eras Demi IT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627644"/>
            <a:ext cx="75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 Range is from 30 m  to 100 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 Power is 3.3 V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 RF Data Rate is 250,000 bps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 Retries and Acknowledgements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 The </a:t>
            </a:r>
            <a:r>
              <a:rPr lang="en-US" sz="2400" dirty="0" err="1" smtClean="0"/>
              <a:t>XBee</a:t>
            </a:r>
            <a:r>
              <a:rPr lang="en-US" sz="2400" dirty="0" smtClean="0"/>
              <a:t>/</a:t>
            </a:r>
            <a:r>
              <a:rPr lang="en-US" sz="2400" dirty="0" err="1" smtClean="0"/>
              <a:t>XBee</a:t>
            </a:r>
            <a:r>
              <a:rPr lang="en-US" sz="2400" dirty="0" smtClean="0"/>
              <a:t>-PRO RF Module is designed to mount into a receptacle (socket) and therefore does not require any soldering when mounting it to a board.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1155" y="1474738"/>
            <a:ext cx="261610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25879"/>
            <a:ext cx="7620000" cy="855486"/>
          </a:xfrm>
        </p:spPr>
        <p:txBody>
          <a:bodyPr/>
          <a:lstStyle/>
          <a:p>
            <a:pPr algn="l"/>
            <a:r>
              <a:rPr lang="en-US" dirty="0" smtClean="0">
                <a:latin typeface="Eras Demi ITC" pitchFamily="34" charset="0"/>
              </a:rPr>
              <a:t>ZigBee module</a:t>
            </a:r>
            <a:endParaRPr lang="en-US" dirty="0">
              <a:latin typeface="Eras Demi IT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5900"/>
            <a:ext cx="7772400" cy="4038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ZigBee is a protocol that is based on the 802.15.4 standard</a:t>
            </a:r>
          </a:p>
          <a:p>
            <a:r>
              <a:rPr lang="en-US" sz="2400" dirty="0" smtClean="0"/>
              <a:t>It uses 2.4 GHz band in most of the countries worldwide</a:t>
            </a:r>
          </a:p>
          <a:p>
            <a:r>
              <a:rPr lang="en-US" sz="2400" dirty="0" smtClean="0"/>
              <a:t>Wireless communication occurs in 5 MHz channels ranging from 2.405 to 2.480 GHz</a:t>
            </a:r>
          </a:p>
          <a:p>
            <a:r>
              <a:rPr lang="en-US" sz="2400" dirty="0" smtClean="0"/>
              <a:t>The lower data rate of the ZigBee devices allows for better sensitivity and range</a:t>
            </a:r>
          </a:p>
          <a:p>
            <a:r>
              <a:rPr lang="en-US" sz="2400" dirty="0" smtClean="0"/>
              <a:t>Spark robot has inbuilt pins for mounting </a:t>
            </a:r>
            <a:r>
              <a:rPr lang="en-US" sz="2400" dirty="0" err="1" smtClean="0"/>
              <a:t>zigbee</a:t>
            </a:r>
            <a:r>
              <a:rPr lang="en-US" sz="2400" dirty="0" smtClean="0"/>
              <a:t> module</a:t>
            </a:r>
          </a:p>
          <a:p>
            <a:r>
              <a:rPr lang="en-US" sz="2400" dirty="0" smtClean="0"/>
              <a:t>It just needs a jumper setting for switching to wireless mode from serial mode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770467"/>
            <a:ext cx="7226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Eras Demi ITC" pitchFamily="34" charset="0"/>
              </a:rPr>
              <a:t>Serial communication setting</a:t>
            </a:r>
            <a:endParaRPr lang="en-US" sz="4000" b="1" dirty="0">
              <a:latin typeface="Eras Demi ITC" pitchFamily="34" charset="0"/>
            </a:endParaRPr>
          </a:p>
        </p:txBody>
      </p:sp>
      <p:pic>
        <p:nvPicPr>
          <p:cNvPr id="5122" name="Picture 2" descr="C:\Users\New\Pictures\serial comm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31768" y="2171700"/>
            <a:ext cx="7478832" cy="1371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865"/>
            <a:ext cx="3886200" cy="9525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Eras Demi ITC" pitchFamily="34" charset="0"/>
              </a:rPr>
              <a:t>Stepper motor </a:t>
            </a:r>
            <a:endParaRPr lang="en-US" sz="4000" dirty="0">
              <a:latin typeface="Eras Demi ITC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2432566"/>
            <a:ext cx="140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790700"/>
            <a:ext cx="275272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4343400" y="4252912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77050" y="17907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43400" y="2541032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29200" y="17907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4405312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05612" y="36195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3500000">
            <a:off x="5243470" y="2835728"/>
            <a:ext cx="924996" cy="773668"/>
            <a:chOff x="5105400" y="2732603"/>
            <a:chExt cx="924996" cy="773668"/>
          </a:xfrm>
        </p:grpSpPr>
        <p:sp>
          <p:nvSpPr>
            <p:cNvPr id="6" name="Oval 5"/>
            <p:cNvSpPr/>
            <p:nvPr/>
          </p:nvSpPr>
          <p:spPr>
            <a:xfrm>
              <a:off x="5256728" y="2732603"/>
              <a:ext cx="773668" cy="773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105400" y="3119437"/>
              <a:ext cx="381000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/>
          <p:cNvSpPr/>
          <p:nvPr/>
        </p:nvSpPr>
        <p:spPr>
          <a:xfrm>
            <a:off x="4343400" y="2541032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96000" y="4405312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8100000">
            <a:off x="5243471" y="2722789"/>
            <a:ext cx="924996" cy="773668"/>
            <a:chOff x="5105400" y="2732603"/>
            <a:chExt cx="924996" cy="773668"/>
          </a:xfrm>
        </p:grpSpPr>
        <p:sp>
          <p:nvSpPr>
            <p:cNvPr id="19" name="Oval 18"/>
            <p:cNvSpPr/>
            <p:nvPr/>
          </p:nvSpPr>
          <p:spPr>
            <a:xfrm>
              <a:off x="5256728" y="2732603"/>
              <a:ext cx="773668" cy="773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105400" y="3119437"/>
              <a:ext cx="381000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Oval 20"/>
          <p:cNvSpPr/>
          <p:nvPr/>
        </p:nvSpPr>
        <p:spPr>
          <a:xfrm>
            <a:off x="6805612" y="361602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343400" y="2541032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 rot="2700000">
            <a:off x="5126941" y="2732602"/>
            <a:ext cx="924996" cy="773668"/>
            <a:chOff x="5105400" y="2732603"/>
            <a:chExt cx="924996" cy="773668"/>
          </a:xfrm>
        </p:grpSpPr>
        <p:sp>
          <p:nvSpPr>
            <p:cNvPr id="24" name="Oval 23"/>
            <p:cNvSpPr/>
            <p:nvPr/>
          </p:nvSpPr>
          <p:spPr>
            <a:xfrm>
              <a:off x="5256728" y="2732603"/>
              <a:ext cx="773668" cy="773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105400" y="3119437"/>
              <a:ext cx="381000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/>
          <p:cNvSpPr/>
          <p:nvPr/>
        </p:nvSpPr>
        <p:spPr>
          <a:xfrm>
            <a:off x="6096000" y="4405312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29200" y="17907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18900000">
            <a:off x="5136465" y="2829793"/>
            <a:ext cx="924996" cy="773668"/>
            <a:chOff x="5105400" y="2732603"/>
            <a:chExt cx="924996" cy="773668"/>
          </a:xfrm>
        </p:grpSpPr>
        <p:sp>
          <p:nvSpPr>
            <p:cNvPr id="29" name="Oval 28"/>
            <p:cNvSpPr/>
            <p:nvPr/>
          </p:nvSpPr>
          <p:spPr>
            <a:xfrm>
              <a:off x="5256728" y="2732603"/>
              <a:ext cx="773668" cy="773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105400" y="3119437"/>
              <a:ext cx="381000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/>
          <p:cNvSpPr/>
          <p:nvPr/>
        </p:nvSpPr>
        <p:spPr>
          <a:xfrm>
            <a:off x="6800850" y="3628168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43400" y="2536269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 rot="13500000">
            <a:off x="5233947" y="2839607"/>
            <a:ext cx="924996" cy="773668"/>
            <a:chOff x="5105400" y="2732603"/>
            <a:chExt cx="924996" cy="773668"/>
          </a:xfrm>
        </p:grpSpPr>
        <p:sp>
          <p:nvSpPr>
            <p:cNvPr id="34" name="Oval 33"/>
            <p:cNvSpPr/>
            <p:nvPr/>
          </p:nvSpPr>
          <p:spPr>
            <a:xfrm>
              <a:off x="5256728" y="2732603"/>
              <a:ext cx="773668" cy="773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105400" y="3119437"/>
              <a:ext cx="381000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 animBg="1"/>
      <p:bldP spid="5" grpId="0" animBg="1"/>
      <p:bldP spid="7" grpId="0" animBg="1"/>
      <p:bldP spid="8" grpId="0" animBg="1"/>
      <p:bldP spid="10" grpId="0" animBg="1"/>
      <p:bldP spid="11" grpId="0" animBg="1"/>
      <p:bldP spid="16" grpId="0" animBg="1"/>
      <p:bldP spid="16" grpId="1" animBg="1"/>
      <p:bldP spid="17" grpId="0" animBg="1"/>
      <p:bldP spid="17" grpId="1" animBg="1"/>
      <p:bldP spid="21" grpId="0" animBg="1"/>
      <p:bldP spid="21" grpId="1" animBg="1"/>
      <p:bldP spid="22" grpId="0" animBg="1"/>
      <p:bldP spid="26" grpId="0" animBg="1"/>
      <p:bldP spid="27" grpId="0" animBg="1"/>
      <p:bldP spid="31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865"/>
            <a:ext cx="7848600" cy="9525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Eras Demi ITC" pitchFamily="34" charset="0"/>
              </a:rPr>
              <a:t>Program for Stepper motor </a:t>
            </a:r>
            <a:endParaRPr lang="en-US" sz="4000" dirty="0">
              <a:latin typeface="Eras Demi ITC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257300"/>
            <a:ext cx="617220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i</a:t>
            </a:r>
            <a:r>
              <a:rPr lang="en-US" sz="1100" dirty="0" err="1" smtClean="0"/>
              <a:t>nt</a:t>
            </a:r>
            <a:r>
              <a:rPr lang="en-US" sz="1100" dirty="0" smtClean="0"/>
              <a:t> step = 3;</a:t>
            </a:r>
          </a:p>
          <a:p>
            <a:r>
              <a:rPr lang="en-US" sz="1100" dirty="0" smtClean="0"/>
              <a:t>void stepper(</a:t>
            </a:r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dir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{</a:t>
            </a:r>
          </a:p>
          <a:p>
            <a:r>
              <a:rPr lang="en-US" sz="1100" dirty="0" smtClean="0"/>
              <a:t>	</a:t>
            </a:r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714500"/>
            <a:ext cx="317586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	if(</a:t>
            </a:r>
            <a:r>
              <a:rPr lang="en-US" sz="1100" dirty="0" err="1" smtClean="0"/>
              <a:t>dir</a:t>
            </a:r>
            <a:r>
              <a:rPr lang="en-US" sz="1100" dirty="0" smtClean="0"/>
              <a:t> </a:t>
            </a:r>
            <a:r>
              <a:rPr lang="en-US" sz="1100" dirty="0"/>
              <a:t>== 1)</a:t>
            </a:r>
          </a:p>
          <a:p>
            <a:r>
              <a:rPr lang="en-US" sz="1100" dirty="0"/>
              <a:t>		step=4+(step+1)%4;</a:t>
            </a:r>
          </a:p>
          <a:p>
            <a:r>
              <a:rPr lang="en-US" sz="1100" dirty="0"/>
              <a:t>	else</a:t>
            </a:r>
          </a:p>
          <a:p>
            <a:r>
              <a:rPr lang="en-US" sz="1100" dirty="0"/>
              <a:t>		step=4+(step-1)%4;</a:t>
            </a:r>
          </a:p>
          <a:p>
            <a:r>
              <a:rPr lang="en-US" sz="1100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8725" y="2400300"/>
            <a:ext cx="380745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	switch(step</a:t>
            </a:r>
            <a:r>
              <a:rPr lang="en-US" sz="1100" dirty="0"/>
              <a:t>)</a:t>
            </a:r>
          </a:p>
          <a:p>
            <a:r>
              <a:rPr lang="en-US" sz="1100" dirty="0"/>
              <a:t>	{	</a:t>
            </a:r>
          </a:p>
          <a:p>
            <a:r>
              <a:rPr lang="en-US" sz="1100" dirty="0"/>
              <a:t>		case 4: PORTB |= 0b00001111;</a:t>
            </a:r>
          </a:p>
          <a:p>
            <a:r>
              <a:rPr lang="en-US" sz="1100" dirty="0"/>
              <a:t>		              PORTB &amp;= 011111100;</a:t>
            </a:r>
          </a:p>
          <a:p>
            <a:r>
              <a:rPr lang="en-US" sz="1100" dirty="0"/>
              <a:t>		              break;</a:t>
            </a:r>
          </a:p>
          <a:p>
            <a:r>
              <a:rPr lang="en-US" sz="1100" dirty="0"/>
              <a:t>		case 5: PORTB |= 0b00001111;</a:t>
            </a:r>
          </a:p>
          <a:p>
            <a:r>
              <a:rPr lang="en-US" sz="1100" dirty="0"/>
              <a:t>		              PORTB &amp;= 011111001;</a:t>
            </a:r>
          </a:p>
          <a:p>
            <a:r>
              <a:rPr lang="en-US" sz="1100" dirty="0"/>
              <a:t>		              break;</a:t>
            </a:r>
          </a:p>
          <a:p>
            <a:r>
              <a:rPr lang="en-US" sz="1100" dirty="0"/>
              <a:t>		case 6: PORTB |= 0b00001111;</a:t>
            </a:r>
          </a:p>
          <a:p>
            <a:r>
              <a:rPr lang="en-US" sz="1100" dirty="0"/>
              <a:t>		              PORTB &amp;= 011110011;</a:t>
            </a:r>
          </a:p>
          <a:p>
            <a:r>
              <a:rPr lang="en-US" sz="1100" dirty="0"/>
              <a:t>		              break;</a:t>
            </a:r>
          </a:p>
          <a:p>
            <a:r>
              <a:rPr lang="en-US" sz="1100" dirty="0"/>
              <a:t>		case 7: PORTB |= 0b00001111;</a:t>
            </a:r>
          </a:p>
          <a:p>
            <a:r>
              <a:rPr lang="en-US" sz="1100" dirty="0"/>
              <a:t>		              PORTB &amp;= 011110110;</a:t>
            </a:r>
          </a:p>
          <a:p>
            <a:r>
              <a:rPr lang="en-US" sz="1100" dirty="0"/>
              <a:t>		              break;</a:t>
            </a:r>
          </a:p>
          <a:p>
            <a:r>
              <a:rPr lang="en-US" sz="1100" dirty="0"/>
              <a:t>	}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609515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514" y="360548"/>
            <a:ext cx="3135086" cy="9525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Eras Demi ITC" pitchFamily="34" charset="0"/>
              </a:rPr>
              <a:t>Mechanism</a:t>
            </a:r>
            <a:endParaRPr lang="en-US" sz="4000" dirty="0">
              <a:latin typeface="Eras Demi ITC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39551" y="1703152"/>
            <a:ext cx="609600" cy="2438400"/>
            <a:chOff x="1981200" y="1562100"/>
            <a:chExt cx="609600" cy="2438400"/>
          </a:xfrm>
        </p:grpSpPr>
        <p:sp>
          <p:nvSpPr>
            <p:cNvPr id="3" name="Rectangle 2"/>
            <p:cNvSpPr/>
            <p:nvPr/>
          </p:nvSpPr>
          <p:spPr>
            <a:xfrm>
              <a:off x="1981200" y="1562100"/>
              <a:ext cx="609600" cy="1524000"/>
            </a:xfrm>
            <a:prstGeom prst="rect">
              <a:avLst/>
            </a:prstGeom>
            <a:solidFill>
              <a:schemeClr val="bg1">
                <a:lumMod val="65000"/>
                <a:alpha val="52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981200" y="2476500"/>
              <a:ext cx="609600" cy="1524000"/>
              <a:chOff x="6570955" y="2400300"/>
              <a:chExt cx="609600" cy="1524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570955" y="2400300"/>
                <a:ext cx="609600" cy="1524000"/>
              </a:xfrm>
              <a:prstGeom prst="rect">
                <a:avLst/>
              </a:prstGeom>
              <a:solidFill>
                <a:schemeClr val="bg1">
                  <a:lumMod val="65000"/>
                  <a:alpha val="52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570955" y="2400300"/>
                <a:ext cx="609600" cy="6096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3817153" y="1703152"/>
            <a:ext cx="677433" cy="2241555"/>
            <a:chOff x="4047660" y="1563799"/>
            <a:chExt cx="677433" cy="2241555"/>
          </a:xfrm>
        </p:grpSpPr>
        <p:sp>
          <p:nvSpPr>
            <p:cNvPr id="18" name="Rectangle 17"/>
            <p:cNvSpPr/>
            <p:nvPr/>
          </p:nvSpPr>
          <p:spPr>
            <a:xfrm rot="19800000">
              <a:off x="4115493" y="1563799"/>
              <a:ext cx="609600" cy="1524000"/>
            </a:xfrm>
            <a:prstGeom prst="rect">
              <a:avLst/>
            </a:prstGeom>
            <a:solidFill>
              <a:schemeClr val="bg1">
                <a:lumMod val="65000"/>
                <a:alpha val="52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 rot="2162984">
              <a:off x="4047660" y="2281354"/>
              <a:ext cx="609601" cy="1524000"/>
              <a:chOff x="6570955" y="2400300"/>
              <a:chExt cx="609600" cy="1524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6570955" y="2400300"/>
                <a:ext cx="609600" cy="1524000"/>
              </a:xfrm>
              <a:prstGeom prst="rect">
                <a:avLst/>
              </a:prstGeom>
              <a:solidFill>
                <a:schemeClr val="bg1">
                  <a:lumMod val="65000"/>
                  <a:alpha val="52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570955" y="2400300"/>
                <a:ext cx="609600" cy="6096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 flipH="1">
            <a:off x="5852624" y="1703152"/>
            <a:ext cx="1489565" cy="1714718"/>
            <a:chOff x="4577216" y="1608652"/>
            <a:chExt cx="1524000" cy="1714718"/>
          </a:xfrm>
        </p:grpSpPr>
        <p:sp>
          <p:nvSpPr>
            <p:cNvPr id="23" name="Rectangle 22"/>
            <p:cNvSpPr/>
            <p:nvPr/>
          </p:nvSpPr>
          <p:spPr>
            <a:xfrm rot="18900000">
              <a:off x="4994289" y="1608652"/>
              <a:ext cx="609600" cy="1524000"/>
            </a:xfrm>
            <a:prstGeom prst="rect">
              <a:avLst/>
            </a:prstGeom>
            <a:solidFill>
              <a:schemeClr val="bg1">
                <a:lumMod val="65000"/>
                <a:alpha val="52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 rot="2700000">
              <a:off x="5030963" y="2253117"/>
              <a:ext cx="616506" cy="1524000"/>
              <a:chOff x="6564051" y="2393396"/>
              <a:chExt cx="616505" cy="1524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564051" y="2393396"/>
                <a:ext cx="609600" cy="1524000"/>
              </a:xfrm>
              <a:prstGeom prst="rect">
                <a:avLst/>
              </a:prstGeom>
              <a:solidFill>
                <a:schemeClr val="bg1">
                  <a:lumMod val="65000"/>
                  <a:alpha val="52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570956" y="2400300"/>
                <a:ext cx="609600" cy="6096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4331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5916143" y="1955072"/>
            <a:ext cx="1524000" cy="1801328"/>
            <a:chOff x="4249389" y="1852914"/>
            <a:chExt cx="1524000" cy="1801328"/>
          </a:xfrm>
        </p:grpSpPr>
        <p:sp>
          <p:nvSpPr>
            <p:cNvPr id="74" name="Rectangle 73"/>
            <p:cNvSpPr/>
            <p:nvPr/>
          </p:nvSpPr>
          <p:spPr>
            <a:xfrm rot="20900511">
              <a:off x="4948652" y="1852914"/>
              <a:ext cx="609600" cy="1524000"/>
            </a:xfrm>
            <a:prstGeom prst="rect">
              <a:avLst/>
            </a:prstGeom>
            <a:solidFill>
              <a:schemeClr val="bg1">
                <a:lumMod val="65000"/>
                <a:alpha val="52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 rot="2964526">
              <a:off x="4706587" y="2587441"/>
              <a:ext cx="609603" cy="1524000"/>
              <a:chOff x="6570955" y="2400300"/>
              <a:chExt cx="609602" cy="152400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570957" y="2400300"/>
                <a:ext cx="609600" cy="1524000"/>
              </a:xfrm>
              <a:prstGeom prst="rect">
                <a:avLst/>
              </a:prstGeom>
              <a:solidFill>
                <a:schemeClr val="bg1">
                  <a:lumMod val="65000"/>
                  <a:alpha val="52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6570955" y="2400300"/>
                <a:ext cx="609600" cy="6096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6002498" y="1988990"/>
            <a:ext cx="1524000" cy="1801212"/>
            <a:chOff x="4335744" y="1886832"/>
            <a:chExt cx="1524000" cy="1801212"/>
          </a:xfrm>
        </p:grpSpPr>
        <p:sp>
          <p:nvSpPr>
            <p:cNvPr id="62" name="Rectangle 61"/>
            <p:cNvSpPr/>
            <p:nvPr/>
          </p:nvSpPr>
          <p:spPr>
            <a:xfrm rot="20700000">
              <a:off x="4987435" y="1886832"/>
              <a:ext cx="609600" cy="1524000"/>
            </a:xfrm>
            <a:prstGeom prst="rect">
              <a:avLst/>
            </a:prstGeom>
            <a:solidFill>
              <a:schemeClr val="bg1">
                <a:lumMod val="65000"/>
                <a:alpha val="52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 rot="2700000">
              <a:off x="4792942" y="2621243"/>
              <a:ext cx="609603" cy="1524000"/>
              <a:chOff x="6570955" y="2400300"/>
              <a:chExt cx="609602" cy="1524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570957" y="2400300"/>
                <a:ext cx="609600" cy="1524000"/>
              </a:xfrm>
              <a:prstGeom prst="rect">
                <a:avLst/>
              </a:prstGeom>
              <a:solidFill>
                <a:schemeClr val="bg1">
                  <a:lumMod val="65000"/>
                  <a:alpha val="52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570955" y="2400300"/>
                <a:ext cx="609600" cy="6096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6675425" y="1914000"/>
            <a:ext cx="720537" cy="2233275"/>
            <a:chOff x="5008671" y="1811842"/>
            <a:chExt cx="720537" cy="2233275"/>
          </a:xfrm>
        </p:grpSpPr>
        <p:sp>
          <p:nvSpPr>
            <p:cNvPr id="67" name="Rectangle 66"/>
            <p:cNvSpPr/>
            <p:nvPr/>
          </p:nvSpPr>
          <p:spPr>
            <a:xfrm rot="19939743">
              <a:off x="5119608" y="1811842"/>
              <a:ext cx="609600" cy="1524000"/>
            </a:xfrm>
            <a:prstGeom prst="rect">
              <a:avLst/>
            </a:prstGeom>
            <a:solidFill>
              <a:schemeClr val="bg1">
                <a:lumMod val="65000"/>
                <a:alpha val="52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 rot="2504461">
              <a:off x="5008671" y="2521117"/>
              <a:ext cx="609603" cy="1524000"/>
              <a:chOff x="6570955" y="2400300"/>
              <a:chExt cx="609602" cy="15240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6570957" y="2400300"/>
                <a:ext cx="609600" cy="1524000"/>
              </a:xfrm>
              <a:prstGeom prst="rect">
                <a:avLst/>
              </a:prstGeom>
              <a:solidFill>
                <a:schemeClr val="bg1">
                  <a:lumMod val="65000"/>
                  <a:alpha val="52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6570955" y="2400300"/>
                <a:ext cx="609600" cy="6096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092" y="435726"/>
            <a:ext cx="3261637" cy="9525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Eras Demi ITC" pitchFamily="34" charset="0"/>
              </a:rPr>
              <a:t>Line Tracing</a:t>
            </a:r>
            <a:endParaRPr lang="en-US" sz="4000" dirty="0">
              <a:latin typeface="Eras Demi ITC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768945" y="1955072"/>
            <a:ext cx="609600" cy="2438400"/>
            <a:chOff x="1981200" y="1562100"/>
            <a:chExt cx="609600" cy="2438400"/>
          </a:xfrm>
        </p:grpSpPr>
        <p:sp>
          <p:nvSpPr>
            <p:cNvPr id="3" name="Rectangle 2"/>
            <p:cNvSpPr/>
            <p:nvPr/>
          </p:nvSpPr>
          <p:spPr>
            <a:xfrm>
              <a:off x="1981200" y="1562100"/>
              <a:ext cx="609600" cy="1524000"/>
            </a:xfrm>
            <a:prstGeom prst="rect">
              <a:avLst/>
            </a:prstGeom>
            <a:solidFill>
              <a:schemeClr val="bg1">
                <a:lumMod val="65000"/>
                <a:alpha val="52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981200" y="2476500"/>
              <a:ext cx="609600" cy="1524000"/>
              <a:chOff x="6570955" y="2400300"/>
              <a:chExt cx="609600" cy="1524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570955" y="2400300"/>
                <a:ext cx="609600" cy="1524000"/>
              </a:xfrm>
              <a:prstGeom prst="rect">
                <a:avLst/>
              </a:prstGeom>
              <a:solidFill>
                <a:schemeClr val="bg1">
                  <a:lumMod val="65000"/>
                  <a:alpha val="52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570955" y="2400300"/>
                <a:ext cx="609600" cy="6096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997545" y="1939294"/>
            <a:ext cx="609600" cy="2396943"/>
            <a:chOff x="2438400" y="1550633"/>
            <a:chExt cx="609600" cy="2396943"/>
          </a:xfrm>
        </p:grpSpPr>
        <p:sp>
          <p:nvSpPr>
            <p:cNvPr id="8" name="Rectangle 7"/>
            <p:cNvSpPr/>
            <p:nvPr/>
          </p:nvSpPr>
          <p:spPr>
            <a:xfrm rot="20700000">
              <a:off x="2438400" y="1550633"/>
              <a:ext cx="609600" cy="1524000"/>
            </a:xfrm>
            <a:prstGeom prst="rect">
              <a:avLst/>
            </a:prstGeom>
            <a:solidFill>
              <a:schemeClr val="bg1">
                <a:lumMod val="65000"/>
                <a:alpha val="52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 rot="900000">
              <a:off x="2438400" y="2423576"/>
              <a:ext cx="609600" cy="1524000"/>
              <a:chOff x="6570955" y="2400300"/>
              <a:chExt cx="609600" cy="15240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570955" y="2400300"/>
                <a:ext cx="609600" cy="1524000"/>
              </a:xfrm>
              <a:prstGeom prst="rect">
                <a:avLst/>
              </a:prstGeom>
              <a:solidFill>
                <a:schemeClr val="bg1">
                  <a:lumMod val="65000"/>
                  <a:alpha val="52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570955" y="2400300"/>
                <a:ext cx="609600" cy="6096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 rot="220077">
            <a:off x="2087135" y="1926487"/>
            <a:ext cx="657442" cy="2360200"/>
            <a:chOff x="2867377" y="1581792"/>
            <a:chExt cx="657442" cy="2360200"/>
          </a:xfrm>
        </p:grpSpPr>
        <p:sp>
          <p:nvSpPr>
            <p:cNvPr id="13" name="Rectangle 12"/>
            <p:cNvSpPr/>
            <p:nvPr/>
          </p:nvSpPr>
          <p:spPr>
            <a:xfrm rot="20043581">
              <a:off x="2867377" y="1581792"/>
              <a:ext cx="609600" cy="1524000"/>
            </a:xfrm>
            <a:prstGeom prst="rect">
              <a:avLst/>
            </a:prstGeom>
            <a:solidFill>
              <a:schemeClr val="bg1">
                <a:lumMod val="65000"/>
                <a:alpha val="52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 rot="1233755">
              <a:off x="2915219" y="2417992"/>
              <a:ext cx="609600" cy="1524000"/>
              <a:chOff x="6570955" y="2400300"/>
              <a:chExt cx="609600" cy="15240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570955" y="2400300"/>
                <a:ext cx="609600" cy="1524000"/>
              </a:xfrm>
              <a:prstGeom prst="rect">
                <a:avLst/>
              </a:prstGeom>
              <a:solidFill>
                <a:schemeClr val="bg1">
                  <a:lumMod val="65000"/>
                  <a:alpha val="52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570955" y="2400300"/>
                <a:ext cx="609600" cy="6096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 rot="21424120">
            <a:off x="2114273" y="1895489"/>
            <a:ext cx="677433" cy="2241555"/>
            <a:chOff x="4047660" y="1563799"/>
            <a:chExt cx="677433" cy="2241555"/>
          </a:xfrm>
        </p:grpSpPr>
        <p:sp>
          <p:nvSpPr>
            <p:cNvPr id="18" name="Rectangle 17"/>
            <p:cNvSpPr/>
            <p:nvPr/>
          </p:nvSpPr>
          <p:spPr>
            <a:xfrm rot="19800000">
              <a:off x="4115493" y="1563799"/>
              <a:ext cx="609600" cy="1524000"/>
            </a:xfrm>
            <a:prstGeom prst="rect">
              <a:avLst/>
            </a:prstGeom>
            <a:solidFill>
              <a:schemeClr val="bg1">
                <a:lumMod val="65000"/>
                <a:alpha val="52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 rot="2162984">
              <a:off x="4047660" y="2281354"/>
              <a:ext cx="609601" cy="1524000"/>
              <a:chOff x="6570955" y="2400300"/>
              <a:chExt cx="609600" cy="1524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6570955" y="2400300"/>
                <a:ext cx="609600" cy="1524000"/>
              </a:xfrm>
              <a:prstGeom prst="rect">
                <a:avLst/>
              </a:prstGeom>
              <a:solidFill>
                <a:schemeClr val="bg1">
                  <a:lumMod val="65000"/>
                  <a:alpha val="52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570955" y="2400300"/>
                <a:ext cx="609600" cy="6096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 rot="181342">
            <a:off x="1937054" y="1752382"/>
            <a:ext cx="1524000" cy="1714718"/>
            <a:chOff x="4577216" y="1608652"/>
            <a:chExt cx="1524000" cy="1714718"/>
          </a:xfrm>
        </p:grpSpPr>
        <p:sp>
          <p:nvSpPr>
            <p:cNvPr id="23" name="Rectangle 22"/>
            <p:cNvSpPr/>
            <p:nvPr/>
          </p:nvSpPr>
          <p:spPr>
            <a:xfrm rot="18900000">
              <a:off x="4994289" y="1608652"/>
              <a:ext cx="609600" cy="1524000"/>
            </a:xfrm>
            <a:prstGeom prst="rect">
              <a:avLst/>
            </a:prstGeom>
            <a:solidFill>
              <a:schemeClr val="bg1">
                <a:lumMod val="65000"/>
                <a:alpha val="52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 rot="2700000">
              <a:off x="5030963" y="2253117"/>
              <a:ext cx="616506" cy="1524000"/>
              <a:chOff x="6564051" y="2393396"/>
              <a:chExt cx="616505" cy="15240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564051" y="2393396"/>
                <a:ext cx="609600" cy="1524000"/>
              </a:xfrm>
              <a:prstGeom prst="rect">
                <a:avLst/>
              </a:prstGeom>
              <a:solidFill>
                <a:schemeClr val="bg1">
                  <a:lumMod val="65000"/>
                  <a:alpha val="52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570956" y="2400300"/>
                <a:ext cx="609600" cy="6096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 rot="303361">
            <a:off x="1912618" y="2142847"/>
            <a:ext cx="1546862" cy="1105842"/>
            <a:chOff x="5804806" y="2126434"/>
            <a:chExt cx="1546862" cy="1105842"/>
          </a:xfrm>
        </p:grpSpPr>
        <p:sp>
          <p:nvSpPr>
            <p:cNvPr id="28" name="Rectangle 27"/>
            <p:cNvSpPr/>
            <p:nvPr/>
          </p:nvSpPr>
          <p:spPr>
            <a:xfrm rot="18000000">
              <a:off x="6262006" y="1669234"/>
              <a:ext cx="609600" cy="1524000"/>
            </a:xfrm>
            <a:prstGeom prst="rect">
              <a:avLst/>
            </a:prstGeom>
            <a:solidFill>
              <a:schemeClr val="bg1">
                <a:lumMod val="65000"/>
                <a:alpha val="52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 rot="3254148">
              <a:off x="6281415" y="2162023"/>
              <a:ext cx="616506" cy="1524000"/>
              <a:chOff x="6564051" y="2393396"/>
              <a:chExt cx="616505" cy="15240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64051" y="2393396"/>
                <a:ext cx="609600" cy="1524000"/>
              </a:xfrm>
              <a:prstGeom prst="rect">
                <a:avLst/>
              </a:prstGeom>
              <a:solidFill>
                <a:schemeClr val="bg1">
                  <a:lumMod val="65000"/>
                  <a:alpha val="52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570956" y="2400300"/>
                <a:ext cx="609600" cy="6096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5" name="Straight Connector 34"/>
          <p:cNvCxnSpPr/>
          <p:nvPr/>
        </p:nvCxnSpPr>
        <p:spPr>
          <a:xfrm>
            <a:off x="5171954" y="3965651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6772154" y="1905720"/>
            <a:ext cx="677433" cy="2241555"/>
            <a:chOff x="4047660" y="1563799"/>
            <a:chExt cx="677433" cy="2241555"/>
          </a:xfrm>
        </p:grpSpPr>
        <p:sp>
          <p:nvSpPr>
            <p:cNvPr id="42" name="Rectangle 41"/>
            <p:cNvSpPr/>
            <p:nvPr/>
          </p:nvSpPr>
          <p:spPr>
            <a:xfrm rot="19800000">
              <a:off x="4115493" y="1563799"/>
              <a:ext cx="609600" cy="1524000"/>
            </a:xfrm>
            <a:prstGeom prst="rect">
              <a:avLst/>
            </a:prstGeom>
            <a:solidFill>
              <a:schemeClr val="bg1">
                <a:lumMod val="65000"/>
                <a:alpha val="52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 rot="2162984">
              <a:off x="4047660" y="2281354"/>
              <a:ext cx="609601" cy="1524000"/>
              <a:chOff x="6570955" y="2400300"/>
              <a:chExt cx="609600" cy="152400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570955" y="2400300"/>
                <a:ext cx="609600" cy="1524000"/>
              </a:xfrm>
              <a:prstGeom prst="rect">
                <a:avLst/>
              </a:prstGeom>
              <a:solidFill>
                <a:schemeClr val="bg1">
                  <a:lumMod val="65000"/>
                  <a:alpha val="52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570955" y="2400300"/>
                <a:ext cx="609600" cy="6096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6918510" y="1834178"/>
            <a:ext cx="625151" cy="2227385"/>
            <a:chOff x="5251756" y="1732020"/>
            <a:chExt cx="625151" cy="2227385"/>
          </a:xfrm>
        </p:grpSpPr>
        <p:sp>
          <p:nvSpPr>
            <p:cNvPr id="52" name="Rectangle 51"/>
            <p:cNvSpPr/>
            <p:nvPr/>
          </p:nvSpPr>
          <p:spPr>
            <a:xfrm rot="19198281">
              <a:off x="5251756" y="1732020"/>
              <a:ext cx="609600" cy="1524000"/>
            </a:xfrm>
            <a:prstGeom prst="rect">
              <a:avLst/>
            </a:prstGeom>
            <a:solidFill>
              <a:schemeClr val="bg1">
                <a:lumMod val="65000"/>
                <a:alpha val="52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 rot="2021418">
              <a:off x="5267305" y="2435404"/>
              <a:ext cx="609602" cy="1524001"/>
              <a:chOff x="6570955" y="2400300"/>
              <a:chExt cx="609601" cy="1524001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570956" y="2400301"/>
                <a:ext cx="609600" cy="1524000"/>
              </a:xfrm>
              <a:prstGeom prst="rect">
                <a:avLst/>
              </a:prstGeom>
              <a:solidFill>
                <a:schemeClr val="bg1">
                  <a:lumMod val="65000"/>
                  <a:alpha val="52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570955" y="2400300"/>
                <a:ext cx="609600" cy="6096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6493181" y="2247614"/>
            <a:ext cx="1524000" cy="1802065"/>
            <a:chOff x="4826427" y="2145456"/>
            <a:chExt cx="1524000" cy="1802065"/>
          </a:xfrm>
        </p:grpSpPr>
        <p:sp>
          <p:nvSpPr>
            <p:cNvPr id="58" name="Rectangle 57"/>
            <p:cNvSpPr/>
            <p:nvPr/>
          </p:nvSpPr>
          <p:spPr>
            <a:xfrm rot="18889132">
              <a:off x="5283627" y="1688256"/>
              <a:ext cx="609600" cy="1524000"/>
            </a:xfrm>
            <a:prstGeom prst="rect">
              <a:avLst/>
            </a:prstGeom>
            <a:solidFill>
              <a:schemeClr val="bg1">
                <a:lumMod val="65000"/>
                <a:alpha val="52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 rot="1714258">
              <a:off x="5374454" y="2423521"/>
              <a:ext cx="609603" cy="1524000"/>
              <a:chOff x="6570955" y="2400300"/>
              <a:chExt cx="609602" cy="15240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6570957" y="2400300"/>
                <a:ext cx="609600" cy="1524000"/>
              </a:xfrm>
              <a:prstGeom prst="rect">
                <a:avLst/>
              </a:prstGeom>
              <a:solidFill>
                <a:schemeClr val="bg1">
                  <a:lumMod val="65000"/>
                  <a:alpha val="52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6570955" y="2400300"/>
                <a:ext cx="609600" cy="6096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Connector 81"/>
          <p:cNvCxnSpPr/>
          <p:nvPr/>
        </p:nvCxnSpPr>
        <p:spPr>
          <a:xfrm>
            <a:off x="2047374" y="2929249"/>
            <a:ext cx="0" cy="2046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088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30" y="342900"/>
            <a:ext cx="2004223" cy="493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092" y="435726"/>
            <a:ext cx="3261637" cy="9525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Eras Demi ITC" pitchFamily="34" charset="0"/>
              </a:rPr>
              <a:t>Working</a:t>
            </a:r>
            <a:endParaRPr lang="en-US" sz="4000" dirty="0">
              <a:latin typeface="Eras Demi ITC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629400" y="1104900"/>
            <a:ext cx="0" cy="41148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629400" y="5219700"/>
            <a:ext cx="12192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629400" y="1104900"/>
            <a:ext cx="1219200" cy="411480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97775" y="51731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24508" y="30384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Y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56550" y="296227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L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7800" y="14097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 = </a:t>
            </a:r>
            <a:r>
              <a:rPr lang="el-GR" dirty="0" smtClean="0"/>
              <a:t>√</a:t>
            </a:r>
            <a:r>
              <a:rPr lang="en-US" dirty="0" smtClean="0"/>
              <a:t>(X</a:t>
            </a:r>
            <a:r>
              <a:rPr lang="el-GR" dirty="0" smtClean="0"/>
              <a:t>²</a:t>
            </a:r>
            <a:r>
              <a:rPr lang="en-US" dirty="0" smtClean="0"/>
              <a:t> + Y</a:t>
            </a:r>
            <a:r>
              <a:rPr lang="el-GR" dirty="0" smtClean="0"/>
              <a:t>²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447800" y="2845454"/>
            <a:ext cx="2877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       L1</a:t>
            </a:r>
            <a:r>
              <a:rPr lang="el-GR" dirty="0"/>
              <a:t> ²</a:t>
            </a:r>
            <a:r>
              <a:rPr lang="en-US" dirty="0" smtClean="0"/>
              <a:t> + L</a:t>
            </a:r>
            <a:r>
              <a:rPr lang="el-GR" dirty="0" smtClean="0"/>
              <a:t> </a:t>
            </a:r>
            <a:r>
              <a:rPr lang="el-GR" dirty="0"/>
              <a:t>²</a:t>
            </a:r>
            <a:r>
              <a:rPr lang="en-US" dirty="0" smtClean="0"/>
              <a:t> - L2</a:t>
            </a:r>
            <a:r>
              <a:rPr lang="el-GR" dirty="0" smtClean="0"/>
              <a:t> </a:t>
            </a:r>
            <a:r>
              <a:rPr lang="el-GR" dirty="0"/>
              <a:t>²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os</a:t>
            </a:r>
            <a:r>
              <a:rPr lang="el-GR" dirty="0" smtClean="0"/>
              <a:t> </a:t>
            </a:r>
            <a:r>
              <a:rPr lang="el-GR" dirty="0"/>
              <a:t>α</a:t>
            </a:r>
            <a:r>
              <a:rPr lang="en-US" dirty="0" smtClean="0"/>
              <a:t>      =   ----------------------</a:t>
            </a:r>
          </a:p>
          <a:p>
            <a:r>
              <a:rPr lang="en-US" dirty="0" smtClean="0"/>
              <a:t>	              2 L1 L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447800" y="3970057"/>
            <a:ext cx="142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an </a:t>
            </a:r>
            <a:r>
              <a:rPr lang="el-GR" dirty="0" smtClean="0"/>
              <a:t>β</a:t>
            </a:r>
            <a:r>
              <a:rPr lang="en-US" dirty="0" smtClean="0"/>
              <a:t> =   X / Y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447800" y="1811699"/>
            <a:ext cx="3045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         L1</a:t>
            </a:r>
            <a:r>
              <a:rPr lang="el-GR" dirty="0" smtClean="0"/>
              <a:t> </a:t>
            </a:r>
            <a:r>
              <a:rPr lang="el-GR" dirty="0"/>
              <a:t>²</a:t>
            </a:r>
            <a:r>
              <a:rPr lang="en-US" dirty="0" smtClean="0"/>
              <a:t> + L2</a:t>
            </a:r>
            <a:r>
              <a:rPr lang="el-GR" dirty="0"/>
              <a:t> ²</a:t>
            </a:r>
            <a:r>
              <a:rPr lang="en-US" dirty="0" smtClean="0"/>
              <a:t> - L</a:t>
            </a:r>
            <a:r>
              <a:rPr lang="el-GR" dirty="0"/>
              <a:t> ²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l-GR" dirty="0" smtClean="0"/>
              <a:t>θ</a:t>
            </a:r>
            <a:r>
              <a:rPr lang="en-US" sz="1400" dirty="0" smtClean="0"/>
              <a:t>m2</a:t>
            </a:r>
            <a:r>
              <a:rPr lang="en-US" dirty="0"/>
              <a:t> </a:t>
            </a:r>
            <a:r>
              <a:rPr lang="en-US" dirty="0" smtClean="0"/>
              <a:t>     =   ----------------------</a:t>
            </a:r>
          </a:p>
          <a:p>
            <a:r>
              <a:rPr lang="en-US" dirty="0" smtClean="0"/>
              <a:t>		2 L1 L2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475072" y="4685097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en-US" sz="1400" dirty="0" smtClean="0"/>
              <a:t>m1</a:t>
            </a:r>
            <a:r>
              <a:rPr lang="en-US" dirty="0" smtClean="0"/>
              <a:t> = 180 - </a:t>
            </a:r>
            <a:r>
              <a:rPr lang="el-GR" dirty="0"/>
              <a:t>α</a:t>
            </a:r>
            <a:r>
              <a:rPr lang="en-US" dirty="0" smtClean="0"/>
              <a:t> - </a:t>
            </a:r>
            <a:r>
              <a:rPr lang="el-GR" dirty="0"/>
              <a:t>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78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/>
      <p:bldP spid="46" grpId="0"/>
      <p:bldP spid="47" grpId="0"/>
      <p:bldP spid="48" grpId="0"/>
      <p:bldP spid="49" grpId="0"/>
      <p:bldP spid="80" grpId="0"/>
      <p:bldP spid="81" grpId="0"/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66700"/>
            <a:ext cx="4876800" cy="9525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Eras Demi ITC" pitchFamily="34" charset="0"/>
              </a:rPr>
              <a:t>Character Mapping</a:t>
            </a:r>
            <a:endParaRPr lang="en-US" sz="4000" dirty="0">
              <a:latin typeface="Eras Demi ITC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14097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029200" y="14097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86400" y="14097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43600" y="14097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43200" y="14097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00400" y="14097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7600" y="14097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14800" y="14097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76500" y="1943100"/>
            <a:ext cx="419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00800" y="14097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76500" y="1485900"/>
            <a:ext cx="419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76500" y="2857500"/>
            <a:ext cx="419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76500" y="2400300"/>
            <a:ext cx="419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438400" y="3771900"/>
            <a:ext cx="419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38400" y="3314700"/>
            <a:ext cx="419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38400" y="4686300"/>
            <a:ext cx="419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0" y="4229100"/>
            <a:ext cx="419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5143500"/>
            <a:ext cx="419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1524000" y="1148834"/>
            <a:ext cx="55626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1859023" y="876300"/>
            <a:ext cx="0" cy="4470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6705600" y="83296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8" name="TextBox 227"/>
          <p:cNvSpPr txBox="1"/>
          <p:nvPr/>
        </p:nvSpPr>
        <p:spPr>
          <a:xfrm>
            <a:off x="1524000" y="49149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4267200" y="11488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sp>
        <p:nvSpPr>
          <p:cNvPr id="229" name="Oval 228"/>
          <p:cNvSpPr/>
          <p:nvPr/>
        </p:nvSpPr>
        <p:spPr>
          <a:xfrm>
            <a:off x="4533899" y="144196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6019800" y="11049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(50,0)</a:t>
            </a:r>
            <a:endParaRPr lang="en-US" dirty="0"/>
          </a:p>
        </p:txBody>
      </p:sp>
      <p:sp>
        <p:nvSpPr>
          <p:cNvPr id="230" name="Oval 229"/>
          <p:cNvSpPr/>
          <p:nvPr/>
        </p:nvSpPr>
        <p:spPr>
          <a:xfrm>
            <a:off x="6362700" y="144883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/>
          <p:cNvSpPr txBox="1"/>
          <p:nvPr/>
        </p:nvSpPr>
        <p:spPr>
          <a:xfrm>
            <a:off x="6324600" y="32501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(50,50)</a:t>
            </a:r>
            <a:endParaRPr lang="en-US" dirty="0"/>
          </a:p>
        </p:txBody>
      </p:sp>
      <p:sp>
        <p:nvSpPr>
          <p:cNvPr id="231" name="Oval 230"/>
          <p:cNvSpPr/>
          <p:nvPr/>
        </p:nvSpPr>
        <p:spPr>
          <a:xfrm>
            <a:off x="6362701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6092061" y="516255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(50,100)</a:t>
            </a:r>
            <a:endParaRPr lang="en-US" dirty="0"/>
          </a:p>
        </p:txBody>
      </p:sp>
      <p:sp>
        <p:nvSpPr>
          <p:cNvPr id="232" name="Oval 231"/>
          <p:cNvSpPr/>
          <p:nvPr/>
        </p:nvSpPr>
        <p:spPr>
          <a:xfrm>
            <a:off x="6362702" y="51043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/>
          <p:cNvSpPr txBox="1"/>
          <p:nvPr/>
        </p:nvSpPr>
        <p:spPr>
          <a:xfrm>
            <a:off x="4225161" y="51493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(0,100)</a:t>
            </a:r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4533900" y="51043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2286000" y="513611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(-50,100)</a:t>
            </a:r>
            <a:endParaRPr lang="en-US" dirty="0"/>
          </a:p>
        </p:txBody>
      </p:sp>
      <p:sp>
        <p:nvSpPr>
          <p:cNvPr id="234" name="Oval 233"/>
          <p:cNvSpPr/>
          <p:nvPr/>
        </p:nvSpPr>
        <p:spPr>
          <a:xfrm>
            <a:off x="2705098" y="51043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/>
          <p:cNvSpPr txBox="1"/>
          <p:nvPr/>
        </p:nvSpPr>
        <p:spPr>
          <a:xfrm>
            <a:off x="1897353" y="32385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(-50,50)</a:t>
            </a:r>
            <a:endParaRPr lang="en-US" dirty="0"/>
          </a:p>
        </p:txBody>
      </p:sp>
      <p:sp>
        <p:nvSpPr>
          <p:cNvPr id="235" name="Oval 234"/>
          <p:cNvSpPr/>
          <p:nvPr/>
        </p:nvSpPr>
        <p:spPr>
          <a:xfrm>
            <a:off x="270121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/>
          <p:cNvSpPr txBox="1"/>
          <p:nvPr/>
        </p:nvSpPr>
        <p:spPr>
          <a:xfrm>
            <a:off x="2286000" y="110490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(-50,0)</a:t>
            </a:r>
            <a:endParaRPr lang="en-US" dirty="0"/>
          </a:p>
        </p:txBody>
      </p:sp>
      <p:sp>
        <p:nvSpPr>
          <p:cNvPr id="236" name="Oval 235"/>
          <p:cNvSpPr/>
          <p:nvPr/>
        </p:nvSpPr>
        <p:spPr>
          <a:xfrm>
            <a:off x="2697322" y="144883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63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8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8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1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8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0"/>
                            </p:stCondLst>
                            <p:childTnLst>
                              <p:par>
                                <p:cTn id="1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000"/>
                            </p:stCondLst>
                            <p:childTnLst>
                              <p:par>
                                <p:cTn id="12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8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000"/>
                            </p:stCondLst>
                            <p:childTnLst>
                              <p:par>
                                <p:cTn id="1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000"/>
                            </p:stCondLst>
                            <p:childTnLst>
                              <p:par>
                                <p:cTn id="13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8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000"/>
                            </p:stCondLst>
                            <p:childTnLst>
                              <p:par>
                                <p:cTn id="1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8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8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6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8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7" grpId="0"/>
      <p:bldP spid="228" grpId="0"/>
      <p:bldP spid="213" grpId="0"/>
      <p:bldP spid="229" grpId="0" animBg="1"/>
      <p:bldP spid="214" grpId="0"/>
      <p:bldP spid="230" grpId="0" animBg="1"/>
      <p:bldP spid="219" grpId="0"/>
      <p:bldP spid="231" grpId="0" animBg="1"/>
      <p:bldP spid="218" grpId="0"/>
      <p:bldP spid="232" grpId="0" animBg="1"/>
      <p:bldP spid="217" grpId="0"/>
      <p:bldP spid="233" grpId="0" animBg="1"/>
      <p:bldP spid="216" grpId="0"/>
      <p:bldP spid="234" grpId="0" animBg="1"/>
      <p:bldP spid="220" grpId="0"/>
      <p:bldP spid="235" grpId="0" animBg="1"/>
      <p:bldP spid="215" grpId="0"/>
      <p:bldP spid="2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71500"/>
            <a:ext cx="4876800" cy="9525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Eras Demi ITC" pitchFamily="34" charset="0"/>
              </a:rPr>
              <a:t>Stroke Method</a:t>
            </a:r>
            <a:endParaRPr lang="en-US" sz="4000" dirty="0">
              <a:latin typeface="Eras Demi ITC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8" y="1781175"/>
            <a:ext cx="172402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079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7467600" cy="952500"/>
          </a:xfrm>
        </p:spPr>
        <p:txBody>
          <a:bodyPr/>
          <a:lstStyle/>
          <a:p>
            <a:pPr algn="l"/>
            <a:r>
              <a:rPr lang="en-US" sz="4000" dirty="0" smtClean="0">
                <a:latin typeface="Eras Demi ITC" pitchFamily="34" charset="0"/>
              </a:rPr>
              <a:t>Index</a:t>
            </a:r>
            <a:endParaRPr lang="en-US" sz="4000" dirty="0">
              <a:latin typeface="Eras Demi IT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28700"/>
            <a:ext cx="7467600" cy="4267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Objective</a:t>
            </a:r>
          </a:p>
          <a:p>
            <a:r>
              <a:rPr lang="en-US" sz="2400" dirty="0" smtClean="0"/>
              <a:t>Introduction to Spark V</a:t>
            </a:r>
          </a:p>
          <a:p>
            <a:r>
              <a:rPr lang="en-US" sz="2400" dirty="0" smtClean="0"/>
              <a:t>Custom motor driver</a:t>
            </a:r>
          </a:p>
          <a:p>
            <a:r>
              <a:rPr lang="en-US" sz="2400" dirty="0" smtClean="0"/>
              <a:t>Wireless communication</a:t>
            </a:r>
          </a:p>
          <a:p>
            <a:r>
              <a:rPr lang="en-US" sz="2400" dirty="0" smtClean="0"/>
              <a:t>Programming the motor</a:t>
            </a:r>
          </a:p>
          <a:p>
            <a:r>
              <a:rPr lang="en-US" sz="2400" dirty="0" smtClean="0"/>
              <a:t>Working of mechanism</a:t>
            </a:r>
          </a:p>
          <a:p>
            <a:r>
              <a:rPr lang="en-US" sz="2400" dirty="0" smtClean="0"/>
              <a:t>Character mapping</a:t>
            </a:r>
          </a:p>
          <a:p>
            <a:r>
              <a:rPr lang="en-US" sz="2400" dirty="0" smtClean="0"/>
              <a:t>Simulation</a:t>
            </a:r>
          </a:p>
          <a:p>
            <a:r>
              <a:rPr lang="en-US" sz="2400" dirty="0" smtClean="0"/>
              <a:t>GUI</a:t>
            </a:r>
          </a:p>
          <a:p>
            <a:r>
              <a:rPr lang="en-US" sz="2400" dirty="0" smtClean="0"/>
              <a:t>Applications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75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75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25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9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825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5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1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19100"/>
            <a:ext cx="4876800" cy="9525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Eras Demi ITC" pitchFamily="34" charset="0"/>
              </a:rPr>
              <a:t>Example</a:t>
            </a:r>
            <a:endParaRPr lang="en-US" sz="4000" dirty="0">
              <a:latin typeface="Eras Demi ITC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581400" y="1395968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038600" y="1395968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95800" y="1395968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53000" y="1395968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52600" y="1395968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09800" y="1395968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67000" y="1395968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24200" y="1395968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85900" y="1929368"/>
            <a:ext cx="419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10200" y="1395968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485900" y="1472168"/>
            <a:ext cx="419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85900" y="2843768"/>
            <a:ext cx="419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85900" y="2386568"/>
            <a:ext cx="419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47800" y="3758168"/>
            <a:ext cx="419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47800" y="3300968"/>
            <a:ext cx="419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47800" y="4672568"/>
            <a:ext cx="419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47800" y="4215368"/>
            <a:ext cx="419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7800" y="5129768"/>
            <a:ext cx="419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43299" y="142823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372100" y="14351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34000" y="323643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(50,50)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372101" y="32628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101461" y="514881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(50,100)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372102" y="509063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234561" y="513560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(0,100)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543300" y="509063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263388" y="5133757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(-50,100)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1714498" y="509063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06753" y="322476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(-50,50)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710610" y="32628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706722" y="14351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1" name="Straight Connector 2050"/>
          <p:cNvCxnSpPr>
            <a:stCxn id="31" idx="4"/>
            <a:endCxn id="22" idx="4"/>
          </p:cNvCxnSpPr>
          <p:nvPr/>
        </p:nvCxnSpPr>
        <p:spPr>
          <a:xfrm flipV="1">
            <a:off x="1752598" y="1504434"/>
            <a:ext cx="1828801" cy="3662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2052"/>
          <p:cNvCxnSpPr>
            <a:stCxn id="22" idx="4"/>
            <a:endCxn id="27" idx="6"/>
          </p:cNvCxnSpPr>
          <p:nvPr/>
        </p:nvCxnSpPr>
        <p:spPr>
          <a:xfrm>
            <a:off x="3581399" y="1504434"/>
            <a:ext cx="1866903" cy="3624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Connector 2054"/>
          <p:cNvCxnSpPr>
            <a:stCxn id="27" idx="0"/>
          </p:cNvCxnSpPr>
          <p:nvPr/>
        </p:nvCxnSpPr>
        <p:spPr>
          <a:xfrm flipH="1" flipV="1">
            <a:off x="2667000" y="3300968"/>
            <a:ext cx="2743202" cy="178966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/>
          <p:cNvCxnSpPr/>
          <p:nvPr/>
        </p:nvCxnSpPr>
        <p:spPr>
          <a:xfrm flipV="1">
            <a:off x="2667000" y="3300968"/>
            <a:ext cx="18288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3" name="TextBox 2062"/>
          <p:cNvSpPr txBox="1"/>
          <p:nvPr/>
        </p:nvSpPr>
        <p:spPr>
          <a:xfrm>
            <a:off x="6313371" y="1502076"/>
            <a:ext cx="111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 down</a:t>
            </a:r>
            <a:endParaRPr lang="en-US" dirty="0"/>
          </a:p>
        </p:txBody>
      </p:sp>
      <p:sp>
        <p:nvSpPr>
          <p:cNvPr id="2064" name="TextBox 2063"/>
          <p:cNvSpPr txBox="1"/>
          <p:nvPr/>
        </p:nvSpPr>
        <p:spPr>
          <a:xfrm>
            <a:off x="6313371" y="179070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Line(-50,100,  0,0) 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29000" y="11488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81600" y="11049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(50,0)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447800" y="110490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(-50,0)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313370" y="20955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Line(0,0,  50,100) 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342432" y="2945368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Line(50,100, -25,50)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324600" y="3648856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Line(-25,50,  25,50) 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324600" y="3390900"/>
            <a:ext cx="111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 down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342432" y="2658151"/>
            <a:ext cx="83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77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5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500"/>
                            </p:stCondLst>
                            <p:childTnLst>
                              <p:par>
                                <p:cTn id="1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500"/>
                            </p:stCondLst>
                            <p:childTnLst>
                              <p:par>
                                <p:cTn id="1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000"/>
                            </p:stCondLst>
                            <p:childTnLst>
                              <p:par>
                                <p:cTn id="14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500"/>
                            </p:stCondLst>
                            <p:childTnLst>
                              <p:par>
                                <p:cTn id="1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8000"/>
                            </p:stCondLst>
                            <p:childTnLst>
                              <p:par>
                                <p:cTn id="15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8500"/>
                            </p:stCondLst>
                            <p:childTnLst>
                              <p:par>
                                <p:cTn id="1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 animBg="1"/>
      <p:bldP spid="2063" grpId="0"/>
      <p:bldP spid="2064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2324100"/>
            <a:ext cx="2514600" cy="9525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latin typeface="Eras Demi ITC" pitchFamily="34" charset="0"/>
              </a:rPr>
              <a:t>Simulation</a:t>
            </a:r>
            <a:endParaRPr lang="en-US" sz="4000" dirty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256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6700"/>
            <a:ext cx="1828800" cy="952500"/>
          </a:xfrm>
        </p:spPr>
        <p:txBody>
          <a:bodyPr/>
          <a:lstStyle/>
          <a:p>
            <a:pPr algn="l"/>
            <a:r>
              <a:rPr lang="en-US" dirty="0" smtClean="0">
                <a:latin typeface="Eras Demi ITC" pitchFamily="34" charset="0"/>
              </a:rPr>
              <a:t>GUI</a:t>
            </a:r>
            <a:endParaRPr lang="en-US" dirty="0">
              <a:latin typeface="Eras Demi IT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3500"/>
            <a:ext cx="5334000" cy="3771636"/>
          </a:xfrm>
        </p:spPr>
        <p:txBody>
          <a:bodyPr>
            <a:normAutofit/>
          </a:bodyPr>
          <a:lstStyle/>
          <a:p>
            <a:r>
              <a:rPr lang="en-US" dirty="0" smtClean="0"/>
              <a:t>Visual C++</a:t>
            </a:r>
          </a:p>
          <a:p>
            <a:r>
              <a:rPr lang="en-US" dirty="0" smtClean="0"/>
              <a:t>Select COM port at runtime</a:t>
            </a:r>
          </a:p>
          <a:p>
            <a:r>
              <a:rPr lang="en-US" dirty="0" smtClean="0"/>
              <a:t>Check status of robot</a:t>
            </a:r>
          </a:p>
          <a:p>
            <a:r>
              <a:rPr lang="en-US" dirty="0" smtClean="0"/>
              <a:t>Enter multiple characters at a time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503045"/>
            <a:ext cx="22574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Terminator 14"/>
          <p:cNvSpPr/>
          <p:nvPr/>
        </p:nvSpPr>
        <p:spPr>
          <a:xfrm>
            <a:off x="5181600" y="0"/>
            <a:ext cx="990600" cy="254000"/>
          </a:xfrm>
          <a:prstGeom prst="flowChartTerminator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848100" y="635000"/>
            <a:ext cx="3657600" cy="317500"/>
          </a:xfrm>
          <a:prstGeom prst="flowChartProcess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next character from input string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3886200" y="1333500"/>
            <a:ext cx="3581400" cy="320040"/>
          </a:xfrm>
          <a:prstGeom prst="flowChartProcess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line coordinates from memory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3619500" y="1841500"/>
            <a:ext cx="4114800" cy="320040"/>
          </a:xfrm>
          <a:prstGeom prst="flowChartProcess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Proceed to start point and put pen down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3352800" y="2413000"/>
            <a:ext cx="4648200" cy="317500"/>
          </a:xfrm>
          <a:prstGeom prst="flowChartProcess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Trace inbuilt path to final point and lift the pen</a:t>
            </a:r>
          </a:p>
        </p:txBody>
      </p:sp>
      <p:sp>
        <p:nvSpPr>
          <p:cNvPr id="21" name="Flowchart: Decision 20"/>
          <p:cNvSpPr/>
          <p:nvPr/>
        </p:nvSpPr>
        <p:spPr>
          <a:xfrm>
            <a:off x="3810000" y="2921000"/>
            <a:ext cx="3771900" cy="762000"/>
          </a:xfrm>
          <a:prstGeom prst="flowChartDecision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lines of current alphabet traced ?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4267200" y="3873500"/>
            <a:ext cx="2819400" cy="317500"/>
          </a:xfrm>
          <a:prstGeom prst="flowChartProcess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robot to next position</a:t>
            </a:r>
          </a:p>
        </p:txBody>
      </p:sp>
      <p:sp>
        <p:nvSpPr>
          <p:cNvPr id="24" name="Flowchart: Decision 23"/>
          <p:cNvSpPr/>
          <p:nvPr/>
        </p:nvSpPr>
        <p:spPr>
          <a:xfrm>
            <a:off x="3733800" y="4381500"/>
            <a:ext cx="3886200" cy="889000"/>
          </a:xfrm>
          <a:prstGeom prst="flowChartDecision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characters in input string printed ?</a:t>
            </a:r>
          </a:p>
        </p:txBody>
      </p:sp>
      <p:sp>
        <p:nvSpPr>
          <p:cNvPr id="25" name="Flowchart: Terminator 24"/>
          <p:cNvSpPr/>
          <p:nvPr/>
        </p:nvSpPr>
        <p:spPr>
          <a:xfrm>
            <a:off x="5067300" y="5461000"/>
            <a:ext cx="1219200" cy="254000"/>
          </a:xfrm>
          <a:prstGeom prst="flowChartTerminator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5562600" y="317500"/>
            <a:ext cx="228600" cy="190500"/>
          </a:xfrm>
          <a:prstGeom prst="flowChartConnector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5562600" y="1016000"/>
            <a:ext cx="228600" cy="190500"/>
          </a:xfrm>
          <a:prstGeom prst="flowChartConnector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07528" y="412750"/>
            <a:ext cx="16832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Eras Demi ITC" pitchFamily="34" charset="0"/>
              </a:rPr>
              <a:t>Flow Chart</a:t>
            </a:r>
          </a:p>
        </p:txBody>
      </p:sp>
      <p:cxnSp>
        <p:nvCxnSpPr>
          <p:cNvPr id="35" name="Straight Arrow Connector 34"/>
          <p:cNvCxnSpPr>
            <a:stCxn id="15" idx="2"/>
            <a:endCxn id="26" idx="0"/>
          </p:cNvCxnSpPr>
          <p:nvPr/>
        </p:nvCxnSpPr>
        <p:spPr>
          <a:xfrm rot="5400000">
            <a:off x="5645150" y="285618"/>
            <a:ext cx="635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4"/>
            <a:endCxn id="16" idx="0"/>
          </p:cNvCxnSpPr>
          <p:nvPr/>
        </p:nvCxnSpPr>
        <p:spPr>
          <a:xfrm rot="5400000">
            <a:off x="5613400" y="571368"/>
            <a:ext cx="127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2"/>
            <a:endCxn id="27" idx="0"/>
          </p:cNvCxnSpPr>
          <p:nvPr/>
        </p:nvCxnSpPr>
        <p:spPr>
          <a:xfrm rot="5400000">
            <a:off x="5645150" y="984118"/>
            <a:ext cx="635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4"/>
            <a:endCxn id="18" idx="0"/>
          </p:cNvCxnSpPr>
          <p:nvPr/>
        </p:nvCxnSpPr>
        <p:spPr>
          <a:xfrm rot="5400000">
            <a:off x="5613400" y="1269868"/>
            <a:ext cx="127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2"/>
            <a:endCxn id="19" idx="0"/>
          </p:cNvCxnSpPr>
          <p:nvPr/>
        </p:nvCxnSpPr>
        <p:spPr>
          <a:xfrm rot="5400000">
            <a:off x="5582920" y="1747388"/>
            <a:ext cx="1879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2"/>
            <a:endCxn id="20" idx="0"/>
          </p:cNvCxnSpPr>
          <p:nvPr/>
        </p:nvCxnSpPr>
        <p:spPr>
          <a:xfrm rot="5400000">
            <a:off x="5551170" y="2287138"/>
            <a:ext cx="2514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0" idx="2"/>
            <a:endCxn id="21" idx="0"/>
          </p:cNvCxnSpPr>
          <p:nvPr/>
        </p:nvCxnSpPr>
        <p:spPr>
          <a:xfrm rot="16200000" flipH="1">
            <a:off x="5591175" y="2816225"/>
            <a:ext cx="19050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1" idx="2"/>
            <a:endCxn id="23" idx="0"/>
          </p:cNvCxnSpPr>
          <p:nvPr/>
        </p:nvCxnSpPr>
        <p:spPr>
          <a:xfrm rot="5400000">
            <a:off x="5591175" y="3768725"/>
            <a:ext cx="19050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3" idx="2"/>
            <a:endCxn id="24" idx="0"/>
          </p:cNvCxnSpPr>
          <p:nvPr/>
        </p:nvCxnSpPr>
        <p:spPr>
          <a:xfrm rot="5400000">
            <a:off x="5581650" y="4286118"/>
            <a:ext cx="1905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4" idx="2"/>
            <a:endCxn id="25" idx="0"/>
          </p:cNvCxnSpPr>
          <p:nvPr/>
        </p:nvCxnSpPr>
        <p:spPr>
          <a:xfrm rot="5400000">
            <a:off x="5581650" y="5365618"/>
            <a:ext cx="1905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1" idx="1"/>
            <a:endCxn id="27" idx="2"/>
          </p:cNvCxnSpPr>
          <p:nvPr/>
        </p:nvCxnSpPr>
        <p:spPr>
          <a:xfrm rot="10800000" flipH="1">
            <a:off x="3810000" y="1111250"/>
            <a:ext cx="1752600" cy="2190750"/>
          </a:xfrm>
          <a:prstGeom prst="bentConnector3">
            <a:avLst>
              <a:gd name="adj1" fmla="val -358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4" idx="1"/>
            <a:endCxn id="26" idx="2"/>
          </p:cNvCxnSpPr>
          <p:nvPr/>
        </p:nvCxnSpPr>
        <p:spPr>
          <a:xfrm rot="10800000" flipH="1">
            <a:off x="3733800" y="412750"/>
            <a:ext cx="1828800" cy="4413250"/>
          </a:xfrm>
          <a:prstGeom prst="bentConnector3">
            <a:avLst>
              <a:gd name="adj1" fmla="val -554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15001" y="5207000"/>
            <a:ext cx="538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 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743201" y="4064000"/>
            <a:ext cx="50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715001" y="3619500"/>
            <a:ext cx="538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 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200400" y="28575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3" grpId="0"/>
      <p:bldP spid="61" grpId="0"/>
      <p:bldP spid="62" grpId="0"/>
      <p:bldP spid="63" grpId="0"/>
      <p:bldP spid="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4572000" cy="952500"/>
          </a:xfrm>
        </p:spPr>
        <p:txBody>
          <a:bodyPr/>
          <a:lstStyle/>
          <a:p>
            <a:pPr algn="l"/>
            <a:r>
              <a:rPr lang="en-US" dirty="0" smtClean="0">
                <a:latin typeface="Eras Demi ITC" pitchFamily="34" charset="0"/>
              </a:rPr>
              <a:t>Applications</a:t>
            </a:r>
            <a:endParaRPr lang="en-IN" dirty="0">
              <a:latin typeface="Eras Demi IT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09700"/>
            <a:ext cx="5181600" cy="2362200"/>
          </a:xfrm>
        </p:spPr>
        <p:txBody>
          <a:bodyPr/>
          <a:lstStyle/>
          <a:p>
            <a:r>
              <a:rPr lang="en-US" dirty="0" smtClean="0"/>
              <a:t>Large </a:t>
            </a:r>
            <a:r>
              <a:rPr lang="en-US" dirty="0" smtClean="0"/>
              <a:t>Size Poster Making</a:t>
            </a:r>
          </a:p>
          <a:p>
            <a:r>
              <a:rPr lang="en-US" dirty="0" smtClean="0"/>
              <a:t>License </a:t>
            </a:r>
            <a:r>
              <a:rPr lang="en-US" dirty="0" smtClean="0"/>
              <a:t>Plate / Vinyl Cutters</a:t>
            </a:r>
          </a:p>
          <a:p>
            <a:r>
              <a:rPr lang="en-US" dirty="0"/>
              <a:t>Use libraries in </a:t>
            </a:r>
            <a:r>
              <a:rPr lang="en-US" dirty="0" smtClean="0"/>
              <a:t>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16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171700"/>
            <a:ext cx="4572000" cy="952500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Eras Demi ITC" pitchFamily="34" charset="0"/>
              </a:rPr>
              <a:t>Challenges</a:t>
            </a:r>
            <a:endParaRPr lang="en-IN" sz="6000" dirty="0">
              <a:latin typeface="Eras Demi ITC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1700"/>
            <a:ext cx="8229600" cy="952500"/>
          </a:xfrm>
        </p:spPr>
        <p:txBody>
          <a:bodyPr>
            <a:noAutofit/>
          </a:bodyPr>
          <a:lstStyle/>
          <a:p>
            <a:r>
              <a:rPr lang="en-US" sz="11500" dirty="0" smtClean="0">
                <a:latin typeface="Eras Demi ITC" pitchFamily="34" charset="0"/>
              </a:rPr>
              <a:t>Thank You</a:t>
            </a:r>
            <a:endParaRPr lang="en-IN" sz="11500" dirty="0">
              <a:latin typeface="Eras Demi ITC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72029"/>
            <a:ext cx="5504744" cy="7236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Eras Demi ITC" pitchFamily="34" charset="0"/>
              </a:rPr>
              <a:t>Project objective</a:t>
            </a:r>
            <a:endParaRPr lang="en-US" dirty="0">
              <a:latin typeface="Eras Demi ITC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90600" y="1676664"/>
            <a:ext cx="7162800" cy="3771636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The project objective is to explore the “writing capability of robots”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We program a Spark V robot </a:t>
            </a:r>
            <a:r>
              <a:rPr lang="en-US" sz="2400" dirty="0" err="1" smtClean="0"/>
              <a:t>ie</a:t>
            </a:r>
            <a:r>
              <a:rPr lang="en-US" sz="2400" dirty="0" smtClean="0"/>
              <a:t>. ATMEGA 16 based to write on a paper with pen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A mechanism makes the pen move in different directions</a:t>
            </a:r>
          </a:p>
          <a:p>
            <a:r>
              <a:rPr lang="en-US" sz="2400" dirty="0" smtClean="0"/>
              <a:t>Input is given through user interface using XBEE (Based on </a:t>
            </a:r>
            <a:r>
              <a:rPr lang="en-US" sz="2400" dirty="0" err="1" smtClean="0"/>
              <a:t>zigbee</a:t>
            </a:r>
            <a:r>
              <a:rPr lang="en-US" sz="2400" dirty="0" smtClean="0"/>
              <a:t> protocol, IEEE 802.15.4)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417"/>
            <a:ext cx="7363326" cy="9525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Eras Demi ITC" pitchFamily="34" charset="0"/>
              </a:rPr>
              <a:t>Spark V ATMEGA16 Robot</a:t>
            </a:r>
            <a:endParaRPr lang="en-US" sz="4000" dirty="0">
              <a:latin typeface="Eras Demi IT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190684"/>
            <a:ext cx="7772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is based on ATMEGA16 microcontroller.</a:t>
            </a:r>
          </a:p>
          <a:p>
            <a:r>
              <a:rPr lang="en-US" sz="2400" dirty="0" smtClean="0"/>
              <a:t>The robot is equipped with: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3 analog white line sensors,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3 analog IR Proximity sensors,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3 directional light intensity sensors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LCD display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Buzzer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Both serial and wireless communication ports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Has auxiliary and battery power supply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Ultrasonic range sensors (optional)</a:t>
            </a:r>
          </a:p>
        </p:txBody>
      </p:sp>
      <p:pic>
        <p:nvPicPr>
          <p:cNvPr id="2050" name="Picture 2" descr="C:\Users\RANJIT\Desktop\spar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9614" y="1333501"/>
            <a:ext cx="3053927" cy="2590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RANJIT\Desktop\spark hardwa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1913"/>
            <a:ext cx="8305800" cy="89018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Eras Demi ITC" pitchFamily="34" charset="0"/>
              </a:rPr>
              <a:t>Spark V functional block diagram</a:t>
            </a:r>
            <a:endParaRPr lang="en-US" dirty="0">
              <a:latin typeface="Eras Demi ITC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05148"/>
            <a:ext cx="7620000" cy="299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42900"/>
            <a:ext cx="6629400" cy="502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66700"/>
            <a:ext cx="3810000" cy="9525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Eras Demi ITC" pitchFamily="34" charset="0"/>
              </a:rPr>
              <a:t>ATMEGA 16</a:t>
            </a:r>
            <a:endParaRPr lang="en-US" sz="4000" dirty="0">
              <a:latin typeface="Eras Demi IT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00"/>
            <a:ext cx="7848600" cy="37716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It </a:t>
            </a:r>
            <a:r>
              <a:rPr lang="en-US" dirty="0"/>
              <a:t>is a 8 bit microcontroller having 40 </a:t>
            </a:r>
            <a:r>
              <a:rPr lang="en-US" dirty="0" smtClean="0"/>
              <a:t>pins</a:t>
            </a:r>
          </a:p>
          <a:p>
            <a:r>
              <a:rPr lang="en-US" dirty="0" smtClean="0"/>
              <a:t>Has </a:t>
            </a:r>
            <a:r>
              <a:rPr lang="en-US" dirty="0"/>
              <a:t>32 programmable I/O lines split into 4 </a:t>
            </a:r>
            <a:r>
              <a:rPr lang="en-US" dirty="0" smtClean="0"/>
              <a:t>ports</a:t>
            </a:r>
          </a:p>
          <a:p>
            <a:r>
              <a:rPr lang="en-US" dirty="0" smtClean="0"/>
              <a:t>3 </a:t>
            </a:r>
            <a:r>
              <a:rPr lang="en-US" dirty="0"/>
              <a:t>timer </a:t>
            </a:r>
            <a:r>
              <a:rPr lang="en-US" dirty="0" smtClean="0"/>
              <a:t>pins</a:t>
            </a:r>
          </a:p>
          <a:p>
            <a:r>
              <a:rPr lang="en-US" dirty="0" smtClean="0"/>
              <a:t>Operating </a:t>
            </a:r>
            <a:r>
              <a:rPr lang="en-US" dirty="0"/>
              <a:t>voltage is 4.5 to 5.5 </a:t>
            </a:r>
            <a:r>
              <a:rPr lang="en-US" dirty="0" smtClean="0"/>
              <a:t>V</a:t>
            </a:r>
          </a:p>
          <a:p>
            <a:r>
              <a:rPr lang="en-US" dirty="0" smtClean="0"/>
              <a:t>Dedicated </a:t>
            </a:r>
            <a:r>
              <a:rPr lang="en-US" dirty="0"/>
              <a:t>pins for crystal oscillator and </a:t>
            </a:r>
            <a:r>
              <a:rPr lang="en-US" dirty="0" smtClean="0"/>
              <a:t>reset</a:t>
            </a:r>
          </a:p>
          <a:p>
            <a:r>
              <a:rPr lang="en-US" dirty="0" smtClean="0"/>
              <a:t>Max </a:t>
            </a:r>
            <a:r>
              <a:rPr lang="en-US" dirty="0"/>
              <a:t>operating frequency 16MHz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95300"/>
            <a:ext cx="7010400" cy="9525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Eras Demi ITC" pitchFamily="34" charset="0"/>
              </a:rPr>
              <a:t>L293D motor driver</a:t>
            </a:r>
            <a:endParaRPr lang="en-US" sz="4000" dirty="0">
              <a:latin typeface="Eras Demi ITC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38300"/>
            <a:ext cx="7640731" cy="317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613</Words>
  <Application>Microsoft Office PowerPoint</Application>
  <PresentationFormat>On-screen Show (16:10)</PresentationFormat>
  <Paragraphs>185</Paragraphs>
  <Slides>26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Index</vt:lpstr>
      <vt:lpstr>Project objective</vt:lpstr>
      <vt:lpstr>Spark V ATMEGA16 Robot</vt:lpstr>
      <vt:lpstr>PowerPoint Presentation</vt:lpstr>
      <vt:lpstr>Spark V functional block diagram</vt:lpstr>
      <vt:lpstr>PowerPoint Presentation</vt:lpstr>
      <vt:lpstr>ATMEGA 16</vt:lpstr>
      <vt:lpstr>L293D motor driver</vt:lpstr>
      <vt:lpstr>ZigBee Advantages</vt:lpstr>
      <vt:lpstr>ZigBee module</vt:lpstr>
      <vt:lpstr>PowerPoint Presentation</vt:lpstr>
      <vt:lpstr>Stepper motor </vt:lpstr>
      <vt:lpstr>Program for Stepper motor </vt:lpstr>
      <vt:lpstr>Mechanism</vt:lpstr>
      <vt:lpstr>Line Tracing</vt:lpstr>
      <vt:lpstr>Working</vt:lpstr>
      <vt:lpstr>Character Mapping</vt:lpstr>
      <vt:lpstr>Stroke Method</vt:lpstr>
      <vt:lpstr>Example</vt:lpstr>
      <vt:lpstr>Simulation</vt:lpstr>
      <vt:lpstr>GUI</vt:lpstr>
      <vt:lpstr>PowerPoint Presentation</vt:lpstr>
      <vt:lpstr>Applications</vt:lpstr>
      <vt:lpstr>Challenges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Ranjit</dc:creator>
  <cp:lastModifiedBy>ChiP</cp:lastModifiedBy>
  <cp:revision>185</cp:revision>
  <dcterms:created xsi:type="dcterms:W3CDTF">2011-10-01T11:03:04Z</dcterms:created>
  <dcterms:modified xsi:type="dcterms:W3CDTF">2012-04-11T21:43:32Z</dcterms:modified>
</cp:coreProperties>
</file>