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300" r:id="rId4"/>
    <p:sldId id="260" r:id="rId5"/>
    <p:sldId id="305" r:id="rId6"/>
    <p:sldId id="306" r:id="rId7"/>
    <p:sldId id="307" r:id="rId8"/>
    <p:sldId id="304" r:id="rId9"/>
    <p:sldId id="310" r:id="rId10"/>
    <p:sldId id="308" r:id="rId11"/>
    <p:sldId id="293" r:id="rId12"/>
    <p:sldId id="292" r:id="rId13"/>
    <p:sldId id="298" r:id="rId14"/>
    <p:sldId id="295" r:id="rId15"/>
    <p:sldId id="297" r:id="rId16"/>
    <p:sldId id="259" r:id="rId17"/>
    <p:sldId id="299" r:id="rId18"/>
    <p:sldId id="309" r:id="rId19"/>
    <p:sldId id="303" r:id="rId20"/>
    <p:sldId id="302" r:id="rId21"/>
    <p:sldId id="281" r:id="rId22"/>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DA00"/>
    <a:srgbClr val="FFC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76" autoAdjust="0"/>
  </p:normalViewPr>
  <p:slideViewPr>
    <p:cSldViewPr>
      <p:cViewPr>
        <p:scale>
          <a:sx n="86" d="100"/>
          <a:sy n="86" d="100"/>
        </p:scale>
        <p:origin x="-684" y="-120"/>
      </p:cViewPr>
      <p:guideLst>
        <p:guide orient="horz" pos="1800"/>
        <p:guide pos="2880"/>
      </p:guideLst>
    </p:cSldViewPr>
  </p:slideViewPr>
  <p:notesTextViewPr>
    <p:cViewPr>
      <p:scale>
        <a:sx n="100" d="100"/>
        <a:sy n="100" d="100"/>
      </p:scale>
      <p:origin x="0" y="0"/>
    </p:cViewPr>
  </p:notesTextViewPr>
  <p:sorterViewPr>
    <p:cViewPr>
      <p:scale>
        <a:sx n="100" d="100"/>
        <a:sy n="100" d="100"/>
      </p:scale>
      <p:origin x="0" y="144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3418B7-33CB-4C70-918E-1CE67F6CEB22}" type="datetimeFigureOut">
              <a:rPr lang="en-US" smtClean="0"/>
              <a:pPr/>
              <a:t>4/27/2012</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DAEA22-16EA-46B2-B348-D266A0E10246}" type="slidenum">
              <a:rPr lang="en-US" smtClean="0"/>
              <a:pPr/>
              <a:t>‹#›</a:t>
            </a:fld>
            <a:endParaRPr lang="en-US"/>
          </a:p>
        </p:txBody>
      </p:sp>
    </p:spTree>
    <p:extLst>
      <p:ext uri="{BB962C8B-B14F-4D97-AF65-F5344CB8AC3E}">
        <p14:creationId xmlns:p14="http://schemas.microsoft.com/office/powerpoint/2010/main" xmlns="" val="3846801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6DAEA22-16EA-46B2-B348-D266A0E10246}"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6DAEA22-16EA-46B2-B348-D266A0E10246}"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3C6424-AD7A-4632-A367-360DDBA99539}" type="datetimeFigureOut">
              <a:rPr lang="en-US" smtClean="0"/>
              <a:pPr/>
              <a:t>4/27/2012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4857F-D88C-440C-9FAC-4F8D6A21FF24}"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3C6424-AD7A-4632-A367-360DDBA99539}" type="datetimeFigureOut">
              <a:rPr lang="en-US" smtClean="0"/>
              <a:pPr/>
              <a:t>4/27/2012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4857F-D88C-440C-9FAC-4F8D6A21FF24}"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5"/>
            <a:ext cx="2057400" cy="487627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865"/>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3C6424-AD7A-4632-A367-360DDBA99539}" type="datetimeFigureOut">
              <a:rPr lang="en-US" smtClean="0"/>
              <a:pPr/>
              <a:t>4/27/2012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4857F-D88C-440C-9FAC-4F8D6A21FF24}"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3C6424-AD7A-4632-A367-360DDBA99539}" type="datetimeFigureOut">
              <a:rPr lang="en-US" smtClean="0"/>
              <a:pPr/>
              <a:t>4/27/2012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4857F-D88C-440C-9FAC-4F8D6A21FF24}"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3C6424-AD7A-4632-A367-360DDBA99539}" type="datetimeFigureOut">
              <a:rPr lang="en-US" smtClean="0"/>
              <a:pPr/>
              <a:t>4/27/2012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4857F-D88C-440C-9FAC-4F8D6A21FF24}"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3C6424-AD7A-4632-A367-360DDBA99539}" type="datetimeFigureOut">
              <a:rPr lang="en-US" smtClean="0"/>
              <a:pPr/>
              <a:t>4/27/2012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D4857F-D88C-440C-9FAC-4F8D6A21FF24}"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3C6424-AD7A-4632-A367-360DDBA99539}" type="datetimeFigureOut">
              <a:rPr lang="en-US" smtClean="0"/>
              <a:pPr/>
              <a:t>4/27/2012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D4857F-D88C-440C-9FAC-4F8D6A21FF24}"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3C6424-AD7A-4632-A367-360DDBA99539}" type="datetimeFigureOut">
              <a:rPr lang="en-US" smtClean="0"/>
              <a:pPr/>
              <a:t>4/27/2012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D4857F-D88C-440C-9FAC-4F8D6A21FF24}"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3C6424-AD7A-4632-A367-360DDBA99539}" type="datetimeFigureOut">
              <a:rPr lang="en-US" smtClean="0"/>
              <a:pPr/>
              <a:t>4/27/2012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D4857F-D88C-440C-9FAC-4F8D6A21FF24}"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3C6424-AD7A-4632-A367-360DDBA99539}" type="datetimeFigureOut">
              <a:rPr lang="en-US" smtClean="0"/>
              <a:pPr/>
              <a:t>4/27/2012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D4857F-D88C-440C-9FAC-4F8D6A21FF24}"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3C6424-AD7A-4632-A367-360DDBA99539}" type="datetimeFigureOut">
              <a:rPr lang="en-US" smtClean="0"/>
              <a:pPr/>
              <a:t>4/27/2012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D4857F-D88C-440C-9FAC-4F8D6A21FF24}"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1F3C6424-AD7A-4632-A367-360DDBA99539}" type="datetimeFigureOut">
              <a:rPr lang="en-US" smtClean="0"/>
              <a:pPr/>
              <a:t>4/27/2012</a:t>
            </a:fld>
            <a:endParaRPr lang="en-US"/>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E4D4857F-D88C-440C-9FAC-4F8D6A21FF2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nvSpPr>
        <p:spPr bwMode="auto">
          <a:xfrm>
            <a:off x="838200" y="635000"/>
            <a:ext cx="7391400" cy="6985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000">
                <a:solidFill>
                  <a:schemeClr val="tx2"/>
                </a:solidFill>
                <a:latin typeface="+mj-lt"/>
                <a:ea typeface="+mj-ea"/>
                <a:cs typeface="+mj-cs"/>
              </a:defRPr>
            </a:lvl1pPr>
            <a:lvl2pPr algn="l" rtl="0" eaLnBrk="1" fontAlgn="base" hangingPunct="1">
              <a:spcBef>
                <a:spcPct val="0"/>
              </a:spcBef>
              <a:spcAft>
                <a:spcPct val="0"/>
              </a:spcAft>
              <a:defRPr sz="2800">
                <a:solidFill>
                  <a:schemeClr val="tx1"/>
                </a:solidFill>
                <a:latin typeface="Eras Bold ITC" pitchFamily="34" charset="0"/>
              </a:defRPr>
            </a:lvl2pPr>
            <a:lvl3pPr algn="l" rtl="0" eaLnBrk="1" fontAlgn="base" hangingPunct="1">
              <a:spcBef>
                <a:spcPct val="0"/>
              </a:spcBef>
              <a:spcAft>
                <a:spcPct val="0"/>
              </a:spcAft>
              <a:defRPr sz="2800">
                <a:solidFill>
                  <a:schemeClr val="tx1"/>
                </a:solidFill>
                <a:latin typeface="Eras Bold ITC" pitchFamily="34" charset="0"/>
              </a:defRPr>
            </a:lvl3pPr>
            <a:lvl4pPr algn="l" rtl="0" eaLnBrk="1" fontAlgn="base" hangingPunct="1">
              <a:spcBef>
                <a:spcPct val="0"/>
              </a:spcBef>
              <a:spcAft>
                <a:spcPct val="0"/>
              </a:spcAft>
              <a:defRPr sz="2800">
                <a:solidFill>
                  <a:schemeClr val="tx1"/>
                </a:solidFill>
                <a:latin typeface="Eras Bold ITC" pitchFamily="34" charset="0"/>
              </a:defRPr>
            </a:lvl4pPr>
            <a:lvl5pPr algn="l" rtl="0" eaLnBrk="1" fontAlgn="base" hangingPunct="1">
              <a:spcBef>
                <a:spcPct val="0"/>
              </a:spcBef>
              <a:spcAft>
                <a:spcPct val="0"/>
              </a:spcAft>
              <a:defRPr sz="2800">
                <a:solidFill>
                  <a:schemeClr val="tx1"/>
                </a:solidFill>
                <a:latin typeface="Eras Bold ITC" pitchFamily="34" charset="0"/>
              </a:defRPr>
            </a:lvl5pPr>
            <a:lvl6pPr marL="457200" algn="ctr" rtl="0" eaLnBrk="1" fontAlgn="base" hangingPunct="1">
              <a:spcBef>
                <a:spcPct val="0"/>
              </a:spcBef>
              <a:spcAft>
                <a:spcPct val="0"/>
              </a:spcAft>
              <a:defRPr sz="2800">
                <a:solidFill>
                  <a:schemeClr val="tx1"/>
                </a:solidFill>
                <a:latin typeface="Eras Bold ITC" pitchFamily="34" charset="0"/>
              </a:defRPr>
            </a:lvl6pPr>
            <a:lvl7pPr marL="914400" algn="ctr" rtl="0" eaLnBrk="1" fontAlgn="base" hangingPunct="1">
              <a:spcBef>
                <a:spcPct val="0"/>
              </a:spcBef>
              <a:spcAft>
                <a:spcPct val="0"/>
              </a:spcAft>
              <a:defRPr sz="2800">
                <a:solidFill>
                  <a:schemeClr val="tx1"/>
                </a:solidFill>
                <a:latin typeface="Eras Bold ITC" pitchFamily="34" charset="0"/>
              </a:defRPr>
            </a:lvl7pPr>
            <a:lvl8pPr marL="1371600" algn="ctr" rtl="0" eaLnBrk="1" fontAlgn="base" hangingPunct="1">
              <a:spcBef>
                <a:spcPct val="0"/>
              </a:spcBef>
              <a:spcAft>
                <a:spcPct val="0"/>
              </a:spcAft>
              <a:defRPr sz="2800">
                <a:solidFill>
                  <a:schemeClr val="tx1"/>
                </a:solidFill>
                <a:latin typeface="Eras Bold ITC" pitchFamily="34" charset="0"/>
              </a:defRPr>
            </a:lvl8pPr>
            <a:lvl9pPr marL="1828800" algn="ctr" rtl="0" eaLnBrk="1" fontAlgn="base" hangingPunct="1">
              <a:spcBef>
                <a:spcPct val="0"/>
              </a:spcBef>
              <a:spcAft>
                <a:spcPct val="0"/>
              </a:spcAft>
              <a:defRPr sz="2800">
                <a:solidFill>
                  <a:schemeClr val="tx1"/>
                </a:solidFill>
                <a:latin typeface="Eras Bold ITC" pitchFamily="34" charset="0"/>
              </a:defRPr>
            </a:lvl9pPr>
          </a:lstStyle>
          <a:p>
            <a:r>
              <a:rPr lang="en-US" sz="4400" b="1" dirty="0" smtClean="0">
                <a:solidFill>
                  <a:schemeClr val="tx1"/>
                </a:solidFill>
                <a:latin typeface="Eras Demi ITC" pitchFamily="34" charset="0"/>
              </a:rPr>
              <a:t>Character Writing Robot</a:t>
            </a:r>
          </a:p>
        </p:txBody>
      </p:sp>
      <p:sp>
        <p:nvSpPr>
          <p:cNvPr id="5" name="Rectangle 4"/>
          <p:cNvSpPr>
            <a:spLocks noGrp="1" noChangeArrowheads="1"/>
          </p:cNvSpPr>
          <p:nvPr/>
        </p:nvSpPr>
        <p:spPr bwMode="auto">
          <a:xfrm>
            <a:off x="1143000" y="2171700"/>
            <a:ext cx="6629400" cy="2984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Tx/>
              <a:buNone/>
              <a:defRPr sz="1800">
                <a:solidFill>
                  <a:schemeClr val="tx2"/>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a:lstStyle>
          <a:p>
            <a:r>
              <a:rPr lang="en-US" sz="2000" b="1" dirty="0" smtClean="0">
                <a:solidFill>
                  <a:schemeClr val="tx1"/>
                </a:solidFill>
              </a:rPr>
              <a:t>Team Details :</a:t>
            </a:r>
          </a:p>
          <a:p>
            <a:endParaRPr lang="en-US" sz="700" b="1" dirty="0" smtClean="0">
              <a:solidFill>
                <a:schemeClr val="tx1"/>
              </a:solidFill>
            </a:endParaRPr>
          </a:p>
          <a:p>
            <a:r>
              <a:rPr lang="en-US" b="1" dirty="0" smtClean="0">
                <a:solidFill>
                  <a:schemeClr val="tx1"/>
                </a:solidFill>
              </a:rPr>
              <a:t>		</a:t>
            </a:r>
            <a:r>
              <a:rPr lang="en-US" sz="2000" b="1" dirty="0" smtClean="0">
                <a:solidFill>
                  <a:schemeClr val="tx1"/>
                </a:solidFill>
              </a:rPr>
              <a:t>Amarjit Prasad 		</a:t>
            </a:r>
            <a:r>
              <a:rPr lang="en-US" sz="1600" b="1" dirty="0" smtClean="0">
                <a:solidFill>
                  <a:schemeClr val="tx1"/>
                </a:solidFill>
              </a:rPr>
              <a:t>(BE-EXTC)</a:t>
            </a:r>
            <a:endParaRPr lang="en-US" sz="2000" b="1" dirty="0" smtClean="0">
              <a:solidFill>
                <a:schemeClr val="tx1"/>
              </a:solidFill>
            </a:endParaRPr>
          </a:p>
          <a:p>
            <a:r>
              <a:rPr lang="en-US" sz="2000" b="1" dirty="0" smtClean="0">
                <a:solidFill>
                  <a:schemeClr val="tx1"/>
                </a:solidFill>
              </a:rPr>
              <a:t>		Abhishek Kharche 	</a:t>
            </a:r>
            <a:r>
              <a:rPr lang="en-US" sz="1600" b="1" dirty="0" smtClean="0">
                <a:solidFill>
                  <a:schemeClr val="tx1"/>
                </a:solidFill>
              </a:rPr>
              <a:t>(BE-COMP)</a:t>
            </a:r>
            <a:endParaRPr lang="en-US" sz="2000" b="1" dirty="0" smtClean="0">
              <a:solidFill>
                <a:schemeClr val="tx1"/>
              </a:solidFill>
            </a:endParaRPr>
          </a:p>
          <a:p>
            <a:r>
              <a:rPr lang="en-US" sz="2000" b="1" dirty="0" smtClean="0">
                <a:solidFill>
                  <a:schemeClr val="tx1"/>
                </a:solidFill>
              </a:rPr>
              <a:t>		Chinmay Pednekar 	</a:t>
            </a:r>
            <a:r>
              <a:rPr lang="en-US" sz="1600" b="1" dirty="0" smtClean="0">
                <a:solidFill>
                  <a:schemeClr val="tx1"/>
                </a:solidFill>
              </a:rPr>
              <a:t>(BE-COMP)</a:t>
            </a:r>
            <a:endParaRPr lang="en-US" sz="2000" b="1" dirty="0" smtClean="0">
              <a:solidFill>
                <a:schemeClr val="tx1"/>
              </a:solidFill>
            </a:endParaRPr>
          </a:p>
          <a:p>
            <a:r>
              <a:rPr lang="en-US" sz="2000" b="1" dirty="0" smtClean="0">
                <a:solidFill>
                  <a:schemeClr val="tx1"/>
                </a:solidFill>
              </a:rPr>
              <a:t>		Vaibhav Naidu 		</a:t>
            </a:r>
            <a:r>
              <a:rPr lang="en-US" sz="1600" b="1" dirty="0" smtClean="0">
                <a:solidFill>
                  <a:schemeClr val="tx1"/>
                </a:solidFill>
              </a:rPr>
              <a:t>(BE-COMP)</a:t>
            </a:r>
          </a:p>
          <a:p>
            <a:endParaRPr lang="en-US" sz="1600" b="1" dirty="0" smtClean="0">
              <a:solidFill>
                <a:schemeClr val="tx1"/>
              </a:solidFill>
            </a:endParaRPr>
          </a:p>
          <a:p>
            <a:r>
              <a:rPr lang="en-US" sz="1800" b="1" dirty="0" smtClean="0"/>
              <a:t>	SHIVAJIRAO S. JONDHALE COLLEGE OF ENGINEERING</a:t>
            </a:r>
          </a:p>
          <a:p>
            <a:r>
              <a:rPr lang="en-US" b="1" dirty="0" smtClean="0"/>
              <a:t>			</a:t>
            </a:r>
            <a:r>
              <a:rPr lang="en-US" sz="1800" b="1" dirty="0" smtClean="0"/>
              <a:t>DOMBIVLI</a:t>
            </a:r>
            <a:endParaRPr lang="en-US" sz="3600" b="1" dirty="0" smtClean="0"/>
          </a:p>
        </p:txBody>
      </p:sp>
      <p:sp>
        <p:nvSpPr>
          <p:cNvPr id="6" name="TextBox 3"/>
          <p:cNvSpPr txBox="1"/>
          <p:nvPr/>
        </p:nvSpPr>
        <p:spPr>
          <a:xfrm>
            <a:off x="6248400" y="1409700"/>
            <a:ext cx="1313180" cy="461665"/>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2400" b="1" dirty="0" smtClean="0"/>
              <a:t>TEAM 6</a:t>
            </a:r>
            <a:endParaRPr lang="en-US" sz="2400" b="1" dirty="0"/>
          </a:p>
        </p:txBody>
      </p:sp>
      <p:cxnSp>
        <p:nvCxnSpPr>
          <p:cNvPr id="9" name="Straight Connector 8"/>
          <p:cNvCxnSpPr/>
          <p:nvPr/>
        </p:nvCxnSpPr>
        <p:spPr>
          <a:xfrm>
            <a:off x="914400" y="2095500"/>
            <a:ext cx="7315200" cy="1323"/>
          </a:xfrm>
          <a:prstGeom prst="line">
            <a:avLst/>
          </a:prstGeom>
        </p:spPr>
        <p:style>
          <a:lnRef idx="3">
            <a:schemeClr val="dk1"/>
          </a:lnRef>
          <a:fillRef idx="0">
            <a:schemeClr val="dk1"/>
          </a:fillRef>
          <a:effectRef idx="2">
            <a:schemeClr val="dk1"/>
          </a:effectRef>
          <a:fontRef idx="minor">
            <a:schemeClr val="tx1"/>
          </a:fontRef>
        </p:style>
      </p:cxnSp>
      <p:pic>
        <p:nvPicPr>
          <p:cNvPr id="7" name="Picture 6" descr="Untitled.jpg"/>
          <p:cNvPicPr>
            <a:picLocks noChangeAspect="1"/>
          </p:cNvPicPr>
          <p:nvPr/>
        </p:nvPicPr>
        <p:blipFill>
          <a:blip r:embed="rId3" cstate="print"/>
          <a:stretch>
            <a:fillRect/>
          </a:stretch>
        </p:blipFill>
        <p:spPr>
          <a:xfrm>
            <a:off x="5410200" y="4762500"/>
            <a:ext cx="3571875" cy="695325"/>
          </a:xfrm>
          <a:prstGeom prst="rect">
            <a:avLst/>
          </a:prstGeom>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95300"/>
            <a:ext cx="7772400" cy="838200"/>
          </a:xfrm>
        </p:spPr>
        <p:txBody>
          <a:bodyPr>
            <a:normAutofit/>
          </a:bodyPr>
          <a:lstStyle/>
          <a:p>
            <a:pPr algn="l"/>
            <a:r>
              <a:rPr lang="en-US" sz="4000" dirty="0" smtClean="0">
                <a:latin typeface="Eras Demi ITC" pitchFamily="34" charset="0"/>
              </a:rPr>
              <a:t>Task completed</a:t>
            </a:r>
            <a:endParaRPr lang="en-US" sz="4000" dirty="0">
              <a:latin typeface="Eras Demi ITC" pitchFamily="34" charset="0"/>
            </a:endParaRPr>
          </a:p>
        </p:txBody>
      </p:sp>
      <p:pic>
        <p:nvPicPr>
          <p:cNvPr id="4" name="Content Placeholder 3"/>
          <p:cNvPicPr>
            <a:picLocks noGrp="1"/>
          </p:cNvPicPr>
          <p:nvPr>
            <p:ph idx="1"/>
          </p:nvPr>
        </p:nvPicPr>
        <p:blipFill>
          <a:blip r:embed="rId2" cstate="print"/>
          <a:stretch>
            <a:fillRect/>
          </a:stretch>
        </p:blipFill>
        <p:spPr>
          <a:xfrm>
            <a:off x="6019800" y="1562100"/>
            <a:ext cx="2762250" cy="2962275"/>
          </a:xfrm>
          <a:prstGeom prst="rect">
            <a:avLst/>
          </a:prstGeom>
        </p:spPr>
      </p:pic>
      <p:sp>
        <p:nvSpPr>
          <p:cNvPr id="4097" name="Rectangle 1"/>
          <p:cNvSpPr>
            <a:spLocks noChangeArrowheads="1"/>
          </p:cNvSpPr>
          <p:nvPr/>
        </p:nvSpPr>
        <p:spPr bwMode="auto">
          <a:xfrm>
            <a:off x="990600" y="1257300"/>
            <a:ext cx="4953001"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Eras Demi ITC"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Eras Demi ITC" pitchFamily="34" charset="0"/>
                <a:ea typeface="Calibri" pitchFamily="34" charset="0"/>
                <a:cs typeface="Times New Roman" pitchFamily="18" charset="0"/>
              </a:rPr>
              <a:t>Mechanism</a:t>
            </a:r>
          </a:p>
          <a:p>
            <a:pPr marL="0" marR="0" lvl="0" indent="0" algn="l" defTabSz="914400" rtl="0" eaLnBrk="1" fontAlgn="base" latinLnBrk="0" hangingPunct="1">
              <a:lnSpc>
                <a:spcPct val="100000"/>
              </a:lnSpc>
              <a:spcBef>
                <a:spcPct val="0"/>
              </a:spcBef>
              <a:spcAft>
                <a:spcPct val="0"/>
              </a:spcAft>
              <a:buClrTx/>
              <a:buSzTx/>
              <a:buFontTx/>
              <a:buNone/>
              <a:tabLst/>
            </a:pPr>
            <a:endParaRPr lang="en-US" sz="2400" dirty="0" smtClean="0">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0" i="0" u="none" strike="noStrike" cap="none" normalizeH="0" dirty="0" smtClean="0">
                <a:ln>
                  <a:noFill/>
                </a:ln>
                <a:solidFill>
                  <a:schemeClr val="tx1"/>
                </a:solidFill>
                <a:effectLst/>
                <a:latin typeface="Calibri" pitchFamily="34"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a:t>
            </a:r>
            <a:r>
              <a:rPr kumimoji="0" lang="en-US" sz="2400" b="0" i="0" u="none" strike="noStrike" cap="none" normalizeH="0" dirty="0" smtClean="0">
                <a:ln>
                  <a:noFill/>
                </a:ln>
                <a:solidFill>
                  <a:schemeClr val="tx1"/>
                </a:solidFill>
                <a:effectLst/>
                <a:latin typeface="Calibri" pitchFamily="34" charset="0"/>
                <a:ea typeface="Calibri" pitchFamily="34" charset="0"/>
                <a:cs typeface="Times New Roman" pitchFamily="18" charset="0"/>
              </a:rPr>
              <a:t> mechanism </a:t>
            </a:r>
            <a:r>
              <a:rPr lang="en-US" sz="2400" dirty="0" smtClean="0">
                <a:latin typeface="Calibri" pitchFamily="34" charset="0"/>
                <a:ea typeface="Calibri" pitchFamily="34" charset="0"/>
                <a:cs typeface="Times New Roman" pitchFamily="18" charset="0"/>
              </a:rPr>
              <a:t>is mounted on the  chassis .</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Two motors are used, one for each axis. </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 third motor will be used</a:t>
            </a:r>
            <a:r>
              <a:rPr lang="en-US" sz="2400" dirty="0" smtClean="0">
                <a:latin typeface="Calibri" pitchFamily="34" charset="0"/>
                <a:ea typeface="Calibri" pitchFamily="34" charset="0"/>
                <a:cs typeface="Times New Roman" pitchFamily="18" charset="0"/>
              </a:rPr>
              <a:t> to</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move the pen up or down.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4514" y="360548"/>
            <a:ext cx="3135086" cy="952500"/>
          </a:xfrm>
        </p:spPr>
        <p:txBody>
          <a:bodyPr>
            <a:normAutofit/>
          </a:bodyPr>
          <a:lstStyle/>
          <a:p>
            <a:pPr algn="l"/>
            <a:r>
              <a:rPr lang="en-US" sz="4000" dirty="0" smtClean="0">
                <a:latin typeface="Eras Demi ITC" pitchFamily="34" charset="0"/>
              </a:rPr>
              <a:t>Mechanism</a:t>
            </a:r>
            <a:endParaRPr lang="en-US" sz="4000" dirty="0">
              <a:latin typeface="Eras Demi ITC" pitchFamily="34" charset="0"/>
            </a:endParaRPr>
          </a:p>
        </p:txBody>
      </p:sp>
      <p:grpSp>
        <p:nvGrpSpPr>
          <p:cNvPr id="12" name="Group 11"/>
          <p:cNvGrpSpPr/>
          <p:nvPr/>
        </p:nvGrpSpPr>
        <p:grpSpPr>
          <a:xfrm>
            <a:off x="1539551" y="1703152"/>
            <a:ext cx="609600" cy="2438400"/>
            <a:chOff x="1981200" y="1562100"/>
            <a:chExt cx="609600" cy="2438400"/>
          </a:xfrm>
        </p:grpSpPr>
        <p:sp>
          <p:nvSpPr>
            <p:cNvPr id="3" name="Rectangle 2"/>
            <p:cNvSpPr/>
            <p:nvPr/>
          </p:nvSpPr>
          <p:spPr>
            <a:xfrm>
              <a:off x="1981200" y="1562100"/>
              <a:ext cx="609600" cy="1524000"/>
            </a:xfrm>
            <a:prstGeom prst="rect">
              <a:avLst/>
            </a:prstGeom>
            <a:solidFill>
              <a:schemeClr val="bg1">
                <a:lumMod val="65000"/>
                <a:alpha val="52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1981200" y="2476500"/>
              <a:ext cx="609600" cy="1524000"/>
              <a:chOff x="6570955" y="2400300"/>
              <a:chExt cx="609600" cy="1524000"/>
            </a:xfrm>
          </p:grpSpPr>
          <p:sp>
            <p:nvSpPr>
              <p:cNvPr id="4" name="Rectangle 3"/>
              <p:cNvSpPr/>
              <p:nvPr/>
            </p:nvSpPr>
            <p:spPr>
              <a:xfrm>
                <a:off x="6570955" y="2400300"/>
                <a:ext cx="609600" cy="1524000"/>
              </a:xfrm>
              <a:prstGeom prst="rect">
                <a:avLst/>
              </a:prstGeom>
              <a:solidFill>
                <a:schemeClr val="bg1">
                  <a:lumMod val="65000"/>
                  <a:alpha val="52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6570955" y="2400300"/>
                <a:ext cx="609600" cy="609600"/>
              </a:xfrm>
              <a:prstGeom prst="ellipse">
                <a:avLst/>
              </a:prstGeom>
              <a:solidFill>
                <a:srgbClr val="FFFF00"/>
              </a:solidFill>
              <a:ln>
                <a:solidFill>
                  <a:srgbClr val="DFD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3817153" y="1703152"/>
            <a:ext cx="677433" cy="2241555"/>
            <a:chOff x="4047660" y="1563799"/>
            <a:chExt cx="677433" cy="2241555"/>
          </a:xfrm>
        </p:grpSpPr>
        <p:sp>
          <p:nvSpPr>
            <p:cNvPr id="18" name="Rectangle 17"/>
            <p:cNvSpPr/>
            <p:nvPr/>
          </p:nvSpPr>
          <p:spPr>
            <a:xfrm rot="19800000">
              <a:off x="4115493" y="1563799"/>
              <a:ext cx="609600" cy="1524000"/>
            </a:xfrm>
            <a:prstGeom prst="rect">
              <a:avLst/>
            </a:prstGeom>
            <a:solidFill>
              <a:schemeClr val="bg1">
                <a:lumMod val="65000"/>
                <a:alpha val="52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rot="2162984">
              <a:off x="4047660" y="2281354"/>
              <a:ext cx="609601" cy="1524000"/>
              <a:chOff x="6570955" y="2400300"/>
              <a:chExt cx="609600" cy="1524000"/>
            </a:xfrm>
          </p:grpSpPr>
          <p:sp>
            <p:nvSpPr>
              <p:cNvPr id="20" name="Rectangle 19"/>
              <p:cNvSpPr/>
              <p:nvPr/>
            </p:nvSpPr>
            <p:spPr>
              <a:xfrm>
                <a:off x="6570955" y="2400300"/>
                <a:ext cx="609600" cy="1524000"/>
              </a:xfrm>
              <a:prstGeom prst="rect">
                <a:avLst/>
              </a:prstGeom>
              <a:solidFill>
                <a:schemeClr val="bg1">
                  <a:lumMod val="65000"/>
                  <a:alpha val="52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570955" y="2400300"/>
                <a:ext cx="609600" cy="609600"/>
              </a:xfrm>
              <a:prstGeom prst="ellipse">
                <a:avLst/>
              </a:prstGeom>
              <a:solidFill>
                <a:srgbClr val="FFFF00"/>
              </a:solidFill>
              <a:ln>
                <a:solidFill>
                  <a:srgbClr val="DFD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2" name="Group 31"/>
          <p:cNvGrpSpPr/>
          <p:nvPr/>
        </p:nvGrpSpPr>
        <p:grpSpPr>
          <a:xfrm flipH="1">
            <a:off x="5852624" y="1703152"/>
            <a:ext cx="1489565" cy="1714718"/>
            <a:chOff x="4577216" y="1608652"/>
            <a:chExt cx="1524000" cy="1714718"/>
          </a:xfrm>
        </p:grpSpPr>
        <p:sp>
          <p:nvSpPr>
            <p:cNvPr id="23" name="Rectangle 22"/>
            <p:cNvSpPr/>
            <p:nvPr/>
          </p:nvSpPr>
          <p:spPr>
            <a:xfrm rot="18900000">
              <a:off x="4994289" y="1608652"/>
              <a:ext cx="609600" cy="1524000"/>
            </a:xfrm>
            <a:prstGeom prst="rect">
              <a:avLst/>
            </a:prstGeom>
            <a:solidFill>
              <a:schemeClr val="bg1">
                <a:lumMod val="65000"/>
                <a:alpha val="52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rot="2700000">
              <a:off x="5030963" y="2253117"/>
              <a:ext cx="616506" cy="1524000"/>
              <a:chOff x="6564051" y="2393396"/>
              <a:chExt cx="616505" cy="1524000"/>
            </a:xfrm>
          </p:grpSpPr>
          <p:sp>
            <p:nvSpPr>
              <p:cNvPr id="25" name="Rectangle 24"/>
              <p:cNvSpPr/>
              <p:nvPr/>
            </p:nvSpPr>
            <p:spPr>
              <a:xfrm>
                <a:off x="6564051" y="2393396"/>
                <a:ext cx="609600" cy="1524000"/>
              </a:xfrm>
              <a:prstGeom prst="rect">
                <a:avLst/>
              </a:prstGeom>
              <a:solidFill>
                <a:schemeClr val="bg1">
                  <a:lumMod val="65000"/>
                  <a:alpha val="52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6570956" y="2400300"/>
                <a:ext cx="609600" cy="609600"/>
              </a:xfrm>
              <a:prstGeom prst="ellipse">
                <a:avLst/>
              </a:prstGeom>
              <a:solidFill>
                <a:srgbClr val="FFFF00"/>
              </a:solidFill>
              <a:ln>
                <a:solidFill>
                  <a:srgbClr val="DFD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xmlns="" val="11643312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Group 77"/>
          <p:cNvGrpSpPr/>
          <p:nvPr/>
        </p:nvGrpSpPr>
        <p:grpSpPr>
          <a:xfrm>
            <a:off x="5916143" y="1955072"/>
            <a:ext cx="1524000" cy="1801328"/>
            <a:chOff x="4249389" y="1852914"/>
            <a:chExt cx="1524000" cy="1801328"/>
          </a:xfrm>
        </p:grpSpPr>
        <p:sp>
          <p:nvSpPr>
            <p:cNvPr id="74" name="Rectangle 73"/>
            <p:cNvSpPr/>
            <p:nvPr/>
          </p:nvSpPr>
          <p:spPr>
            <a:xfrm rot="20900511">
              <a:off x="4948652" y="1852914"/>
              <a:ext cx="609600" cy="1524000"/>
            </a:xfrm>
            <a:prstGeom prst="rect">
              <a:avLst/>
            </a:prstGeom>
            <a:solidFill>
              <a:schemeClr val="bg1">
                <a:lumMod val="65000"/>
                <a:alpha val="52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p:cNvGrpSpPr/>
            <p:nvPr/>
          </p:nvGrpSpPr>
          <p:grpSpPr>
            <a:xfrm rot="2964526">
              <a:off x="4706587" y="2587441"/>
              <a:ext cx="609603" cy="1524000"/>
              <a:chOff x="6570955" y="2400300"/>
              <a:chExt cx="609602" cy="1524000"/>
            </a:xfrm>
          </p:grpSpPr>
          <p:sp>
            <p:nvSpPr>
              <p:cNvPr id="76" name="Rectangle 75"/>
              <p:cNvSpPr/>
              <p:nvPr/>
            </p:nvSpPr>
            <p:spPr>
              <a:xfrm>
                <a:off x="6570957" y="2400300"/>
                <a:ext cx="609600" cy="1524000"/>
              </a:xfrm>
              <a:prstGeom prst="rect">
                <a:avLst/>
              </a:prstGeom>
              <a:solidFill>
                <a:schemeClr val="bg1">
                  <a:lumMod val="65000"/>
                  <a:alpha val="52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6570955" y="2400300"/>
                <a:ext cx="609600" cy="609600"/>
              </a:xfrm>
              <a:prstGeom prst="ellipse">
                <a:avLst/>
              </a:prstGeom>
              <a:solidFill>
                <a:srgbClr val="FFFF00"/>
              </a:solidFill>
              <a:ln>
                <a:solidFill>
                  <a:srgbClr val="DFD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1" name="Group 70"/>
          <p:cNvGrpSpPr/>
          <p:nvPr/>
        </p:nvGrpSpPr>
        <p:grpSpPr>
          <a:xfrm>
            <a:off x="6002498" y="1988990"/>
            <a:ext cx="1524000" cy="1801212"/>
            <a:chOff x="4335744" y="1886832"/>
            <a:chExt cx="1524000" cy="1801212"/>
          </a:xfrm>
        </p:grpSpPr>
        <p:sp>
          <p:nvSpPr>
            <p:cNvPr id="62" name="Rectangle 61"/>
            <p:cNvSpPr/>
            <p:nvPr/>
          </p:nvSpPr>
          <p:spPr>
            <a:xfrm rot="20700000">
              <a:off x="4987435" y="1886832"/>
              <a:ext cx="609600" cy="1524000"/>
            </a:xfrm>
            <a:prstGeom prst="rect">
              <a:avLst/>
            </a:prstGeom>
            <a:solidFill>
              <a:schemeClr val="bg1">
                <a:lumMod val="65000"/>
                <a:alpha val="52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p:cNvGrpSpPr/>
            <p:nvPr/>
          </p:nvGrpSpPr>
          <p:grpSpPr>
            <a:xfrm rot="2700000">
              <a:off x="4792942" y="2621243"/>
              <a:ext cx="609603" cy="1524000"/>
              <a:chOff x="6570955" y="2400300"/>
              <a:chExt cx="609602" cy="1524000"/>
            </a:xfrm>
          </p:grpSpPr>
          <p:sp>
            <p:nvSpPr>
              <p:cNvPr id="64" name="Rectangle 63"/>
              <p:cNvSpPr/>
              <p:nvPr/>
            </p:nvSpPr>
            <p:spPr>
              <a:xfrm>
                <a:off x="6570957" y="2400300"/>
                <a:ext cx="609600" cy="1524000"/>
              </a:xfrm>
              <a:prstGeom prst="rect">
                <a:avLst/>
              </a:prstGeom>
              <a:solidFill>
                <a:schemeClr val="bg1">
                  <a:lumMod val="65000"/>
                  <a:alpha val="52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6570955" y="2400300"/>
                <a:ext cx="609600" cy="609600"/>
              </a:xfrm>
              <a:prstGeom prst="ellipse">
                <a:avLst/>
              </a:prstGeom>
              <a:solidFill>
                <a:srgbClr val="FFFF00"/>
              </a:solidFill>
              <a:ln>
                <a:solidFill>
                  <a:srgbClr val="DFD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2" name="Group 71"/>
          <p:cNvGrpSpPr/>
          <p:nvPr/>
        </p:nvGrpSpPr>
        <p:grpSpPr>
          <a:xfrm>
            <a:off x="6675425" y="1914000"/>
            <a:ext cx="720537" cy="2233275"/>
            <a:chOff x="5008671" y="1811842"/>
            <a:chExt cx="720537" cy="2233275"/>
          </a:xfrm>
        </p:grpSpPr>
        <p:sp>
          <p:nvSpPr>
            <p:cNvPr id="67" name="Rectangle 66"/>
            <p:cNvSpPr/>
            <p:nvPr/>
          </p:nvSpPr>
          <p:spPr>
            <a:xfrm rot="19939743">
              <a:off x="5119608" y="1811842"/>
              <a:ext cx="609600" cy="1524000"/>
            </a:xfrm>
            <a:prstGeom prst="rect">
              <a:avLst/>
            </a:prstGeom>
            <a:solidFill>
              <a:schemeClr val="bg1">
                <a:lumMod val="65000"/>
                <a:alpha val="52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p:cNvGrpSpPr/>
            <p:nvPr/>
          </p:nvGrpSpPr>
          <p:grpSpPr>
            <a:xfrm rot="2504461">
              <a:off x="5008671" y="2521117"/>
              <a:ext cx="609603" cy="1524000"/>
              <a:chOff x="6570955" y="2400300"/>
              <a:chExt cx="609602" cy="1524000"/>
            </a:xfrm>
          </p:grpSpPr>
          <p:sp>
            <p:nvSpPr>
              <p:cNvPr id="69" name="Rectangle 68"/>
              <p:cNvSpPr/>
              <p:nvPr/>
            </p:nvSpPr>
            <p:spPr>
              <a:xfrm>
                <a:off x="6570957" y="2400300"/>
                <a:ext cx="609600" cy="1524000"/>
              </a:xfrm>
              <a:prstGeom prst="rect">
                <a:avLst/>
              </a:prstGeom>
              <a:solidFill>
                <a:schemeClr val="bg1">
                  <a:lumMod val="65000"/>
                  <a:alpha val="52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570955" y="2400300"/>
                <a:ext cx="609600" cy="609600"/>
              </a:xfrm>
              <a:prstGeom prst="ellipse">
                <a:avLst/>
              </a:prstGeom>
              <a:solidFill>
                <a:srgbClr val="FFFF00"/>
              </a:solidFill>
              <a:ln>
                <a:solidFill>
                  <a:srgbClr val="DFD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p:cNvSpPr>
            <a:spLocks noGrp="1"/>
          </p:cNvSpPr>
          <p:nvPr>
            <p:ph type="title"/>
          </p:nvPr>
        </p:nvSpPr>
        <p:spPr>
          <a:xfrm>
            <a:off x="1317092" y="435726"/>
            <a:ext cx="3261637" cy="952500"/>
          </a:xfrm>
        </p:spPr>
        <p:txBody>
          <a:bodyPr>
            <a:normAutofit/>
          </a:bodyPr>
          <a:lstStyle/>
          <a:p>
            <a:pPr algn="l"/>
            <a:r>
              <a:rPr lang="en-US" sz="4000" dirty="0" smtClean="0">
                <a:latin typeface="Eras Demi ITC" pitchFamily="34" charset="0"/>
              </a:rPr>
              <a:t>Line Tracing</a:t>
            </a:r>
            <a:endParaRPr lang="en-US" sz="4000" dirty="0">
              <a:latin typeface="Eras Demi ITC" pitchFamily="34" charset="0"/>
            </a:endParaRPr>
          </a:p>
        </p:txBody>
      </p:sp>
      <p:grpSp>
        <p:nvGrpSpPr>
          <p:cNvPr id="12" name="Group 11"/>
          <p:cNvGrpSpPr/>
          <p:nvPr/>
        </p:nvGrpSpPr>
        <p:grpSpPr>
          <a:xfrm>
            <a:off x="1768945" y="1955072"/>
            <a:ext cx="609600" cy="2438400"/>
            <a:chOff x="1981200" y="1562100"/>
            <a:chExt cx="609600" cy="2438400"/>
          </a:xfrm>
        </p:grpSpPr>
        <p:sp>
          <p:nvSpPr>
            <p:cNvPr id="3" name="Rectangle 2"/>
            <p:cNvSpPr/>
            <p:nvPr/>
          </p:nvSpPr>
          <p:spPr>
            <a:xfrm>
              <a:off x="1981200" y="1562100"/>
              <a:ext cx="609600" cy="1524000"/>
            </a:xfrm>
            <a:prstGeom prst="rect">
              <a:avLst/>
            </a:prstGeom>
            <a:solidFill>
              <a:schemeClr val="bg1">
                <a:lumMod val="65000"/>
                <a:alpha val="52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1981200" y="2476500"/>
              <a:ext cx="609600" cy="1524000"/>
              <a:chOff x="6570955" y="2400300"/>
              <a:chExt cx="609600" cy="1524000"/>
            </a:xfrm>
          </p:grpSpPr>
          <p:sp>
            <p:nvSpPr>
              <p:cNvPr id="4" name="Rectangle 3"/>
              <p:cNvSpPr/>
              <p:nvPr/>
            </p:nvSpPr>
            <p:spPr>
              <a:xfrm>
                <a:off x="6570955" y="2400300"/>
                <a:ext cx="609600" cy="1524000"/>
              </a:xfrm>
              <a:prstGeom prst="rect">
                <a:avLst/>
              </a:prstGeom>
              <a:solidFill>
                <a:schemeClr val="bg1">
                  <a:lumMod val="65000"/>
                  <a:alpha val="52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6570955" y="2400300"/>
                <a:ext cx="609600" cy="609600"/>
              </a:xfrm>
              <a:prstGeom prst="ellipse">
                <a:avLst/>
              </a:prstGeom>
              <a:solidFill>
                <a:srgbClr val="FFFF00"/>
              </a:solidFill>
              <a:ln>
                <a:solidFill>
                  <a:srgbClr val="DFD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7" name="Group 16"/>
          <p:cNvGrpSpPr/>
          <p:nvPr/>
        </p:nvGrpSpPr>
        <p:grpSpPr>
          <a:xfrm>
            <a:off x="1997545" y="1939294"/>
            <a:ext cx="609600" cy="2396943"/>
            <a:chOff x="2438400" y="1550633"/>
            <a:chExt cx="609600" cy="2396943"/>
          </a:xfrm>
        </p:grpSpPr>
        <p:sp>
          <p:nvSpPr>
            <p:cNvPr id="8" name="Rectangle 7"/>
            <p:cNvSpPr/>
            <p:nvPr/>
          </p:nvSpPr>
          <p:spPr>
            <a:xfrm rot="20700000">
              <a:off x="2438400" y="1550633"/>
              <a:ext cx="609600" cy="1524000"/>
            </a:xfrm>
            <a:prstGeom prst="rect">
              <a:avLst/>
            </a:prstGeom>
            <a:solidFill>
              <a:schemeClr val="bg1">
                <a:lumMod val="65000"/>
                <a:alpha val="52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rot="900000">
              <a:off x="2438400" y="2423576"/>
              <a:ext cx="609600" cy="1524000"/>
              <a:chOff x="6570955" y="2400300"/>
              <a:chExt cx="609600" cy="1524000"/>
            </a:xfrm>
          </p:grpSpPr>
          <p:sp>
            <p:nvSpPr>
              <p:cNvPr id="10" name="Rectangle 9"/>
              <p:cNvSpPr/>
              <p:nvPr/>
            </p:nvSpPr>
            <p:spPr>
              <a:xfrm>
                <a:off x="6570955" y="2400300"/>
                <a:ext cx="609600" cy="1524000"/>
              </a:xfrm>
              <a:prstGeom prst="rect">
                <a:avLst/>
              </a:prstGeom>
              <a:solidFill>
                <a:schemeClr val="bg1">
                  <a:lumMod val="65000"/>
                  <a:alpha val="52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570955" y="2400300"/>
                <a:ext cx="609600" cy="609600"/>
              </a:xfrm>
              <a:prstGeom prst="ellipse">
                <a:avLst/>
              </a:prstGeom>
              <a:solidFill>
                <a:srgbClr val="FFFF00"/>
              </a:solidFill>
              <a:ln>
                <a:solidFill>
                  <a:srgbClr val="DFD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 name="Group 21"/>
          <p:cNvGrpSpPr/>
          <p:nvPr/>
        </p:nvGrpSpPr>
        <p:grpSpPr>
          <a:xfrm rot="220077">
            <a:off x="2087135" y="1926487"/>
            <a:ext cx="657442" cy="2360200"/>
            <a:chOff x="2867377" y="1581792"/>
            <a:chExt cx="657442" cy="2360200"/>
          </a:xfrm>
        </p:grpSpPr>
        <p:sp>
          <p:nvSpPr>
            <p:cNvPr id="13" name="Rectangle 12"/>
            <p:cNvSpPr/>
            <p:nvPr/>
          </p:nvSpPr>
          <p:spPr>
            <a:xfrm rot="20043581">
              <a:off x="2867377" y="1581792"/>
              <a:ext cx="609600" cy="1524000"/>
            </a:xfrm>
            <a:prstGeom prst="rect">
              <a:avLst/>
            </a:prstGeom>
            <a:solidFill>
              <a:schemeClr val="bg1">
                <a:lumMod val="65000"/>
                <a:alpha val="52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rot="1233755">
              <a:off x="2915219" y="2417992"/>
              <a:ext cx="609600" cy="1524000"/>
              <a:chOff x="6570955" y="2400300"/>
              <a:chExt cx="609600" cy="1524000"/>
            </a:xfrm>
          </p:grpSpPr>
          <p:sp>
            <p:nvSpPr>
              <p:cNvPr id="15" name="Rectangle 14"/>
              <p:cNvSpPr/>
              <p:nvPr/>
            </p:nvSpPr>
            <p:spPr>
              <a:xfrm>
                <a:off x="6570955" y="2400300"/>
                <a:ext cx="609600" cy="1524000"/>
              </a:xfrm>
              <a:prstGeom prst="rect">
                <a:avLst/>
              </a:prstGeom>
              <a:solidFill>
                <a:schemeClr val="bg1">
                  <a:lumMod val="65000"/>
                  <a:alpha val="52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570955" y="2400300"/>
                <a:ext cx="609600" cy="609600"/>
              </a:xfrm>
              <a:prstGeom prst="ellipse">
                <a:avLst/>
              </a:prstGeom>
              <a:solidFill>
                <a:srgbClr val="FFFF00"/>
              </a:solidFill>
              <a:ln>
                <a:solidFill>
                  <a:srgbClr val="DFD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rot="21424120">
            <a:off x="2114273" y="1895489"/>
            <a:ext cx="677433" cy="2241555"/>
            <a:chOff x="4047660" y="1563799"/>
            <a:chExt cx="677433" cy="2241555"/>
          </a:xfrm>
        </p:grpSpPr>
        <p:sp>
          <p:nvSpPr>
            <p:cNvPr id="18" name="Rectangle 17"/>
            <p:cNvSpPr/>
            <p:nvPr/>
          </p:nvSpPr>
          <p:spPr>
            <a:xfrm rot="19800000">
              <a:off x="4115493" y="1563799"/>
              <a:ext cx="609600" cy="1524000"/>
            </a:xfrm>
            <a:prstGeom prst="rect">
              <a:avLst/>
            </a:prstGeom>
            <a:solidFill>
              <a:schemeClr val="bg1">
                <a:lumMod val="65000"/>
                <a:alpha val="52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rot="2162984">
              <a:off x="4047660" y="2281354"/>
              <a:ext cx="609601" cy="1524000"/>
              <a:chOff x="6570955" y="2400300"/>
              <a:chExt cx="609600" cy="1524000"/>
            </a:xfrm>
          </p:grpSpPr>
          <p:sp>
            <p:nvSpPr>
              <p:cNvPr id="20" name="Rectangle 19"/>
              <p:cNvSpPr/>
              <p:nvPr/>
            </p:nvSpPr>
            <p:spPr>
              <a:xfrm>
                <a:off x="6570955" y="2400300"/>
                <a:ext cx="609600" cy="1524000"/>
              </a:xfrm>
              <a:prstGeom prst="rect">
                <a:avLst/>
              </a:prstGeom>
              <a:solidFill>
                <a:schemeClr val="bg1">
                  <a:lumMod val="65000"/>
                  <a:alpha val="52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570955" y="2400300"/>
                <a:ext cx="609600" cy="609600"/>
              </a:xfrm>
              <a:prstGeom prst="ellipse">
                <a:avLst/>
              </a:prstGeom>
              <a:solidFill>
                <a:srgbClr val="FFFF00"/>
              </a:solidFill>
              <a:ln>
                <a:solidFill>
                  <a:srgbClr val="DFD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2" name="Group 31"/>
          <p:cNvGrpSpPr/>
          <p:nvPr/>
        </p:nvGrpSpPr>
        <p:grpSpPr>
          <a:xfrm rot="181342">
            <a:off x="1937054" y="1752382"/>
            <a:ext cx="1524000" cy="1714718"/>
            <a:chOff x="4577216" y="1608652"/>
            <a:chExt cx="1524000" cy="1714718"/>
          </a:xfrm>
        </p:grpSpPr>
        <p:sp>
          <p:nvSpPr>
            <p:cNvPr id="23" name="Rectangle 22"/>
            <p:cNvSpPr/>
            <p:nvPr/>
          </p:nvSpPr>
          <p:spPr>
            <a:xfrm rot="18900000">
              <a:off x="4994289" y="1608652"/>
              <a:ext cx="609600" cy="1524000"/>
            </a:xfrm>
            <a:prstGeom prst="rect">
              <a:avLst/>
            </a:prstGeom>
            <a:solidFill>
              <a:schemeClr val="bg1">
                <a:lumMod val="65000"/>
                <a:alpha val="52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rot="2700000">
              <a:off x="5030963" y="2253117"/>
              <a:ext cx="616506" cy="1524000"/>
              <a:chOff x="6564051" y="2393396"/>
              <a:chExt cx="616505" cy="1524000"/>
            </a:xfrm>
          </p:grpSpPr>
          <p:sp>
            <p:nvSpPr>
              <p:cNvPr id="25" name="Rectangle 24"/>
              <p:cNvSpPr/>
              <p:nvPr/>
            </p:nvSpPr>
            <p:spPr>
              <a:xfrm>
                <a:off x="6564051" y="2393396"/>
                <a:ext cx="609600" cy="1524000"/>
              </a:xfrm>
              <a:prstGeom prst="rect">
                <a:avLst/>
              </a:prstGeom>
              <a:solidFill>
                <a:schemeClr val="bg1">
                  <a:lumMod val="65000"/>
                  <a:alpha val="52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6570956" y="2400300"/>
                <a:ext cx="609600" cy="609600"/>
              </a:xfrm>
              <a:prstGeom prst="ellipse">
                <a:avLst/>
              </a:prstGeom>
              <a:solidFill>
                <a:srgbClr val="FFFF00"/>
              </a:solidFill>
              <a:ln>
                <a:solidFill>
                  <a:srgbClr val="DFD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3" name="Group 32"/>
          <p:cNvGrpSpPr/>
          <p:nvPr/>
        </p:nvGrpSpPr>
        <p:grpSpPr>
          <a:xfrm rot="303361">
            <a:off x="1912618" y="2142847"/>
            <a:ext cx="1546862" cy="1105842"/>
            <a:chOff x="5804806" y="2126434"/>
            <a:chExt cx="1546862" cy="1105842"/>
          </a:xfrm>
        </p:grpSpPr>
        <p:sp>
          <p:nvSpPr>
            <p:cNvPr id="28" name="Rectangle 27"/>
            <p:cNvSpPr/>
            <p:nvPr/>
          </p:nvSpPr>
          <p:spPr>
            <a:xfrm rot="18000000">
              <a:off x="6262006" y="1669234"/>
              <a:ext cx="609600" cy="1524000"/>
            </a:xfrm>
            <a:prstGeom prst="rect">
              <a:avLst/>
            </a:prstGeom>
            <a:solidFill>
              <a:schemeClr val="bg1">
                <a:lumMod val="65000"/>
                <a:alpha val="52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p:cNvGrpSpPr/>
            <p:nvPr/>
          </p:nvGrpSpPr>
          <p:grpSpPr>
            <a:xfrm rot="3254148">
              <a:off x="6281415" y="2162023"/>
              <a:ext cx="616506" cy="1524000"/>
              <a:chOff x="6564051" y="2393396"/>
              <a:chExt cx="616505" cy="1524000"/>
            </a:xfrm>
          </p:grpSpPr>
          <p:sp>
            <p:nvSpPr>
              <p:cNvPr id="30" name="Rectangle 29"/>
              <p:cNvSpPr/>
              <p:nvPr/>
            </p:nvSpPr>
            <p:spPr>
              <a:xfrm>
                <a:off x="6564051" y="2393396"/>
                <a:ext cx="609600" cy="1524000"/>
              </a:xfrm>
              <a:prstGeom prst="rect">
                <a:avLst/>
              </a:prstGeom>
              <a:solidFill>
                <a:schemeClr val="bg1">
                  <a:lumMod val="65000"/>
                  <a:alpha val="52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6570956" y="2400300"/>
                <a:ext cx="609600" cy="609600"/>
              </a:xfrm>
              <a:prstGeom prst="ellipse">
                <a:avLst/>
              </a:prstGeom>
              <a:solidFill>
                <a:srgbClr val="FFFF00"/>
              </a:solidFill>
              <a:ln>
                <a:solidFill>
                  <a:srgbClr val="DFD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35" name="Straight Connector 34"/>
          <p:cNvCxnSpPr/>
          <p:nvPr/>
        </p:nvCxnSpPr>
        <p:spPr>
          <a:xfrm>
            <a:off x="5171954" y="3965651"/>
            <a:ext cx="28194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6772154" y="1905720"/>
            <a:ext cx="677433" cy="2241555"/>
            <a:chOff x="4047660" y="1563799"/>
            <a:chExt cx="677433" cy="2241555"/>
          </a:xfrm>
        </p:grpSpPr>
        <p:sp>
          <p:nvSpPr>
            <p:cNvPr id="42" name="Rectangle 41"/>
            <p:cNvSpPr/>
            <p:nvPr/>
          </p:nvSpPr>
          <p:spPr>
            <a:xfrm rot="19800000">
              <a:off x="4115493" y="1563799"/>
              <a:ext cx="609600" cy="1524000"/>
            </a:xfrm>
            <a:prstGeom prst="rect">
              <a:avLst/>
            </a:prstGeom>
            <a:solidFill>
              <a:schemeClr val="bg1">
                <a:lumMod val="65000"/>
                <a:alpha val="52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p:nvGrpSpPr>
          <p:grpSpPr>
            <a:xfrm rot="2162984">
              <a:off x="4047660" y="2281354"/>
              <a:ext cx="609601" cy="1524000"/>
              <a:chOff x="6570955" y="2400300"/>
              <a:chExt cx="609600" cy="1524000"/>
            </a:xfrm>
          </p:grpSpPr>
          <p:sp>
            <p:nvSpPr>
              <p:cNvPr id="44" name="Rectangle 43"/>
              <p:cNvSpPr/>
              <p:nvPr/>
            </p:nvSpPr>
            <p:spPr>
              <a:xfrm>
                <a:off x="6570955" y="2400300"/>
                <a:ext cx="609600" cy="1524000"/>
              </a:xfrm>
              <a:prstGeom prst="rect">
                <a:avLst/>
              </a:prstGeom>
              <a:solidFill>
                <a:schemeClr val="bg1">
                  <a:lumMod val="65000"/>
                  <a:alpha val="52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6570955" y="2400300"/>
                <a:ext cx="609600" cy="609600"/>
              </a:xfrm>
              <a:prstGeom prst="ellipse">
                <a:avLst/>
              </a:prstGeom>
              <a:solidFill>
                <a:srgbClr val="FFFF00"/>
              </a:solidFill>
              <a:ln>
                <a:solidFill>
                  <a:srgbClr val="DFD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6" name="Group 55"/>
          <p:cNvGrpSpPr/>
          <p:nvPr/>
        </p:nvGrpSpPr>
        <p:grpSpPr>
          <a:xfrm>
            <a:off x="6918510" y="1834178"/>
            <a:ext cx="625151" cy="2227385"/>
            <a:chOff x="5251756" y="1732020"/>
            <a:chExt cx="625151" cy="2227385"/>
          </a:xfrm>
        </p:grpSpPr>
        <p:sp>
          <p:nvSpPr>
            <p:cNvPr id="52" name="Rectangle 51"/>
            <p:cNvSpPr/>
            <p:nvPr/>
          </p:nvSpPr>
          <p:spPr>
            <a:xfrm rot="19198281">
              <a:off x="5251756" y="1732020"/>
              <a:ext cx="609600" cy="1524000"/>
            </a:xfrm>
            <a:prstGeom prst="rect">
              <a:avLst/>
            </a:prstGeom>
            <a:solidFill>
              <a:schemeClr val="bg1">
                <a:lumMod val="65000"/>
                <a:alpha val="52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p:cNvGrpSpPr/>
            <p:nvPr/>
          </p:nvGrpSpPr>
          <p:grpSpPr>
            <a:xfrm rot="2021418">
              <a:off x="5267305" y="2435404"/>
              <a:ext cx="609602" cy="1524001"/>
              <a:chOff x="6570955" y="2400300"/>
              <a:chExt cx="609601" cy="1524001"/>
            </a:xfrm>
          </p:grpSpPr>
          <p:sp>
            <p:nvSpPr>
              <p:cNvPr id="54" name="Rectangle 53"/>
              <p:cNvSpPr/>
              <p:nvPr/>
            </p:nvSpPr>
            <p:spPr>
              <a:xfrm>
                <a:off x="6570956" y="2400301"/>
                <a:ext cx="609600" cy="1524000"/>
              </a:xfrm>
              <a:prstGeom prst="rect">
                <a:avLst/>
              </a:prstGeom>
              <a:solidFill>
                <a:schemeClr val="bg1">
                  <a:lumMod val="65000"/>
                  <a:alpha val="52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6570955" y="2400300"/>
                <a:ext cx="609600" cy="609600"/>
              </a:xfrm>
              <a:prstGeom prst="ellipse">
                <a:avLst/>
              </a:prstGeom>
              <a:solidFill>
                <a:srgbClr val="FFFF00"/>
              </a:solidFill>
              <a:ln>
                <a:solidFill>
                  <a:srgbClr val="DFD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6" name="Group 65"/>
          <p:cNvGrpSpPr/>
          <p:nvPr/>
        </p:nvGrpSpPr>
        <p:grpSpPr>
          <a:xfrm>
            <a:off x="6493181" y="2247614"/>
            <a:ext cx="1524000" cy="1802065"/>
            <a:chOff x="4826427" y="2145456"/>
            <a:chExt cx="1524000" cy="1802065"/>
          </a:xfrm>
        </p:grpSpPr>
        <p:sp>
          <p:nvSpPr>
            <p:cNvPr id="58" name="Rectangle 57"/>
            <p:cNvSpPr/>
            <p:nvPr/>
          </p:nvSpPr>
          <p:spPr>
            <a:xfrm rot="18889132">
              <a:off x="5283627" y="1688256"/>
              <a:ext cx="609600" cy="1524000"/>
            </a:xfrm>
            <a:prstGeom prst="rect">
              <a:avLst/>
            </a:prstGeom>
            <a:solidFill>
              <a:schemeClr val="bg1">
                <a:lumMod val="65000"/>
                <a:alpha val="52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p:cNvGrpSpPr/>
            <p:nvPr/>
          </p:nvGrpSpPr>
          <p:grpSpPr>
            <a:xfrm rot="1714258">
              <a:off x="5374454" y="2423521"/>
              <a:ext cx="609603" cy="1524000"/>
              <a:chOff x="6570955" y="2400300"/>
              <a:chExt cx="609602" cy="1524000"/>
            </a:xfrm>
          </p:grpSpPr>
          <p:sp>
            <p:nvSpPr>
              <p:cNvPr id="60" name="Rectangle 59"/>
              <p:cNvSpPr/>
              <p:nvPr/>
            </p:nvSpPr>
            <p:spPr>
              <a:xfrm>
                <a:off x="6570957" y="2400300"/>
                <a:ext cx="609600" cy="1524000"/>
              </a:xfrm>
              <a:prstGeom prst="rect">
                <a:avLst/>
              </a:prstGeom>
              <a:solidFill>
                <a:schemeClr val="bg1">
                  <a:lumMod val="65000"/>
                  <a:alpha val="52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6570955" y="2400300"/>
                <a:ext cx="609600" cy="609600"/>
              </a:xfrm>
              <a:prstGeom prst="ellipse">
                <a:avLst/>
              </a:prstGeom>
              <a:solidFill>
                <a:srgbClr val="FFFF00"/>
              </a:solidFill>
              <a:ln>
                <a:solidFill>
                  <a:srgbClr val="DFD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82" name="Straight Connector 81"/>
          <p:cNvCxnSpPr/>
          <p:nvPr/>
        </p:nvCxnSpPr>
        <p:spPr>
          <a:xfrm>
            <a:off x="2047374" y="2929249"/>
            <a:ext cx="0" cy="204623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55088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par>
                          <p:cTn id="17" fill="hold">
                            <p:stCondLst>
                              <p:cond delay="0"/>
                            </p:stCondLst>
                            <p:childTnLst>
                              <p:par>
                                <p:cTn id="18" presetID="1" presetClass="exit" presetSubtype="0" fill="hold" nodeType="afterEffect">
                                  <p:stCondLst>
                                    <p:cond delay="700"/>
                                  </p:stCondLst>
                                  <p:childTnLst>
                                    <p:set>
                                      <p:cBhvr>
                                        <p:cTn id="19" dur="1" fill="hold">
                                          <p:stCondLst>
                                            <p:cond delay="0"/>
                                          </p:stCondLst>
                                        </p:cTn>
                                        <p:tgtEl>
                                          <p:spTgt spid="12"/>
                                        </p:tgtEl>
                                        <p:attrNameLst>
                                          <p:attrName>style.visibility</p:attrName>
                                        </p:attrNameLst>
                                      </p:cBhvr>
                                      <p:to>
                                        <p:strVal val="hidden"/>
                                      </p:to>
                                    </p:set>
                                  </p:childTnLst>
                                </p:cTn>
                              </p:par>
                            </p:childTnLst>
                          </p:cTn>
                        </p:par>
                        <p:par>
                          <p:cTn id="20" fill="hold">
                            <p:stCondLst>
                              <p:cond delay="700"/>
                            </p:stCondLst>
                            <p:childTnLst>
                              <p:par>
                                <p:cTn id="21" presetID="1" presetClass="entr" presetSubtype="0"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par>
                          <p:cTn id="23" fill="hold">
                            <p:stCondLst>
                              <p:cond delay="700"/>
                            </p:stCondLst>
                            <p:childTnLst>
                              <p:par>
                                <p:cTn id="24" presetID="1" presetClass="exit" presetSubtype="0" fill="hold" nodeType="afterEffect">
                                  <p:stCondLst>
                                    <p:cond delay="600"/>
                                  </p:stCondLst>
                                  <p:childTnLst>
                                    <p:set>
                                      <p:cBhvr>
                                        <p:cTn id="25" dur="1" fill="hold">
                                          <p:stCondLst>
                                            <p:cond delay="0"/>
                                          </p:stCondLst>
                                        </p:cTn>
                                        <p:tgtEl>
                                          <p:spTgt spid="17"/>
                                        </p:tgtEl>
                                        <p:attrNameLst>
                                          <p:attrName>style.visibility</p:attrName>
                                        </p:attrNameLst>
                                      </p:cBhvr>
                                      <p:to>
                                        <p:strVal val="hidden"/>
                                      </p:to>
                                    </p:set>
                                  </p:childTnLst>
                                </p:cTn>
                              </p:par>
                              <p:par>
                                <p:cTn id="26" presetID="1" presetClass="entr" presetSubtype="0" fill="hold" nodeType="withEffect">
                                  <p:stCondLst>
                                    <p:cond delay="600"/>
                                  </p:stCondLst>
                                  <p:childTnLst>
                                    <p:set>
                                      <p:cBhvr>
                                        <p:cTn id="27" dur="1" fill="hold">
                                          <p:stCondLst>
                                            <p:cond delay="0"/>
                                          </p:stCondLst>
                                        </p:cTn>
                                        <p:tgtEl>
                                          <p:spTgt spid="22"/>
                                        </p:tgtEl>
                                        <p:attrNameLst>
                                          <p:attrName>style.visibility</p:attrName>
                                        </p:attrNameLst>
                                      </p:cBhvr>
                                      <p:to>
                                        <p:strVal val="visible"/>
                                      </p:to>
                                    </p:set>
                                  </p:childTnLst>
                                </p:cTn>
                              </p:par>
                            </p:childTnLst>
                          </p:cTn>
                        </p:par>
                        <p:par>
                          <p:cTn id="28" fill="hold">
                            <p:stCondLst>
                              <p:cond delay="1300"/>
                            </p:stCondLst>
                            <p:childTnLst>
                              <p:par>
                                <p:cTn id="29" presetID="1" presetClass="exit" presetSubtype="0" fill="hold" nodeType="afterEffect">
                                  <p:stCondLst>
                                    <p:cond delay="600"/>
                                  </p:stCondLst>
                                  <p:childTnLst>
                                    <p:set>
                                      <p:cBhvr>
                                        <p:cTn id="30" dur="1" fill="hold">
                                          <p:stCondLst>
                                            <p:cond delay="0"/>
                                          </p:stCondLst>
                                        </p:cTn>
                                        <p:tgtEl>
                                          <p:spTgt spid="22"/>
                                        </p:tgtEl>
                                        <p:attrNameLst>
                                          <p:attrName>style.visibility</p:attrName>
                                        </p:attrNameLst>
                                      </p:cBhvr>
                                      <p:to>
                                        <p:strVal val="hidden"/>
                                      </p:to>
                                    </p:set>
                                  </p:childTnLst>
                                </p:cTn>
                              </p:par>
                              <p:par>
                                <p:cTn id="31" presetID="1" presetClass="entr" presetSubtype="0" fill="hold" nodeType="withEffect">
                                  <p:stCondLst>
                                    <p:cond delay="600"/>
                                  </p:stCondLst>
                                  <p:childTnLst>
                                    <p:set>
                                      <p:cBhvr>
                                        <p:cTn id="32" dur="1" fill="hold">
                                          <p:stCondLst>
                                            <p:cond delay="0"/>
                                          </p:stCondLst>
                                        </p:cTn>
                                        <p:tgtEl>
                                          <p:spTgt spid="27"/>
                                        </p:tgtEl>
                                        <p:attrNameLst>
                                          <p:attrName>style.visibility</p:attrName>
                                        </p:attrNameLst>
                                      </p:cBhvr>
                                      <p:to>
                                        <p:strVal val="visible"/>
                                      </p:to>
                                    </p:set>
                                  </p:childTnLst>
                                </p:cTn>
                              </p:par>
                            </p:childTnLst>
                          </p:cTn>
                        </p:par>
                        <p:par>
                          <p:cTn id="33" fill="hold">
                            <p:stCondLst>
                              <p:cond delay="1900"/>
                            </p:stCondLst>
                            <p:childTnLst>
                              <p:par>
                                <p:cTn id="34" presetID="1" presetClass="exit" presetSubtype="0" fill="hold" nodeType="afterEffect">
                                  <p:stCondLst>
                                    <p:cond delay="600"/>
                                  </p:stCondLst>
                                  <p:childTnLst>
                                    <p:set>
                                      <p:cBhvr>
                                        <p:cTn id="35" dur="1" fill="hold">
                                          <p:stCondLst>
                                            <p:cond delay="0"/>
                                          </p:stCondLst>
                                        </p:cTn>
                                        <p:tgtEl>
                                          <p:spTgt spid="27"/>
                                        </p:tgtEl>
                                        <p:attrNameLst>
                                          <p:attrName>style.visibility</p:attrName>
                                        </p:attrNameLst>
                                      </p:cBhvr>
                                      <p:to>
                                        <p:strVal val="hidden"/>
                                      </p:to>
                                    </p:set>
                                  </p:childTnLst>
                                </p:cTn>
                              </p:par>
                              <p:par>
                                <p:cTn id="36" presetID="1" presetClass="entr" presetSubtype="0" fill="hold" nodeType="withEffect">
                                  <p:stCondLst>
                                    <p:cond delay="600"/>
                                  </p:stCondLst>
                                  <p:childTnLst>
                                    <p:set>
                                      <p:cBhvr>
                                        <p:cTn id="37" dur="1" fill="hold">
                                          <p:stCondLst>
                                            <p:cond delay="0"/>
                                          </p:stCondLst>
                                        </p:cTn>
                                        <p:tgtEl>
                                          <p:spTgt spid="32"/>
                                        </p:tgtEl>
                                        <p:attrNameLst>
                                          <p:attrName>style.visibility</p:attrName>
                                        </p:attrNameLst>
                                      </p:cBhvr>
                                      <p:to>
                                        <p:strVal val="visible"/>
                                      </p:to>
                                    </p:set>
                                  </p:childTnLst>
                                </p:cTn>
                              </p:par>
                            </p:childTnLst>
                          </p:cTn>
                        </p:par>
                        <p:par>
                          <p:cTn id="38" fill="hold">
                            <p:stCondLst>
                              <p:cond delay="2500"/>
                            </p:stCondLst>
                            <p:childTnLst>
                              <p:par>
                                <p:cTn id="39" presetID="1" presetClass="exit" presetSubtype="0" fill="hold" nodeType="afterEffect">
                                  <p:stCondLst>
                                    <p:cond delay="700"/>
                                  </p:stCondLst>
                                  <p:childTnLst>
                                    <p:set>
                                      <p:cBhvr>
                                        <p:cTn id="40" dur="1" fill="hold">
                                          <p:stCondLst>
                                            <p:cond delay="0"/>
                                          </p:stCondLst>
                                        </p:cTn>
                                        <p:tgtEl>
                                          <p:spTgt spid="32"/>
                                        </p:tgtEl>
                                        <p:attrNameLst>
                                          <p:attrName>style.visibility</p:attrName>
                                        </p:attrNameLst>
                                      </p:cBhvr>
                                      <p:to>
                                        <p:strVal val="hidden"/>
                                      </p:to>
                                    </p:set>
                                  </p:childTnLst>
                                </p:cTn>
                              </p:par>
                              <p:par>
                                <p:cTn id="41" presetID="1" presetClass="entr" presetSubtype="0" fill="hold" nodeType="withEffect">
                                  <p:stCondLst>
                                    <p:cond delay="70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par>
                                <p:cTn id="51" presetID="1" presetClass="exit" presetSubtype="0" fill="hold" nodeType="withEffect">
                                  <p:stCondLst>
                                    <p:cond delay="500"/>
                                  </p:stCondLst>
                                  <p:childTnLst>
                                    <p:set>
                                      <p:cBhvr>
                                        <p:cTn id="52" dur="1" fill="hold">
                                          <p:stCondLst>
                                            <p:cond delay="0"/>
                                          </p:stCondLst>
                                        </p:cTn>
                                        <p:tgtEl>
                                          <p:spTgt spid="78"/>
                                        </p:tgtEl>
                                        <p:attrNameLst>
                                          <p:attrName>style.visibility</p:attrName>
                                        </p:attrNameLst>
                                      </p:cBhvr>
                                      <p:to>
                                        <p:strVal val="hidden"/>
                                      </p:to>
                                    </p:set>
                                  </p:childTnLst>
                                </p:cTn>
                              </p:par>
                              <p:par>
                                <p:cTn id="53" presetID="1" presetClass="entr" presetSubtype="0" fill="hold" nodeType="withEffect">
                                  <p:stCondLst>
                                    <p:cond delay="500"/>
                                  </p:stCondLst>
                                  <p:childTnLst>
                                    <p:set>
                                      <p:cBhvr>
                                        <p:cTn id="54" dur="1" fill="hold">
                                          <p:stCondLst>
                                            <p:cond delay="0"/>
                                          </p:stCondLst>
                                        </p:cTn>
                                        <p:tgtEl>
                                          <p:spTgt spid="71"/>
                                        </p:tgtEl>
                                        <p:attrNameLst>
                                          <p:attrName>style.visibility</p:attrName>
                                        </p:attrNameLst>
                                      </p:cBhvr>
                                      <p:to>
                                        <p:strVal val="visible"/>
                                      </p:to>
                                    </p:set>
                                  </p:childTnLst>
                                </p:cTn>
                              </p:par>
                              <p:par>
                                <p:cTn id="55" presetID="1" presetClass="exit" presetSubtype="0" fill="hold" nodeType="withEffect">
                                  <p:stCondLst>
                                    <p:cond delay="1000"/>
                                  </p:stCondLst>
                                  <p:childTnLst>
                                    <p:set>
                                      <p:cBhvr>
                                        <p:cTn id="56" dur="1" fill="hold">
                                          <p:stCondLst>
                                            <p:cond delay="0"/>
                                          </p:stCondLst>
                                        </p:cTn>
                                        <p:tgtEl>
                                          <p:spTgt spid="71"/>
                                        </p:tgtEl>
                                        <p:attrNameLst>
                                          <p:attrName>style.visibility</p:attrName>
                                        </p:attrNameLst>
                                      </p:cBhvr>
                                      <p:to>
                                        <p:strVal val="hidden"/>
                                      </p:to>
                                    </p:set>
                                  </p:childTnLst>
                                </p:cTn>
                              </p:par>
                              <p:par>
                                <p:cTn id="57" presetID="1" presetClass="entr" presetSubtype="0" fill="hold" nodeType="withEffect">
                                  <p:stCondLst>
                                    <p:cond delay="1000"/>
                                  </p:stCondLst>
                                  <p:childTnLst>
                                    <p:set>
                                      <p:cBhvr>
                                        <p:cTn id="58" dur="1" fill="hold">
                                          <p:stCondLst>
                                            <p:cond delay="0"/>
                                          </p:stCondLst>
                                        </p:cTn>
                                        <p:tgtEl>
                                          <p:spTgt spid="72"/>
                                        </p:tgtEl>
                                        <p:attrNameLst>
                                          <p:attrName>style.visibility</p:attrName>
                                        </p:attrNameLst>
                                      </p:cBhvr>
                                      <p:to>
                                        <p:strVal val="visible"/>
                                      </p:to>
                                    </p:set>
                                  </p:childTnLst>
                                </p:cTn>
                              </p:par>
                              <p:par>
                                <p:cTn id="59" presetID="1" presetClass="exit" presetSubtype="0" fill="hold" nodeType="withEffect">
                                  <p:stCondLst>
                                    <p:cond delay="1500"/>
                                  </p:stCondLst>
                                  <p:childTnLst>
                                    <p:set>
                                      <p:cBhvr>
                                        <p:cTn id="60" dur="1" fill="hold">
                                          <p:stCondLst>
                                            <p:cond delay="0"/>
                                          </p:stCondLst>
                                        </p:cTn>
                                        <p:tgtEl>
                                          <p:spTgt spid="72"/>
                                        </p:tgtEl>
                                        <p:attrNameLst>
                                          <p:attrName>style.visibility</p:attrName>
                                        </p:attrNameLst>
                                      </p:cBhvr>
                                      <p:to>
                                        <p:strVal val="hidden"/>
                                      </p:to>
                                    </p:set>
                                  </p:childTnLst>
                                </p:cTn>
                              </p:par>
                              <p:par>
                                <p:cTn id="61" presetID="1" presetClass="entr" presetSubtype="0" fill="hold" nodeType="withEffect">
                                  <p:stCondLst>
                                    <p:cond delay="1500"/>
                                  </p:stCondLst>
                                  <p:childTnLst>
                                    <p:set>
                                      <p:cBhvr>
                                        <p:cTn id="62" dur="1" fill="hold">
                                          <p:stCondLst>
                                            <p:cond delay="0"/>
                                          </p:stCondLst>
                                        </p:cTn>
                                        <p:tgtEl>
                                          <p:spTgt spid="41"/>
                                        </p:tgtEl>
                                        <p:attrNameLst>
                                          <p:attrName>style.visibility</p:attrName>
                                        </p:attrNameLst>
                                      </p:cBhvr>
                                      <p:to>
                                        <p:strVal val="visible"/>
                                      </p:to>
                                    </p:set>
                                  </p:childTnLst>
                                </p:cTn>
                              </p:par>
                              <p:par>
                                <p:cTn id="63" presetID="1" presetClass="exit" presetSubtype="0" fill="hold" nodeType="withEffect">
                                  <p:stCondLst>
                                    <p:cond delay="2000"/>
                                  </p:stCondLst>
                                  <p:childTnLst>
                                    <p:set>
                                      <p:cBhvr>
                                        <p:cTn id="64" dur="1" fill="hold">
                                          <p:stCondLst>
                                            <p:cond delay="0"/>
                                          </p:stCondLst>
                                        </p:cTn>
                                        <p:tgtEl>
                                          <p:spTgt spid="41"/>
                                        </p:tgtEl>
                                        <p:attrNameLst>
                                          <p:attrName>style.visibility</p:attrName>
                                        </p:attrNameLst>
                                      </p:cBhvr>
                                      <p:to>
                                        <p:strVal val="hidden"/>
                                      </p:to>
                                    </p:set>
                                  </p:childTnLst>
                                </p:cTn>
                              </p:par>
                              <p:par>
                                <p:cTn id="65" presetID="1" presetClass="entr" presetSubtype="0" fill="hold" nodeType="withEffect">
                                  <p:stCondLst>
                                    <p:cond delay="2000"/>
                                  </p:stCondLst>
                                  <p:childTnLst>
                                    <p:set>
                                      <p:cBhvr>
                                        <p:cTn id="66" dur="1" fill="hold">
                                          <p:stCondLst>
                                            <p:cond delay="0"/>
                                          </p:stCondLst>
                                        </p:cTn>
                                        <p:tgtEl>
                                          <p:spTgt spid="56"/>
                                        </p:tgtEl>
                                        <p:attrNameLst>
                                          <p:attrName>style.visibility</p:attrName>
                                        </p:attrNameLst>
                                      </p:cBhvr>
                                      <p:to>
                                        <p:strVal val="visible"/>
                                      </p:to>
                                    </p:set>
                                  </p:childTnLst>
                                </p:cTn>
                              </p:par>
                              <p:par>
                                <p:cTn id="67" presetID="1" presetClass="exit" presetSubtype="0" fill="hold" nodeType="withEffect">
                                  <p:stCondLst>
                                    <p:cond delay="2500"/>
                                  </p:stCondLst>
                                  <p:childTnLst>
                                    <p:set>
                                      <p:cBhvr>
                                        <p:cTn id="68" dur="1" fill="hold">
                                          <p:stCondLst>
                                            <p:cond delay="0"/>
                                          </p:stCondLst>
                                        </p:cTn>
                                        <p:tgtEl>
                                          <p:spTgt spid="56"/>
                                        </p:tgtEl>
                                        <p:attrNameLst>
                                          <p:attrName>style.visibility</p:attrName>
                                        </p:attrNameLst>
                                      </p:cBhvr>
                                      <p:to>
                                        <p:strVal val="hidden"/>
                                      </p:to>
                                    </p:set>
                                  </p:childTnLst>
                                </p:cTn>
                              </p:par>
                              <p:par>
                                <p:cTn id="69" presetID="1" presetClass="entr" presetSubtype="0" fill="hold" nodeType="withEffect">
                                  <p:stCondLst>
                                    <p:cond delay="2500"/>
                                  </p:stCondLst>
                                  <p:childTnLst>
                                    <p:set>
                                      <p:cBhvr>
                                        <p:cTn id="70"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184230" y="342900"/>
            <a:ext cx="2004223" cy="49387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title"/>
          </p:nvPr>
        </p:nvSpPr>
        <p:spPr>
          <a:xfrm>
            <a:off x="1317092" y="435726"/>
            <a:ext cx="3261637" cy="952500"/>
          </a:xfrm>
        </p:spPr>
        <p:txBody>
          <a:bodyPr>
            <a:normAutofit/>
          </a:bodyPr>
          <a:lstStyle/>
          <a:p>
            <a:pPr algn="l"/>
            <a:r>
              <a:rPr lang="en-US" sz="4000" dirty="0" smtClean="0">
                <a:latin typeface="Eras Demi ITC" pitchFamily="34" charset="0"/>
              </a:rPr>
              <a:t>Working</a:t>
            </a:r>
            <a:endParaRPr lang="en-US" sz="4000" dirty="0">
              <a:latin typeface="Eras Demi ITC" pitchFamily="34" charset="0"/>
            </a:endParaRPr>
          </a:p>
        </p:txBody>
      </p:sp>
      <p:cxnSp>
        <p:nvCxnSpPr>
          <p:cNvPr id="34" name="Straight Connector 33"/>
          <p:cNvCxnSpPr/>
          <p:nvPr/>
        </p:nvCxnSpPr>
        <p:spPr>
          <a:xfrm>
            <a:off x="6629400" y="1104900"/>
            <a:ext cx="0" cy="411480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629400" y="5219700"/>
            <a:ext cx="12192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629400" y="1104900"/>
            <a:ext cx="1219200" cy="411480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097775" y="5173148"/>
            <a:ext cx="311304" cy="369332"/>
          </a:xfrm>
          <a:prstGeom prst="rect">
            <a:avLst/>
          </a:prstGeom>
          <a:noFill/>
        </p:spPr>
        <p:txBody>
          <a:bodyPr wrap="none" rtlCol="0">
            <a:spAutoFit/>
          </a:bodyPr>
          <a:lstStyle/>
          <a:p>
            <a:r>
              <a:rPr lang="en-US" b="1" dirty="0">
                <a:solidFill>
                  <a:srgbClr val="00B050"/>
                </a:solidFill>
              </a:rPr>
              <a:t>X</a:t>
            </a:r>
          </a:p>
        </p:txBody>
      </p:sp>
      <p:sp>
        <p:nvSpPr>
          <p:cNvPr id="46" name="TextBox 45"/>
          <p:cNvSpPr txBox="1"/>
          <p:nvPr/>
        </p:nvSpPr>
        <p:spPr>
          <a:xfrm>
            <a:off x="6324508" y="3038475"/>
            <a:ext cx="304892" cy="369332"/>
          </a:xfrm>
          <a:prstGeom prst="rect">
            <a:avLst/>
          </a:prstGeom>
          <a:noFill/>
        </p:spPr>
        <p:txBody>
          <a:bodyPr wrap="none" rtlCol="0">
            <a:spAutoFit/>
          </a:bodyPr>
          <a:lstStyle/>
          <a:p>
            <a:r>
              <a:rPr lang="en-US" b="1" dirty="0" smtClean="0">
                <a:solidFill>
                  <a:srgbClr val="00B050"/>
                </a:solidFill>
              </a:rPr>
              <a:t>Y</a:t>
            </a:r>
            <a:endParaRPr lang="en-US" b="1" dirty="0">
              <a:solidFill>
                <a:srgbClr val="00B050"/>
              </a:solidFill>
            </a:endParaRPr>
          </a:p>
        </p:txBody>
      </p:sp>
      <p:sp>
        <p:nvSpPr>
          <p:cNvPr id="47" name="TextBox 46"/>
          <p:cNvSpPr txBox="1"/>
          <p:nvPr/>
        </p:nvSpPr>
        <p:spPr>
          <a:xfrm>
            <a:off x="6956550" y="2962275"/>
            <a:ext cx="282450" cy="369332"/>
          </a:xfrm>
          <a:prstGeom prst="rect">
            <a:avLst/>
          </a:prstGeom>
          <a:noFill/>
        </p:spPr>
        <p:txBody>
          <a:bodyPr wrap="none" rtlCol="0">
            <a:spAutoFit/>
          </a:bodyPr>
          <a:lstStyle/>
          <a:p>
            <a:r>
              <a:rPr lang="en-US" b="1" dirty="0" smtClean="0">
                <a:solidFill>
                  <a:srgbClr val="FFC000"/>
                </a:solidFill>
              </a:rPr>
              <a:t>L</a:t>
            </a:r>
            <a:endParaRPr lang="en-US" b="1" dirty="0">
              <a:solidFill>
                <a:srgbClr val="FFC000"/>
              </a:solidFill>
            </a:endParaRPr>
          </a:p>
        </p:txBody>
      </p:sp>
      <p:sp>
        <p:nvSpPr>
          <p:cNvPr id="48" name="TextBox 47"/>
          <p:cNvSpPr txBox="1"/>
          <p:nvPr/>
        </p:nvSpPr>
        <p:spPr>
          <a:xfrm>
            <a:off x="1447800" y="1409700"/>
            <a:ext cx="1420582" cy="369332"/>
          </a:xfrm>
          <a:prstGeom prst="rect">
            <a:avLst/>
          </a:prstGeom>
          <a:noFill/>
        </p:spPr>
        <p:txBody>
          <a:bodyPr wrap="none" rtlCol="0">
            <a:spAutoFit/>
          </a:bodyPr>
          <a:lstStyle/>
          <a:p>
            <a:r>
              <a:rPr lang="en-US" dirty="0" smtClean="0"/>
              <a:t>L = </a:t>
            </a:r>
            <a:r>
              <a:rPr lang="el-GR" dirty="0" smtClean="0"/>
              <a:t>√</a:t>
            </a:r>
            <a:r>
              <a:rPr lang="en-US" dirty="0" smtClean="0"/>
              <a:t>(X</a:t>
            </a:r>
            <a:r>
              <a:rPr lang="el-GR" dirty="0" smtClean="0"/>
              <a:t>²</a:t>
            </a:r>
            <a:r>
              <a:rPr lang="en-US" dirty="0" smtClean="0"/>
              <a:t> + Y</a:t>
            </a:r>
            <a:r>
              <a:rPr lang="el-GR" dirty="0" smtClean="0"/>
              <a:t>² </a:t>
            </a:r>
            <a:r>
              <a:rPr lang="en-US" dirty="0" smtClean="0"/>
              <a:t>)</a:t>
            </a:r>
            <a:endParaRPr lang="en-US" dirty="0"/>
          </a:p>
        </p:txBody>
      </p:sp>
      <p:sp>
        <p:nvSpPr>
          <p:cNvPr id="49" name="TextBox 48"/>
          <p:cNvSpPr txBox="1"/>
          <p:nvPr/>
        </p:nvSpPr>
        <p:spPr>
          <a:xfrm>
            <a:off x="1447800" y="2845454"/>
            <a:ext cx="2877711" cy="923330"/>
          </a:xfrm>
          <a:prstGeom prst="rect">
            <a:avLst/>
          </a:prstGeom>
          <a:noFill/>
        </p:spPr>
        <p:txBody>
          <a:bodyPr wrap="none" rtlCol="0">
            <a:spAutoFit/>
          </a:bodyPr>
          <a:lstStyle/>
          <a:p>
            <a:r>
              <a:rPr lang="en-US" dirty="0" smtClean="0"/>
              <a:t>	       L1</a:t>
            </a:r>
            <a:r>
              <a:rPr lang="el-GR" dirty="0"/>
              <a:t> ²</a:t>
            </a:r>
            <a:r>
              <a:rPr lang="en-US" dirty="0" smtClean="0"/>
              <a:t> + L</a:t>
            </a:r>
            <a:r>
              <a:rPr lang="el-GR" dirty="0" smtClean="0"/>
              <a:t> </a:t>
            </a:r>
            <a:r>
              <a:rPr lang="el-GR" dirty="0"/>
              <a:t>²</a:t>
            </a:r>
            <a:r>
              <a:rPr lang="en-US" dirty="0" smtClean="0"/>
              <a:t> - L2</a:t>
            </a:r>
            <a:r>
              <a:rPr lang="el-GR" dirty="0" smtClean="0"/>
              <a:t> </a:t>
            </a:r>
            <a:r>
              <a:rPr lang="el-GR" dirty="0"/>
              <a:t>²</a:t>
            </a:r>
            <a:endParaRPr lang="en-US" dirty="0" smtClean="0"/>
          </a:p>
          <a:p>
            <a:r>
              <a:rPr lang="en-US" dirty="0" err="1"/>
              <a:t>c</a:t>
            </a:r>
            <a:r>
              <a:rPr lang="en-US" dirty="0" err="1" smtClean="0"/>
              <a:t>os</a:t>
            </a:r>
            <a:r>
              <a:rPr lang="el-GR" dirty="0" smtClean="0"/>
              <a:t> </a:t>
            </a:r>
            <a:r>
              <a:rPr lang="el-GR" dirty="0"/>
              <a:t>α</a:t>
            </a:r>
            <a:r>
              <a:rPr lang="en-US" dirty="0" smtClean="0"/>
              <a:t>      =   ----------------------</a:t>
            </a:r>
          </a:p>
          <a:p>
            <a:r>
              <a:rPr lang="en-US" dirty="0" smtClean="0"/>
              <a:t>	              2 L1 L</a:t>
            </a:r>
            <a:endParaRPr lang="en-US" dirty="0"/>
          </a:p>
        </p:txBody>
      </p:sp>
      <p:sp>
        <p:nvSpPr>
          <p:cNvPr id="80" name="TextBox 79"/>
          <p:cNvSpPr txBox="1"/>
          <p:nvPr/>
        </p:nvSpPr>
        <p:spPr>
          <a:xfrm>
            <a:off x="1447800" y="3970057"/>
            <a:ext cx="1422569" cy="369332"/>
          </a:xfrm>
          <a:prstGeom prst="rect">
            <a:avLst/>
          </a:prstGeom>
          <a:noFill/>
        </p:spPr>
        <p:txBody>
          <a:bodyPr wrap="none" rtlCol="0">
            <a:spAutoFit/>
          </a:bodyPr>
          <a:lstStyle/>
          <a:p>
            <a:r>
              <a:rPr lang="en-US" dirty="0"/>
              <a:t>t</a:t>
            </a:r>
            <a:r>
              <a:rPr lang="en-US" dirty="0" smtClean="0"/>
              <a:t>an </a:t>
            </a:r>
            <a:r>
              <a:rPr lang="el-GR" dirty="0" smtClean="0"/>
              <a:t>β</a:t>
            </a:r>
            <a:r>
              <a:rPr lang="en-US" dirty="0" smtClean="0"/>
              <a:t> =   X / Y</a:t>
            </a:r>
          </a:p>
        </p:txBody>
      </p:sp>
      <p:sp>
        <p:nvSpPr>
          <p:cNvPr id="81" name="TextBox 80"/>
          <p:cNvSpPr txBox="1"/>
          <p:nvPr/>
        </p:nvSpPr>
        <p:spPr>
          <a:xfrm>
            <a:off x="1447800" y="1811699"/>
            <a:ext cx="3045706" cy="923330"/>
          </a:xfrm>
          <a:prstGeom prst="rect">
            <a:avLst/>
          </a:prstGeom>
          <a:noFill/>
        </p:spPr>
        <p:txBody>
          <a:bodyPr wrap="none" rtlCol="0">
            <a:spAutoFit/>
          </a:bodyPr>
          <a:lstStyle/>
          <a:p>
            <a:r>
              <a:rPr lang="en-US" dirty="0" smtClean="0"/>
              <a:t>	         L1</a:t>
            </a:r>
            <a:r>
              <a:rPr lang="el-GR" dirty="0" smtClean="0"/>
              <a:t> </a:t>
            </a:r>
            <a:r>
              <a:rPr lang="el-GR" dirty="0"/>
              <a:t>²</a:t>
            </a:r>
            <a:r>
              <a:rPr lang="en-US" dirty="0" smtClean="0"/>
              <a:t> + L2</a:t>
            </a:r>
            <a:r>
              <a:rPr lang="el-GR" dirty="0"/>
              <a:t> ²</a:t>
            </a:r>
            <a:r>
              <a:rPr lang="en-US" dirty="0" smtClean="0"/>
              <a:t> - L</a:t>
            </a:r>
            <a:r>
              <a:rPr lang="el-GR" dirty="0"/>
              <a:t> ²</a:t>
            </a:r>
            <a:endParaRPr lang="en-US" dirty="0" smtClean="0"/>
          </a:p>
          <a:p>
            <a:r>
              <a:rPr lang="en-US" dirty="0" err="1"/>
              <a:t>c</a:t>
            </a:r>
            <a:r>
              <a:rPr lang="en-US" dirty="0" err="1" smtClean="0"/>
              <a:t>os</a:t>
            </a:r>
            <a:r>
              <a:rPr lang="en-US" dirty="0" smtClean="0"/>
              <a:t> </a:t>
            </a:r>
            <a:r>
              <a:rPr lang="el-GR" dirty="0" smtClean="0"/>
              <a:t>θ</a:t>
            </a:r>
            <a:r>
              <a:rPr lang="en-US" sz="1400" dirty="0" smtClean="0"/>
              <a:t>m2</a:t>
            </a:r>
            <a:r>
              <a:rPr lang="en-US" dirty="0"/>
              <a:t> </a:t>
            </a:r>
            <a:r>
              <a:rPr lang="en-US" dirty="0" smtClean="0"/>
              <a:t>     =   ----------------------</a:t>
            </a:r>
          </a:p>
          <a:p>
            <a:r>
              <a:rPr lang="en-US" dirty="0" smtClean="0"/>
              <a:t>		2 L1 L2</a:t>
            </a:r>
            <a:endParaRPr lang="en-US" dirty="0"/>
          </a:p>
        </p:txBody>
      </p:sp>
      <p:sp>
        <p:nvSpPr>
          <p:cNvPr id="50" name="TextBox 49"/>
          <p:cNvSpPr txBox="1"/>
          <p:nvPr/>
        </p:nvSpPr>
        <p:spPr>
          <a:xfrm>
            <a:off x="1475072" y="4685097"/>
            <a:ext cx="1721946" cy="369332"/>
          </a:xfrm>
          <a:prstGeom prst="rect">
            <a:avLst/>
          </a:prstGeom>
          <a:noFill/>
        </p:spPr>
        <p:txBody>
          <a:bodyPr wrap="none" rtlCol="0">
            <a:spAutoFit/>
          </a:bodyPr>
          <a:lstStyle/>
          <a:p>
            <a:r>
              <a:rPr lang="el-GR" dirty="0" smtClean="0"/>
              <a:t>θ</a:t>
            </a:r>
            <a:r>
              <a:rPr lang="en-US" sz="1400" dirty="0" smtClean="0"/>
              <a:t>m1</a:t>
            </a:r>
            <a:r>
              <a:rPr lang="en-US" dirty="0" smtClean="0"/>
              <a:t> = 180 - </a:t>
            </a:r>
            <a:r>
              <a:rPr lang="el-GR" dirty="0"/>
              <a:t>α</a:t>
            </a:r>
            <a:r>
              <a:rPr lang="en-US" dirty="0" smtClean="0"/>
              <a:t> - </a:t>
            </a:r>
            <a:r>
              <a:rPr lang="el-GR" dirty="0"/>
              <a:t>β</a:t>
            </a:r>
            <a:endParaRPr lang="en-US" dirty="0"/>
          </a:p>
        </p:txBody>
      </p:sp>
    </p:spTree>
    <p:extLst>
      <p:ext uri="{BB962C8B-B14F-4D97-AF65-F5344CB8AC3E}">
        <p14:creationId xmlns:p14="http://schemas.microsoft.com/office/powerpoint/2010/main" xmlns="" val="25550788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childTnLst>
                          </p:cTn>
                        </p:par>
                        <p:par>
                          <p:cTn id="31" fill="hold">
                            <p:stCondLst>
                              <p:cond delay="0"/>
                            </p:stCondLst>
                            <p:childTnLst>
                              <p:par>
                                <p:cTn id="32" presetID="22" presetClass="entr" presetSubtype="8" fill="hold" grpId="0" nodeType="after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wipe(left)">
                                      <p:cBhvr>
                                        <p:cTn id="34" dur="500"/>
                                        <p:tgtEl>
                                          <p:spTgt spid="4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81"/>
                                        </p:tgtEl>
                                        <p:attrNameLst>
                                          <p:attrName>style.visibility</p:attrName>
                                        </p:attrNameLst>
                                      </p:cBhvr>
                                      <p:to>
                                        <p:strVal val="visible"/>
                                      </p:to>
                                    </p:set>
                                    <p:animEffect transition="in" filter="wipe(left)">
                                      <p:cBhvr>
                                        <p:cTn id="39" dur="500"/>
                                        <p:tgtEl>
                                          <p:spTgt spid="8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49"/>
                                        </p:tgtEl>
                                        <p:attrNameLst>
                                          <p:attrName>style.visibility</p:attrName>
                                        </p:attrNameLst>
                                      </p:cBhvr>
                                      <p:to>
                                        <p:strVal val="visible"/>
                                      </p:to>
                                    </p:set>
                                    <p:animEffect transition="in" filter="wipe(left)">
                                      <p:cBhvr>
                                        <p:cTn id="44" dur="500"/>
                                        <p:tgtEl>
                                          <p:spTgt spid="4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80"/>
                                        </p:tgtEl>
                                        <p:attrNameLst>
                                          <p:attrName>style.visibility</p:attrName>
                                        </p:attrNameLst>
                                      </p:cBhvr>
                                      <p:to>
                                        <p:strVal val="visible"/>
                                      </p:to>
                                    </p:set>
                                    <p:animEffect transition="in" filter="wipe(left)">
                                      <p:cBhvr>
                                        <p:cTn id="49" dur="500"/>
                                        <p:tgtEl>
                                          <p:spTgt spid="8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wipe(left)">
                                      <p:cBhvr>
                                        <p:cTn id="5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0" grpId="0"/>
      <p:bldP spid="46" grpId="0"/>
      <p:bldP spid="47" grpId="0"/>
      <p:bldP spid="48" grpId="0"/>
      <p:bldP spid="49" grpId="0"/>
      <p:bldP spid="80" grpId="0"/>
      <p:bldP spid="81" grpId="0"/>
      <p:bldP spid="5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66700"/>
            <a:ext cx="4876800" cy="952500"/>
          </a:xfrm>
        </p:spPr>
        <p:txBody>
          <a:bodyPr>
            <a:normAutofit/>
          </a:bodyPr>
          <a:lstStyle/>
          <a:p>
            <a:pPr algn="l"/>
            <a:r>
              <a:rPr lang="en-US" sz="4000" dirty="0" smtClean="0">
                <a:latin typeface="Eras Demi ITC" pitchFamily="34" charset="0"/>
              </a:rPr>
              <a:t>Character Mapping</a:t>
            </a:r>
            <a:endParaRPr lang="en-US" sz="4000" dirty="0">
              <a:latin typeface="Eras Demi ITC" pitchFamily="34" charset="0"/>
            </a:endParaRPr>
          </a:p>
        </p:txBody>
      </p:sp>
      <p:cxnSp>
        <p:nvCxnSpPr>
          <p:cNvPr id="5" name="Straight Connector 4"/>
          <p:cNvCxnSpPr/>
          <p:nvPr/>
        </p:nvCxnSpPr>
        <p:spPr>
          <a:xfrm>
            <a:off x="4572000" y="1409700"/>
            <a:ext cx="0" cy="3810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029200" y="1409700"/>
            <a:ext cx="0" cy="3810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486400" y="1409700"/>
            <a:ext cx="0" cy="3810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943600" y="1409700"/>
            <a:ext cx="0" cy="3810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743200" y="1409700"/>
            <a:ext cx="0" cy="3810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00400" y="1409700"/>
            <a:ext cx="0" cy="3810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657600" y="1409700"/>
            <a:ext cx="0" cy="3810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114800" y="1409700"/>
            <a:ext cx="0" cy="3810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476500" y="1943100"/>
            <a:ext cx="4191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400800" y="1409700"/>
            <a:ext cx="0" cy="3810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476500" y="1485900"/>
            <a:ext cx="4191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476500" y="2857500"/>
            <a:ext cx="4191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476500" y="2400300"/>
            <a:ext cx="4191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438400" y="3771900"/>
            <a:ext cx="4191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438400" y="3314700"/>
            <a:ext cx="4191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438400" y="4686300"/>
            <a:ext cx="4191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438400" y="4229100"/>
            <a:ext cx="4191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438400" y="5143500"/>
            <a:ext cx="4191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4" name="Straight Arrow Connector 223"/>
          <p:cNvCxnSpPr/>
          <p:nvPr/>
        </p:nvCxnSpPr>
        <p:spPr>
          <a:xfrm>
            <a:off x="1524000" y="1148834"/>
            <a:ext cx="556260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6" name="Straight Arrow Connector 225"/>
          <p:cNvCxnSpPr/>
          <p:nvPr/>
        </p:nvCxnSpPr>
        <p:spPr>
          <a:xfrm>
            <a:off x="1859023" y="876300"/>
            <a:ext cx="0" cy="44709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7" name="TextBox 226"/>
          <p:cNvSpPr txBox="1"/>
          <p:nvPr/>
        </p:nvSpPr>
        <p:spPr>
          <a:xfrm>
            <a:off x="6705600" y="832961"/>
            <a:ext cx="304892" cy="369332"/>
          </a:xfrm>
          <a:prstGeom prst="rect">
            <a:avLst/>
          </a:prstGeom>
          <a:noFill/>
        </p:spPr>
        <p:txBody>
          <a:bodyPr wrap="none" rtlCol="0">
            <a:spAutoFit/>
          </a:bodyPr>
          <a:lstStyle/>
          <a:p>
            <a:r>
              <a:rPr lang="en-US" dirty="0" smtClean="0"/>
              <a:t>X</a:t>
            </a:r>
            <a:endParaRPr lang="en-US" dirty="0"/>
          </a:p>
        </p:txBody>
      </p:sp>
      <p:sp>
        <p:nvSpPr>
          <p:cNvPr id="228" name="TextBox 227"/>
          <p:cNvSpPr txBox="1"/>
          <p:nvPr/>
        </p:nvSpPr>
        <p:spPr>
          <a:xfrm>
            <a:off x="1524000" y="4914900"/>
            <a:ext cx="296876" cy="369332"/>
          </a:xfrm>
          <a:prstGeom prst="rect">
            <a:avLst/>
          </a:prstGeom>
          <a:noFill/>
        </p:spPr>
        <p:txBody>
          <a:bodyPr wrap="none" rtlCol="0">
            <a:spAutoFit/>
          </a:bodyPr>
          <a:lstStyle/>
          <a:p>
            <a:r>
              <a:rPr lang="en-US" dirty="0" smtClean="0"/>
              <a:t>Y</a:t>
            </a:r>
            <a:endParaRPr lang="en-US" dirty="0"/>
          </a:p>
        </p:txBody>
      </p:sp>
      <p:sp>
        <p:nvSpPr>
          <p:cNvPr id="213" name="TextBox 212"/>
          <p:cNvSpPr txBox="1"/>
          <p:nvPr/>
        </p:nvSpPr>
        <p:spPr>
          <a:xfrm>
            <a:off x="4267200" y="1148834"/>
            <a:ext cx="617477" cy="369332"/>
          </a:xfrm>
          <a:prstGeom prst="rect">
            <a:avLst/>
          </a:prstGeom>
          <a:noFill/>
        </p:spPr>
        <p:txBody>
          <a:bodyPr wrap="none" rtlCol="0">
            <a:spAutoFit/>
          </a:bodyPr>
          <a:lstStyle/>
          <a:p>
            <a:r>
              <a:rPr lang="en-US" dirty="0" smtClean="0"/>
              <a:t>(0,0)</a:t>
            </a:r>
            <a:endParaRPr lang="en-US" dirty="0"/>
          </a:p>
        </p:txBody>
      </p:sp>
      <p:sp>
        <p:nvSpPr>
          <p:cNvPr id="229" name="Oval 228"/>
          <p:cNvSpPr/>
          <p:nvPr/>
        </p:nvSpPr>
        <p:spPr>
          <a:xfrm>
            <a:off x="4533899" y="144196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TextBox 213"/>
          <p:cNvSpPr txBox="1"/>
          <p:nvPr/>
        </p:nvSpPr>
        <p:spPr>
          <a:xfrm>
            <a:off x="6019800" y="1104900"/>
            <a:ext cx="734496" cy="369332"/>
          </a:xfrm>
          <a:prstGeom prst="rect">
            <a:avLst/>
          </a:prstGeom>
          <a:noFill/>
        </p:spPr>
        <p:txBody>
          <a:bodyPr wrap="none" rtlCol="0">
            <a:spAutoFit/>
          </a:bodyPr>
          <a:lstStyle/>
          <a:p>
            <a:r>
              <a:rPr lang="en-US" dirty="0" smtClean="0"/>
              <a:t>(50,0)</a:t>
            </a:r>
            <a:endParaRPr lang="en-US" dirty="0"/>
          </a:p>
        </p:txBody>
      </p:sp>
      <p:sp>
        <p:nvSpPr>
          <p:cNvPr id="230" name="Oval 229"/>
          <p:cNvSpPr/>
          <p:nvPr/>
        </p:nvSpPr>
        <p:spPr>
          <a:xfrm>
            <a:off x="6362700" y="144883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TextBox 218"/>
          <p:cNvSpPr txBox="1"/>
          <p:nvPr/>
        </p:nvSpPr>
        <p:spPr>
          <a:xfrm>
            <a:off x="6324600" y="3250168"/>
            <a:ext cx="851515" cy="369332"/>
          </a:xfrm>
          <a:prstGeom prst="rect">
            <a:avLst/>
          </a:prstGeom>
          <a:noFill/>
        </p:spPr>
        <p:txBody>
          <a:bodyPr wrap="none" rtlCol="0">
            <a:spAutoFit/>
          </a:bodyPr>
          <a:lstStyle/>
          <a:p>
            <a:r>
              <a:rPr lang="en-US" dirty="0" smtClean="0"/>
              <a:t>(50,50)</a:t>
            </a:r>
            <a:endParaRPr lang="en-US" dirty="0"/>
          </a:p>
        </p:txBody>
      </p:sp>
      <p:sp>
        <p:nvSpPr>
          <p:cNvPr id="231" name="Oval 230"/>
          <p:cNvSpPr/>
          <p:nvPr/>
        </p:nvSpPr>
        <p:spPr>
          <a:xfrm>
            <a:off x="6362701" y="3276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TextBox 217"/>
          <p:cNvSpPr txBox="1"/>
          <p:nvPr/>
        </p:nvSpPr>
        <p:spPr>
          <a:xfrm>
            <a:off x="6092061" y="5162550"/>
            <a:ext cx="968535" cy="369332"/>
          </a:xfrm>
          <a:prstGeom prst="rect">
            <a:avLst/>
          </a:prstGeom>
          <a:noFill/>
        </p:spPr>
        <p:txBody>
          <a:bodyPr wrap="none" rtlCol="0">
            <a:spAutoFit/>
          </a:bodyPr>
          <a:lstStyle/>
          <a:p>
            <a:r>
              <a:rPr lang="en-US" dirty="0" smtClean="0"/>
              <a:t>(50,100)</a:t>
            </a:r>
            <a:endParaRPr lang="en-US" dirty="0"/>
          </a:p>
        </p:txBody>
      </p:sp>
      <p:sp>
        <p:nvSpPr>
          <p:cNvPr id="232" name="Oval 231"/>
          <p:cNvSpPr/>
          <p:nvPr/>
        </p:nvSpPr>
        <p:spPr>
          <a:xfrm>
            <a:off x="6362702" y="51043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TextBox 216"/>
          <p:cNvSpPr txBox="1"/>
          <p:nvPr/>
        </p:nvSpPr>
        <p:spPr>
          <a:xfrm>
            <a:off x="4225161" y="5149334"/>
            <a:ext cx="851515" cy="369332"/>
          </a:xfrm>
          <a:prstGeom prst="rect">
            <a:avLst/>
          </a:prstGeom>
          <a:noFill/>
        </p:spPr>
        <p:txBody>
          <a:bodyPr wrap="none" rtlCol="0">
            <a:spAutoFit/>
          </a:bodyPr>
          <a:lstStyle/>
          <a:p>
            <a:r>
              <a:rPr lang="en-US" dirty="0" smtClean="0"/>
              <a:t>(0,100)</a:t>
            </a:r>
            <a:endParaRPr lang="en-US" dirty="0"/>
          </a:p>
        </p:txBody>
      </p:sp>
      <p:sp>
        <p:nvSpPr>
          <p:cNvPr id="233" name="Oval 232"/>
          <p:cNvSpPr/>
          <p:nvPr/>
        </p:nvSpPr>
        <p:spPr>
          <a:xfrm>
            <a:off x="4533900" y="51043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TextBox 215"/>
          <p:cNvSpPr txBox="1"/>
          <p:nvPr/>
        </p:nvSpPr>
        <p:spPr>
          <a:xfrm>
            <a:off x="2286000" y="5136118"/>
            <a:ext cx="1039067" cy="369332"/>
          </a:xfrm>
          <a:prstGeom prst="rect">
            <a:avLst/>
          </a:prstGeom>
          <a:noFill/>
        </p:spPr>
        <p:txBody>
          <a:bodyPr wrap="none" rtlCol="0">
            <a:spAutoFit/>
          </a:bodyPr>
          <a:lstStyle/>
          <a:p>
            <a:r>
              <a:rPr lang="en-US" dirty="0" smtClean="0"/>
              <a:t>(-50,100)</a:t>
            </a:r>
            <a:endParaRPr lang="en-US" dirty="0"/>
          </a:p>
        </p:txBody>
      </p:sp>
      <p:sp>
        <p:nvSpPr>
          <p:cNvPr id="234" name="Oval 233"/>
          <p:cNvSpPr/>
          <p:nvPr/>
        </p:nvSpPr>
        <p:spPr>
          <a:xfrm>
            <a:off x="2705098" y="51043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p:cNvSpPr txBox="1"/>
          <p:nvPr/>
        </p:nvSpPr>
        <p:spPr>
          <a:xfrm>
            <a:off x="1897353" y="3238500"/>
            <a:ext cx="922047" cy="369332"/>
          </a:xfrm>
          <a:prstGeom prst="rect">
            <a:avLst/>
          </a:prstGeom>
          <a:noFill/>
        </p:spPr>
        <p:txBody>
          <a:bodyPr wrap="none" rtlCol="0">
            <a:spAutoFit/>
          </a:bodyPr>
          <a:lstStyle/>
          <a:p>
            <a:r>
              <a:rPr lang="en-US" dirty="0" smtClean="0"/>
              <a:t>(-50,50)</a:t>
            </a:r>
            <a:endParaRPr lang="en-US" dirty="0"/>
          </a:p>
        </p:txBody>
      </p:sp>
      <p:sp>
        <p:nvSpPr>
          <p:cNvPr id="235" name="Oval 234"/>
          <p:cNvSpPr/>
          <p:nvPr/>
        </p:nvSpPr>
        <p:spPr>
          <a:xfrm>
            <a:off x="2701210" y="3276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TextBox 214"/>
          <p:cNvSpPr txBox="1"/>
          <p:nvPr/>
        </p:nvSpPr>
        <p:spPr>
          <a:xfrm>
            <a:off x="2286000" y="1104900"/>
            <a:ext cx="805029" cy="369332"/>
          </a:xfrm>
          <a:prstGeom prst="rect">
            <a:avLst/>
          </a:prstGeom>
          <a:noFill/>
        </p:spPr>
        <p:txBody>
          <a:bodyPr wrap="none" rtlCol="0">
            <a:spAutoFit/>
          </a:bodyPr>
          <a:lstStyle/>
          <a:p>
            <a:r>
              <a:rPr lang="en-US" dirty="0" smtClean="0"/>
              <a:t>(-50,0)</a:t>
            </a:r>
            <a:endParaRPr lang="en-US" dirty="0"/>
          </a:p>
        </p:txBody>
      </p:sp>
      <p:sp>
        <p:nvSpPr>
          <p:cNvPr id="236" name="Oval 235"/>
          <p:cNvSpPr/>
          <p:nvPr/>
        </p:nvSpPr>
        <p:spPr>
          <a:xfrm>
            <a:off x="2697322" y="144883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2486635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2" presetClass="entr" presetSubtype="2" fill="hold" nodeType="after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additive="base">
                                        <p:cTn id="50" dur="500" fill="hold"/>
                                        <p:tgtEl>
                                          <p:spTgt spid="14"/>
                                        </p:tgtEl>
                                        <p:attrNameLst>
                                          <p:attrName>ppt_x</p:attrName>
                                        </p:attrNameLst>
                                      </p:cBhvr>
                                      <p:tavLst>
                                        <p:tav tm="0">
                                          <p:val>
                                            <p:strVal val="1+#ppt_w/2"/>
                                          </p:val>
                                        </p:tav>
                                        <p:tav tm="100000">
                                          <p:val>
                                            <p:strVal val="#ppt_x"/>
                                          </p:val>
                                        </p:tav>
                                      </p:tavLst>
                                    </p:anim>
                                    <p:anim calcmode="lin" valueType="num">
                                      <p:cBhvr additive="base">
                                        <p:cTn id="51" dur="500" fill="hold"/>
                                        <p:tgtEl>
                                          <p:spTgt spid="14"/>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stCondLst>
                                    <p:cond delay="0"/>
                                  </p:stCondLst>
                                  <p:childTnLst>
                                    <p:set>
                                      <p:cBhvr>
                                        <p:cTn id="53" dur="1" fill="hold">
                                          <p:stCondLst>
                                            <p:cond delay="0"/>
                                          </p:stCondLst>
                                        </p:cTn>
                                        <p:tgtEl>
                                          <p:spTgt spid="20"/>
                                        </p:tgtEl>
                                        <p:attrNameLst>
                                          <p:attrName>style.visibility</p:attrName>
                                        </p:attrNameLst>
                                      </p:cBhvr>
                                      <p:to>
                                        <p:strVal val="visible"/>
                                      </p:to>
                                    </p:set>
                                    <p:anim calcmode="lin" valueType="num">
                                      <p:cBhvr additive="base">
                                        <p:cTn id="54" dur="500" fill="hold"/>
                                        <p:tgtEl>
                                          <p:spTgt spid="20"/>
                                        </p:tgtEl>
                                        <p:attrNameLst>
                                          <p:attrName>ppt_x</p:attrName>
                                        </p:attrNameLst>
                                      </p:cBhvr>
                                      <p:tavLst>
                                        <p:tav tm="0">
                                          <p:val>
                                            <p:strVal val="1+#ppt_w/2"/>
                                          </p:val>
                                        </p:tav>
                                        <p:tav tm="100000">
                                          <p:val>
                                            <p:strVal val="#ppt_x"/>
                                          </p:val>
                                        </p:tav>
                                      </p:tavLst>
                                    </p:anim>
                                    <p:anim calcmode="lin" valueType="num">
                                      <p:cBhvr additive="base">
                                        <p:cTn id="55" dur="500" fill="hold"/>
                                        <p:tgtEl>
                                          <p:spTgt spid="20"/>
                                        </p:tgtEl>
                                        <p:attrNameLst>
                                          <p:attrName>ppt_y</p:attrName>
                                        </p:attrNameLst>
                                      </p:cBhvr>
                                      <p:tavLst>
                                        <p:tav tm="0">
                                          <p:val>
                                            <p:strVal val="#ppt_y"/>
                                          </p:val>
                                        </p:tav>
                                        <p:tav tm="100000">
                                          <p:val>
                                            <p:strVal val="#ppt_y"/>
                                          </p:val>
                                        </p:tav>
                                      </p:tavLst>
                                    </p:anim>
                                  </p:childTnLst>
                                </p:cTn>
                              </p:par>
                              <p:par>
                                <p:cTn id="56" presetID="2" presetClass="entr" presetSubtype="2" fill="hold" nodeType="withEffect">
                                  <p:stCondLst>
                                    <p:cond delay="0"/>
                                  </p:stCondLst>
                                  <p:childTnLst>
                                    <p:set>
                                      <p:cBhvr>
                                        <p:cTn id="57" dur="1" fill="hold">
                                          <p:stCondLst>
                                            <p:cond delay="0"/>
                                          </p:stCondLst>
                                        </p:cTn>
                                        <p:tgtEl>
                                          <p:spTgt spid="25"/>
                                        </p:tgtEl>
                                        <p:attrNameLst>
                                          <p:attrName>style.visibility</p:attrName>
                                        </p:attrNameLst>
                                      </p:cBhvr>
                                      <p:to>
                                        <p:strVal val="visible"/>
                                      </p:to>
                                    </p:set>
                                    <p:anim calcmode="lin" valueType="num">
                                      <p:cBhvr additive="base">
                                        <p:cTn id="58" dur="500" fill="hold"/>
                                        <p:tgtEl>
                                          <p:spTgt spid="25"/>
                                        </p:tgtEl>
                                        <p:attrNameLst>
                                          <p:attrName>ppt_x</p:attrName>
                                        </p:attrNameLst>
                                      </p:cBhvr>
                                      <p:tavLst>
                                        <p:tav tm="0">
                                          <p:val>
                                            <p:strVal val="1+#ppt_w/2"/>
                                          </p:val>
                                        </p:tav>
                                        <p:tav tm="100000">
                                          <p:val>
                                            <p:strVal val="#ppt_x"/>
                                          </p:val>
                                        </p:tav>
                                      </p:tavLst>
                                    </p:anim>
                                    <p:anim calcmode="lin" valueType="num">
                                      <p:cBhvr additive="base">
                                        <p:cTn id="59" dur="500" fill="hold"/>
                                        <p:tgtEl>
                                          <p:spTgt spid="25"/>
                                        </p:tgtEl>
                                        <p:attrNameLst>
                                          <p:attrName>ppt_y</p:attrName>
                                        </p:attrNameLst>
                                      </p:cBhvr>
                                      <p:tavLst>
                                        <p:tav tm="0">
                                          <p:val>
                                            <p:strVal val="#ppt_y"/>
                                          </p:val>
                                        </p:tav>
                                        <p:tav tm="100000">
                                          <p:val>
                                            <p:strVal val="#ppt_y"/>
                                          </p:val>
                                        </p:tav>
                                      </p:tavLst>
                                    </p:anim>
                                  </p:childTnLst>
                                </p:cTn>
                              </p:par>
                              <p:par>
                                <p:cTn id="60" presetID="2" presetClass="entr" presetSubtype="2" fill="hold" nodeType="with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1+#ppt_w/2"/>
                                          </p:val>
                                        </p:tav>
                                        <p:tav tm="100000">
                                          <p:val>
                                            <p:strVal val="#ppt_x"/>
                                          </p:val>
                                        </p:tav>
                                      </p:tavLst>
                                    </p:anim>
                                    <p:anim calcmode="lin" valueType="num">
                                      <p:cBhvr additive="base">
                                        <p:cTn id="63" dur="500" fill="hold"/>
                                        <p:tgtEl>
                                          <p:spTgt spid="26"/>
                                        </p:tgtEl>
                                        <p:attrNameLst>
                                          <p:attrName>ppt_y</p:attrName>
                                        </p:attrNameLst>
                                      </p:cBhvr>
                                      <p:tavLst>
                                        <p:tav tm="0">
                                          <p:val>
                                            <p:strVal val="#ppt_y"/>
                                          </p:val>
                                        </p:tav>
                                        <p:tav tm="100000">
                                          <p:val>
                                            <p:strVal val="#ppt_y"/>
                                          </p:val>
                                        </p:tav>
                                      </p:tavLst>
                                    </p:anim>
                                  </p:childTnLst>
                                </p:cTn>
                              </p:par>
                              <p:par>
                                <p:cTn id="64" presetID="2" presetClass="entr" presetSubtype="2" fill="hold"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additive="base">
                                        <p:cTn id="66" dur="500" fill="hold"/>
                                        <p:tgtEl>
                                          <p:spTgt spid="27"/>
                                        </p:tgtEl>
                                        <p:attrNameLst>
                                          <p:attrName>ppt_x</p:attrName>
                                        </p:attrNameLst>
                                      </p:cBhvr>
                                      <p:tavLst>
                                        <p:tav tm="0">
                                          <p:val>
                                            <p:strVal val="1+#ppt_w/2"/>
                                          </p:val>
                                        </p:tav>
                                        <p:tav tm="100000">
                                          <p:val>
                                            <p:strVal val="#ppt_x"/>
                                          </p:val>
                                        </p:tav>
                                      </p:tavLst>
                                    </p:anim>
                                    <p:anim calcmode="lin" valueType="num">
                                      <p:cBhvr additive="base">
                                        <p:cTn id="67" dur="500" fill="hold"/>
                                        <p:tgtEl>
                                          <p:spTgt spid="27"/>
                                        </p:tgtEl>
                                        <p:attrNameLst>
                                          <p:attrName>ppt_y</p:attrName>
                                        </p:attrNameLst>
                                      </p:cBhvr>
                                      <p:tavLst>
                                        <p:tav tm="0">
                                          <p:val>
                                            <p:strVal val="#ppt_y"/>
                                          </p:val>
                                        </p:tav>
                                        <p:tav tm="100000">
                                          <p:val>
                                            <p:strVal val="#ppt_y"/>
                                          </p:val>
                                        </p:tav>
                                      </p:tavLst>
                                    </p:anim>
                                  </p:childTnLst>
                                </p:cTn>
                              </p:par>
                              <p:par>
                                <p:cTn id="68" presetID="2" presetClass="entr" presetSubtype="2" fill="hold" nodeType="withEffect">
                                  <p:stCondLst>
                                    <p:cond delay="0"/>
                                  </p:stCondLst>
                                  <p:childTnLst>
                                    <p:set>
                                      <p:cBhvr>
                                        <p:cTn id="69" dur="1" fill="hold">
                                          <p:stCondLst>
                                            <p:cond delay="0"/>
                                          </p:stCondLst>
                                        </p:cTn>
                                        <p:tgtEl>
                                          <p:spTgt spid="28"/>
                                        </p:tgtEl>
                                        <p:attrNameLst>
                                          <p:attrName>style.visibility</p:attrName>
                                        </p:attrNameLst>
                                      </p:cBhvr>
                                      <p:to>
                                        <p:strVal val="visible"/>
                                      </p:to>
                                    </p:set>
                                    <p:anim calcmode="lin" valueType="num">
                                      <p:cBhvr additive="base">
                                        <p:cTn id="70" dur="500" fill="hold"/>
                                        <p:tgtEl>
                                          <p:spTgt spid="28"/>
                                        </p:tgtEl>
                                        <p:attrNameLst>
                                          <p:attrName>ppt_x</p:attrName>
                                        </p:attrNameLst>
                                      </p:cBhvr>
                                      <p:tavLst>
                                        <p:tav tm="0">
                                          <p:val>
                                            <p:strVal val="1+#ppt_w/2"/>
                                          </p:val>
                                        </p:tav>
                                        <p:tav tm="100000">
                                          <p:val>
                                            <p:strVal val="#ppt_x"/>
                                          </p:val>
                                        </p:tav>
                                      </p:tavLst>
                                    </p:anim>
                                    <p:anim calcmode="lin" valueType="num">
                                      <p:cBhvr additive="base">
                                        <p:cTn id="71" dur="500" fill="hold"/>
                                        <p:tgtEl>
                                          <p:spTgt spid="28"/>
                                        </p:tgtEl>
                                        <p:attrNameLst>
                                          <p:attrName>ppt_y</p:attrName>
                                        </p:attrNameLst>
                                      </p:cBhvr>
                                      <p:tavLst>
                                        <p:tav tm="0">
                                          <p:val>
                                            <p:strVal val="#ppt_y"/>
                                          </p:val>
                                        </p:tav>
                                        <p:tav tm="100000">
                                          <p:val>
                                            <p:strVal val="#ppt_y"/>
                                          </p:val>
                                        </p:tav>
                                      </p:tavLst>
                                    </p:anim>
                                  </p:childTnLst>
                                </p:cTn>
                              </p:par>
                              <p:par>
                                <p:cTn id="72" presetID="2" presetClass="entr" presetSubtype="2" fill="hold" nodeType="withEffect">
                                  <p:stCondLst>
                                    <p:cond delay="0"/>
                                  </p:stCondLst>
                                  <p:childTnLst>
                                    <p:set>
                                      <p:cBhvr>
                                        <p:cTn id="73" dur="1" fill="hold">
                                          <p:stCondLst>
                                            <p:cond delay="0"/>
                                          </p:stCondLst>
                                        </p:cTn>
                                        <p:tgtEl>
                                          <p:spTgt spid="29"/>
                                        </p:tgtEl>
                                        <p:attrNameLst>
                                          <p:attrName>style.visibility</p:attrName>
                                        </p:attrNameLst>
                                      </p:cBhvr>
                                      <p:to>
                                        <p:strVal val="visible"/>
                                      </p:to>
                                    </p:set>
                                    <p:anim calcmode="lin" valueType="num">
                                      <p:cBhvr additive="base">
                                        <p:cTn id="74" dur="500" fill="hold"/>
                                        <p:tgtEl>
                                          <p:spTgt spid="29"/>
                                        </p:tgtEl>
                                        <p:attrNameLst>
                                          <p:attrName>ppt_x</p:attrName>
                                        </p:attrNameLst>
                                      </p:cBhvr>
                                      <p:tavLst>
                                        <p:tav tm="0">
                                          <p:val>
                                            <p:strVal val="1+#ppt_w/2"/>
                                          </p:val>
                                        </p:tav>
                                        <p:tav tm="100000">
                                          <p:val>
                                            <p:strVal val="#ppt_x"/>
                                          </p:val>
                                        </p:tav>
                                      </p:tavLst>
                                    </p:anim>
                                    <p:anim calcmode="lin" valueType="num">
                                      <p:cBhvr additive="base">
                                        <p:cTn id="75" dur="500" fill="hold"/>
                                        <p:tgtEl>
                                          <p:spTgt spid="29"/>
                                        </p:tgtEl>
                                        <p:attrNameLst>
                                          <p:attrName>ppt_y</p:attrName>
                                        </p:attrNameLst>
                                      </p:cBhvr>
                                      <p:tavLst>
                                        <p:tav tm="0">
                                          <p:val>
                                            <p:strVal val="#ppt_y"/>
                                          </p:val>
                                        </p:tav>
                                        <p:tav tm="100000">
                                          <p:val>
                                            <p:strVal val="#ppt_y"/>
                                          </p:val>
                                        </p:tav>
                                      </p:tavLst>
                                    </p:anim>
                                  </p:childTnLst>
                                </p:cTn>
                              </p:par>
                              <p:par>
                                <p:cTn id="76" presetID="2" presetClass="entr" presetSubtype="2" fill="hold" nodeType="withEffect">
                                  <p:stCondLst>
                                    <p:cond delay="0"/>
                                  </p:stCondLst>
                                  <p:childTnLst>
                                    <p:set>
                                      <p:cBhvr>
                                        <p:cTn id="77" dur="1" fill="hold">
                                          <p:stCondLst>
                                            <p:cond delay="0"/>
                                          </p:stCondLst>
                                        </p:cTn>
                                        <p:tgtEl>
                                          <p:spTgt spid="30"/>
                                        </p:tgtEl>
                                        <p:attrNameLst>
                                          <p:attrName>style.visibility</p:attrName>
                                        </p:attrNameLst>
                                      </p:cBhvr>
                                      <p:to>
                                        <p:strVal val="visible"/>
                                      </p:to>
                                    </p:set>
                                    <p:anim calcmode="lin" valueType="num">
                                      <p:cBhvr additive="base">
                                        <p:cTn id="78" dur="500" fill="hold"/>
                                        <p:tgtEl>
                                          <p:spTgt spid="30"/>
                                        </p:tgtEl>
                                        <p:attrNameLst>
                                          <p:attrName>ppt_x</p:attrName>
                                        </p:attrNameLst>
                                      </p:cBhvr>
                                      <p:tavLst>
                                        <p:tav tm="0">
                                          <p:val>
                                            <p:strVal val="1+#ppt_w/2"/>
                                          </p:val>
                                        </p:tav>
                                        <p:tav tm="100000">
                                          <p:val>
                                            <p:strVal val="#ppt_x"/>
                                          </p:val>
                                        </p:tav>
                                      </p:tavLst>
                                    </p:anim>
                                    <p:anim calcmode="lin" valueType="num">
                                      <p:cBhvr additive="base">
                                        <p:cTn id="79" dur="500" fill="hold"/>
                                        <p:tgtEl>
                                          <p:spTgt spid="30"/>
                                        </p:tgtEl>
                                        <p:attrNameLst>
                                          <p:attrName>ppt_y</p:attrName>
                                        </p:attrNameLst>
                                      </p:cBhvr>
                                      <p:tavLst>
                                        <p:tav tm="0">
                                          <p:val>
                                            <p:strVal val="#ppt_y"/>
                                          </p:val>
                                        </p:tav>
                                        <p:tav tm="100000">
                                          <p:val>
                                            <p:strVal val="#ppt_y"/>
                                          </p:val>
                                        </p:tav>
                                      </p:tavLst>
                                    </p:anim>
                                  </p:childTnLst>
                                </p:cTn>
                              </p:par>
                              <p:par>
                                <p:cTn id="80" presetID="2" presetClass="entr" presetSubtype="2" fill="hold" nodeType="withEffect">
                                  <p:stCondLst>
                                    <p:cond delay="0"/>
                                  </p:stCondLst>
                                  <p:childTnLst>
                                    <p:set>
                                      <p:cBhvr>
                                        <p:cTn id="81" dur="1" fill="hold">
                                          <p:stCondLst>
                                            <p:cond delay="0"/>
                                          </p:stCondLst>
                                        </p:cTn>
                                        <p:tgtEl>
                                          <p:spTgt spid="31"/>
                                        </p:tgtEl>
                                        <p:attrNameLst>
                                          <p:attrName>style.visibility</p:attrName>
                                        </p:attrNameLst>
                                      </p:cBhvr>
                                      <p:to>
                                        <p:strVal val="visible"/>
                                      </p:to>
                                    </p:set>
                                    <p:anim calcmode="lin" valueType="num">
                                      <p:cBhvr additive="base">
                                        <p:cTn id="82" dur="500" fill="hold"/>
                                        <p:tgtEl>
                                          <p:spTgt spid="31"/>
                                        </p:tgtEl>
                                        <p:attrNameLst>
                                          <p:attrName>ppt_x</p:attrName>
                                        </p:attrNameLst>
                                      </p:cBhvr>
                                      <p:tavLst>
                                        <p:tav tm="0">
                                          <p:val>
                                            <p:strVal val="1+#ppt_w/2"/>
                                          </p:val>
                                        </p:tav>
                                        <p:tav tm="100000">
                                          <p:val>
                                            <p:strVal val="#ppt_x"/>
                                          </p:val>
                                        </p:tav>
                                      </p:tavLst>
                                    </p:anim>
                                    <p:anim calcmode="lin" valueType="num">
                                      <p:cBhvr additive="base">
                                        <p:cTn id="83"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227"/>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228"/>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226"/>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224"/>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6" presetClass="entr" presetSubtype="32" fill="hold" grpId="0" nodeType="clickEffect">
                                  <p:stCondLst>
                                    <p:cond delay="0"/>
                                  </p:stCondLst>
                                  <p:childTnLst>
                                    <p:set>
                                      <p:cBhvr>
                                        <p:cTn id="97" dur="1" fill="hold">
                                          <p:stCondLst>
                                            <p:cond delay="0"/>
                                          </p:stCondLst>
                                        </p:cTn>
                                        <p:tgtEl>
                                          <p:spTgt spid="229"/>
                                        </p:tgtEl>
                                        <p:attrNameLst>
                                          <p:attrName>style.visibility</p:attrName>
                                        </p:attrNameLst>
                                      </p:cBhvr>
                                      <p:to>
                                        <p:strVal val="visible"/>
                                      </p:to>
                                    </p:set>
                                    <p:animEffect transition="in" filter="circle(out)">
                                      <p:cBhvr>
                                        <p:cTn id="98" dur="1000"/>
                                        <p:tgtEl>
                                          <p:spTgt spid="229"/>
                                        </p:tgtEl>
                                      </p:cBhvr>
                                    </p:animEffect>
                                  </p:childTnLst>
                                </p:cTn>
                              </p:par>
                            </p:childTnLst>
                          </p:cTn>
                        </p:par>
                        <p:par>
                          <p:cTn id="99" fill="hold">
                            <p:stCondLst>
                              <p:cond delay="1000"/>
                            </p:stCondLst>
                            <p:childTnLst>
                              <p:par>
                                <p:cTn id="100" presetID="42" presetClass="entr" presetSubtype="0" fill="hold" grpId="0" nodeType="afterEffect">
                                  <p:stCondLst>
                                    <p:cond delay="0"/>
                                  </p:stCondLst>
                                  <p:childTnLst>
                                    <p:set>
                                      <p:cBhvr>
                                        <p:cTn id="101" dur="1" fill="hold">
                                          <p:stCondLst>
                                            <p:cond delay="0"/>
                                          </p:stCondLst>
                                        </p:cTn>
                                        <p:tgtEl>
                                          <p:spTgt spid="213"/>
                                        </p:tgtEl>
                                        <p:attrNameLst>
                                          <p:attrName>style.visibility</p:attrName>
                                        </p:attrNameLst>
                                      </p:cBhvr>
                                      <p:to>
                                        <p:strVal val="visible"/>
                                      </p:to>
                                    </p:set>
                                    <p:animEffect transition="in" filter="fade">
                                      <p:cBhvr>
                                        <p:cTn id="102" dur="1000"/>
                                        <p:tgtEl>
                                          <p:spTgt spid="213"/>
                                        </p:tgtEl>
                                      </p:cBhvr>
                                    </p:animEffect>
                                    <p:anim calcmode="lin" valueType="num">
                                      <p:cBhvr>
                                        <p:cTn id="103" dur="1000" fill="hold"/>
                                        <p:tgtEl>
                                          <p:spTgt spid="213"/>
                                        </p:tgtEl>
                                        <p:attrNameLst>
                                          <p:attrName>ppt_x</p:attrName>
                                        </p:attrNameLst>
                                      </p:cBhvr>
                                      <p:tavLst>
                                        <p:tav tm="0">
                                          <p:val>
                                            <p:strVal val="#ppt_x"/>
                                          </p:val>
                                        </p:tav>
                                        <p:tav tm="100000">
                                          <p:val>
                                            <p:strVal val="#ppt_x"/>
                                          </p:val>
                                        </p:tav>
                                      </p:tavLst>
                                    </p:anim>
                                    <p:anim calcmode="lin" valueType="num">
                                      <p:cBhvr>
                                        <p:cTn id="104" dur="1000" fill="hold"/>
                                        <p:tgtEl>
                                          <p:spTgt spid="213"/>
                                        </p:tgtEl>
                                        <p:attrNameLst>
                                          <p:attrName>ppt_y</p:attrName>
                                        </p:attrNameLst>
                                      </p:cBhvr>
                                      <p:tavLst>
                                        <p:tav tm="0">
                                          <p:val>
                                            <p:strVal val="#ppt_y+.1"/>
                                          </p:val>
                                        </p:tav>
                                        <p:tav tm="100000">
                                          <p:val>
                                            <p:strVal val="#ppt_y"/>
                                          </p:val>
                                        </p:tav>
                                      </p:tavLst>
                                    </p:anim>
                                  </p:childTnLst>
                                </p:cTn>
                              </p:par>
                            </p:childTnLst>
                          </p:cTn>
                        </p:par>
                        <p:par>
                          <p:cTn id="105" fill="hold">
                            <p:stCondLst>
                              <p:cond delay="2000"/>
                            </p:stCondLst>
                            <p:childTnLst>
                              <p:par>
                                <p:cTn id="106" presetID="6" presetClass="entr" presetSubtype="32" fill="hold" grpId="0" nodeType="afterEffect">
                                  <p:stCondLst>
                                    <p:cond delay="0"/>
                                  </p:stCondLst>
                                  <p:childTnLst>
                                    <p:set>
                                      <p:cBhvr>
                                        <p:cTn id="107" dur="1" fill="hold">
                                          <p:stCondLst>
                                            <p:cond delay="0"/>
                                          </p:stCondLst>
                                        </p:cTn>
                                        <p:tgtEl>
                                          <p:spTgt spid="230"/>
                                        </p:tgtEl>
                                        <p:attrNameLst>
                                          <p:attrName>style.visibility</p:attrName>
                                        </p:attrNameLst>
                                      </p:cBhvr>
                                      <p:to>
                                        <p:strVal val="visible"/>
                                      </p:to>
                                    </p:set>
                                    <p:animEffect transition="in" filter="circle(out)">
                                      <p:cBhvr>
                                        <p:cTn id="108" dur="1000"/>
                                        <p:tgtEl>
                                          <p:spTgt spid="230"/>
                                        </p:tgtEl>
                                      </p:cBhvr>
                                    </p:animEffect>
                                  </p:childTnLst>
                                </p:cTn>
                              </p:par>
                            </p:childTnLst>
                          </p:cTn>
                        </p:par>
                        <p:par>
                          <p:cTn id="109" fill="hold">
                            <p:stCondLst>
                              <p:cond delay="3000"/>
                            </p:stCondLst>
                            <p:childTnLst>
                              <p:par>
                                <p:cTn id="110" presetID="42" presetClass="entr" presetSubtype="0" fill="hold" grpId="0" nodeType="afterEffect">
                                  <p:stCondLst>
                                    <p:cond delay="0"/>
                                  </p:stCondLst>
                                  <p:childTnLst>
                                    <p:set>
                                      <p:cBhvr>
                                        <p:cTn id="111" dur="1" fill="hold">
                                          <p:stCondLst>
                                            <p:cond delay="0"/>
                                          </p:stCondLst>
                                        </p:cTn>
                                        <p:tgtEl>
                                          <p:spTgt spid="214"/>
                                        </p:tgtEl>
                                        <p:attrNameLst>
                                          <p:attrName>style.visibility</p:attrName>
                                        </p:attrNameLst>
                                      </p:cBhvr>
                                      <p:to>
                                        <p:strVal val="visible"/>
                                      </p:to>
                                    </p:set>
                                    <p:animEffect transition="in" filter="fade">
                                      <p:cBhvr>
                                        <p:cTn id="112" dur="1000"/>
                                        <p:tgtEl>
                                          <p:spTgt spid="214"/>
                                        </p:tgtEl>
                                      </p:cBhvr>
                                    </p:animEffect>
                                    <p:anim calcmode="lin" valueType="num">
                                      <p:cBhvr>
                                        <p:cTn id="113" dur="1000" fill="hold"/>
                                        <p:tgtEl>
                                          <p:spTgt spid="214"/>
                                        </p:tgtEl>
                                        <p:attrNameLst>
                                          <p:attrName>ppt_x</p:attrName>
                                        </p:attrNameLst>
                                      </p:cBhvr>
                                      <p:tavLst>
                                        <p:tav tm="0">
                                          <p:val>
                                            <p:strVal val="#ppt_x"/>
                                          </p:val>
                                        </p:tav>
                                        <p:tav tm="100000">
                                          <p:val>
                                            <p:strVal val="#ppt_x"/>
                                          </p:val>
                                        </p:tav>
                                      </p:tavLst>
                                    </p:anim>
                                    <p:anim calcmode="lin" valueType="num">
                                      <p:cBhvr>
                                        <p:cTn id="114" dur="1000" fill="hold"/>
                                        <p:tgtEl>
                                          <p:spTgt spid="214"/>
                                        </p:tgtEl>
                                        <p:attrNameLst>
                                          <p:attrName>ppt_y</p:attrName>
                                        </p:attrNameLst>
                                      </p:cBhvr>
                                      <p:tavLst>
                                        <p:tav tm="0">
                                          <p:val>
                                            <p:strVal val="#ppt_y+.1"/>
                                          </p:val>
                                        </p:tav>
                                        <p:tav tm="100000">
                                          <p:val>
                                            <p:strVal val="#ppt_y"/>
                                          </p:val>
                                        </p:tav>
                                      </p:tavLst>
                                    </p:anim>
                                  </p:childTnLst>
                                </p:cTn>
                              </p:par>
                            </p:childTnLst>
                          </p:cTn>
                        </p:par>
                        <p:par>
                          <p:cTn id="115" fill="hold">
                            <p:stCondLst>
                              <p:cond delay="4000"/>
                            </p:stCondLst>
                            <p:childTnLst>
                              <p:par>
                                <p:cTn id="116" presetID="6" presetClass="entr" presetSubtype="32" fill="hold" grpId="0" nodeType="afterEffect">
                                  <p:stCondLst>
                                    <p:cond delay="0"/>
                                  </p:stCondLst>
                                  <p:childTnLst>
                                    <p:set>
                                      <p:cBhvr>
                                        <p:cTn id="117" dur="1" fill="hold">
                                          <p:stCondLst>
                                            <p:cond delay="0"/>
                                          </p:stCondLst>
                                        </p:cTn>
                                        <p:tgtEl>
                                          <p:spTgt spid="231"/>
                                        </p:tgtEl>
                                        <p:attrNameLst>
                                          <p:attrName>style.visibility</p:attrName>
                                        </p:attrNameLst>
                                      </p:cBhvr>
                                      <p:to>
                                        <p:strVal val="visible"/>
                                      </p:to>
                                    </p:set>
                                    <p:animEffect transition="in" filter="circle(out)">
                                      <p:cBhvr>
                                        <p:cTn id="118" dur="1000"/>
                                        <p:tgtEl>
                                          <p:spTgt spid="231"/>
                                        </p:tgtEl>
                                      </p:cBhvr>
                                    </p:animEffect>
                                  </p:childTnLst>
                                </p:cTn>
                              </p:par>
                            </p:childTnLst>
                          </p:cTn>
                        </p:par>
                        <p:par>
                          <p:cTn id="119" fill="hold">
                            <p:stCondLst>
                              <p:cond delay="5000"/>
                            </p:stCondLst>
                            <p:childTnLst>
                              <p:par>
                                <p:cTn id="120" presetID="42" presetClass="entr" presetSubtype="0" fill="hold" grpId="0" nodeType="afterEffect">
                                  <p:stCondLst>
                                    <p:cond delay="0"/>
                                  </p:stCondLst>
                                  <p:childTnLst>
                                    <p:set>
                                      <p:cBhvr>
                                        <p:cTn id="121" dur="1" fill="hold">
                                          <p:stCondLst>
                                            <p:cond delay="0"/>
                                          </p:stCondLst>
                                        </p:cTn>
                                        <p:tgtEl>
                                          <p:spTgt spid="219"/>
                                        </p:tgtEl>
                                        <p:attrNameLst>
                                          <p:attrName>style.visibility</p:attrName>
                                        </p:attrNameLst>
                                      </p:cBhvr>
                                      <p:to>
                                        <p:strVal val="visible"/>
                                      </p:to>
                                    </p:set>
                                    <p:animEffect transition="in" filter="fade">
                                      <p:cBhvr>
                                        <p:cTn id="122" dur="1000"/>
                                        <p:tgtEl>
                                          <p:spTgt spid="219"/>
                                        </p:tgtEl>
                                      </p:cBhvr>
                                    </p:animEffect>
                                    <p:anim calcmode="lin" valueType="num">
                                      <p:cBhvr>
                                        <p:cTn id="123" dur="1000" fill="hold"/>
                                        <p:tgtEl>
                                          <p:spTgt spid="219"/>
                                        </p:tgtEl>
                                        <p:attrNameLst>
                                          <p:attrName>ppt_x</p:attrName>
                                        </p:attrNameLst>
                                      </p:cBhvr>
                                      <p:tavLst>
                                        <p:tav tm="0">
                                          <p:val>
                                            <p:strVal val="#ppt_x"/>
                                          </p:val>
                                        </p:tav>
                                        <p:tav tm="100000">
                                          <p:val>
                                            <p:strVal val="#ppt_x"/>
                                          </p:val>
                                        </p:tav>
                                      </p:tavLst>
                                    </p:anim>
                                    <p:anim calcmode="lin" valueType="num">
                                      <p:cBhvr>
                                        <p:cTn id="124" dur="1000" fill="hold"/>
                                        <p:tgtEl>
                                          <p:spTgt spid="219"/>
                                        </p:tgtEl>
                                        <p:attrNameLst>
                                          <p:attrName>ppt_y</p:attrName>
                                        </p:attrNameLst>
                                      </p:cBhvr>
                                      <p:tavLst>
                                        <p:tav tm="0">
                                          <p:val>
                                            <p:strVal val="#ppt_y+.1"/>
                                          </p:val>
                                        </p:tav>
                                        <p:tav tm="100000">
                                          <p:val>
                                            <p:strVal val="#ppt_y"/>
                                          </p:val>
                                        </p:tav>
                                      </p:tavLst>
                                    </p:anim>
                                  </p:childTnLst>
                                </p:cTn>
                              </p:par>
                            </p:childTnLst>
                          </p:cTn>
                        </p:par>
                        <p:par>
                          <p:cTn id="125" fill="hold">
                            <p:stCondLst>
                              <p:cond delay="6000"/>
                            </p:stCondLst>
                            <p:childTnLst>
                              <p:par>
                                <p:cTn id="126" presetID="6" presetClass="entr" presetSubtype="32" fill="hold" grpId="0" nodeType="afterEffect">
                                  <p:stCondLst>
                                    <p:cond delay="0"/>
                                  </p:stCondLst>
                                  <p:childTnLst>
                                    <p:set>
                                      <p:cBhvr>
                                        <p:cTn id="127" dur="1" fill="hold">
                                          <p:stCondLst>
                                            <p:cond delay="0"/>
                                          </p:stCondLst>
                                        </p:cTn>
                                        <p:tgtEl>
                                          <p:spTgt spid="232"/>
                                        </p:tgtEl>
                                        <p:attrNameLst>
                                          <p:attrName>style.visibility</p:attrName>
                                        </p:attrNameLst>
                                      </p:cBhvr>
                                      <p:to>
                                        <p:strVal val="visible"/>
                                      </p:to>
                                    </p:set>
                                    <p:animEffect transition="in" filter="circle(out)">
                                      <p:cBhvr>
                                        <p:cTn id="128" dur="1000"/>
                                        <p:tgtEl>
                                          <p:spTgt spid="232"/>
                                        </p:tgtEl>
                                      </p:cBhvr>
                                    </p:animEffect>
                                  </p:childTnLst>
                                </p:cTn>
                              </p:par>
                            </p:childTnLst>
                          </p:cTn>
                        </p:par>
                        <p:par>
                          <p:cTn id="129" fill="hold">
                            <p:stCondLst>
                              <p:cond delay="7000"/>
                            </p:stCondLst>
                            <p:childTnLst>
                              <p:par>
                                <p:cTn id="130" presetID="42" presetClass="entr" presetSubtype="0" fill="hold" grpId="0" nodeType="afterEffect">
                                  <p:stCondLst>
                                    <p:cond delay="0"/>
                                  </p:stCondLst>
                                  <p:childTnLst>
                                    <p:set>
                                      <p:cBhvr>
                                        <p:cTn id="131" dur="1" fill="hold">
                                          <p:stCondLst>
                                            <p:cond delay="0"/>
                                          </p:stCondLst>
                                        </p:cTn>
                                        <p:tgtEl>
                                          <p:spTgt spid="218"/>
                                        </p:tgtEl>
                                        <p:attrNameLst>
                                          <p:attrName>style.visibility</p:attrName>
                                        </p:attrNameLst>
                                      </p:cBhvr>
                                      <p:to>
                                        <p:strVal val="visible"/>
                                      </p:to>
                                    </p:set>
                                    <p:animEffect transition="in" filter="fade">
                                      <p:cBhvr>
                                        <p:cTn id="132" dur="1000"/>
                                        <p:tgtEl>
                                          <p:spTgt spid="218"/>
                                        </p:tgtEl>
                                      </p:cBhvr>
                                    </p:animEffect>
                                    <p:anim calcmode="lin" valueType="num">
                                      <p:cBhvr>
                                        <p:cTn id="133" dur="1000" fill="hold"/>
                                        <p:tgtEl>
                                          <p:spTgt spid="218"/>
                                        </p:tgtEl>
                                        <p:attrNameLst>
                                          <p:attrName>ppt_x</p:attrName>
                                        </p:attrNameLst>
                                      </p:cBhvr>
                                      <p:tavLst>
                                        <p:tav tm="0">
                                          <p:val>
                                            <p:strVal val="#ppt_x"/>
                                          </p:val>
                                        </p:tav>
                                        <p:tav tm="100000">
                                          <p:val>
                                            <p:strVal val="#ppt_x"/>
                                          </p:val>
                                        </p:tav>
                                      </p:tavLst>
                                    </p:anim>
                                    <p:anim calcmode="lin" valueType="num">
                                      <p:cBhvr>
                                        <p:cTn id="134" dur="1000" fill="hold"/>
                                        <p:tgtEl>
                                          <p:spTgt spid="218"/>
                                        </p:tgtEl>
                                        <p:attrNameLst>
                                          <p:attrName>ppt_y</p:attrName>
                                        </p:attrNameLst>
                                      </p:cBhvr>
                                      <p:tavLst>
                                        <p:tav tm="0">
                                          <p:val>
                                            <p:strVal val="#ppt_y+.1"/>
                                          </p:val>
                                        </p:tav>
                                        <p:tav tm="100000">
                                          <p:val>
                                            <p:strVal val="#ppt_y"/>
                                          </p:val>
                                        </p:tav>
                                      </p:tavLst>
                                    </p:anim>
                                  </p:childTnLst>
                                </p:cTn>
                              </p:par>
                            </p:childTnLst>
                          </p:cTn>
                        </p:par>
                        <p:par>
                          <p:cTn id="135" fill="hold">
                            <p:stCondLst>
                              <p:cond delay="8000"/>
                            </p:stCondLst>
                            <p:childTnLst>
                              <p:par>
                                <p:cTn id="136" presetID="6" presetClass="entr" presetSubtype="32" fill="hold" grpId="0" nodeType="afterEffect">
                                  <p:stCondLst>
                                    <p:cond delay="0"/>
                                  </p:stCondLst>
                                  <p:childTnLst>
                                    <p:set>
                                      <p:cBhvr>
                                        <p:cTn id="137" dur="1" fill="hold">
                                          <p:stCondLst>
                                            <p:cond delay="0"/>
                                          </p:stCondLst>
                                        </p:cTn>
                                        <p:tgtEl>
                                          <p:spTgt spid="233"/>
                                        </p:tgtEl>
                                        <p:attrNameLst>
                                          <p:attrName>style.visibility</p:attrName>
                                        </p:attrNameLst>
                                      </p:cBhvr>
                                      <p:to>
                                        <p:strVal val="visible"/>
                                      </p:to>
                                    </p:set>
                                    <p:animEffect transition="in" filter="circle(out)">
                                      <p:cBhvr>
                                        <p:cTn id="138" dur="1000"/>
                                        <p:tgtEl>
                                          <p:spTgt spid="233"/>
                                        </p:tgtEl>
                                      </p:cBhvr>
                                    </p:animEffect>
                                  </p:childTnLst>
                                </p:cTn>
                              </p:par>
                            </p:childTnLst>
                          </p:cTn>
                        </p:par>
                        <p:par>
                          <p:cTn id="139" fill="hold">
                            <p:stCondLst>
                              <p:cond delay="9000"/>
                            </p:stCondLst>
                            <p:childTnLst>
                              <p:par>
                                <p:cTn id="140" presetID="42" presetClass="entr" presetSubtype="0" fill="hold" grpId="0" nodeType="afterEffect">
                                  <p:stCondLst>
                                    <p:cond delay="0"/>
                                  </p:stCondLst>
                                  <p:childTnLst>
                                    <p:set>
                                      <p:cBhvr>
                                        <p:cTn id="141" dur="1" fill="hold">
                                          <p:stCondLst>
                                            <p:cond delay="0"/>
                                          </p:stCondLst>
                                        </p:cTn>
                                        <p:tgtEl>
                                          <p:spTgt spid="217"/>
                                        </p:tgtEl>
                                        <p:attrNameLst>
                                          <p:attrName>style.visibility</p:attrName>
                                        </p:attrNameLst>
                                      </p:cBhvr>
                                      <p:to>
                                        <p:strVal val="visible"/>
                                      </p:to>
                                    </p:set>
                                    <p:animEffect transition="in" filter="fade">
                                      <p:cBhvr>
                                        <p:cTn id="142" dur="1000"/>
                                        <p:tgtEl>
                                          <p:spTgt spid="217"/>
                                        </p:tgtEl>
                                      </p:cBhvr>
                                    </p:animEffect>
                                    <p:anim calcmode="lin" valueType="num">
                                      <p:cBhvr>
                                        <p:cTn id="143" dur="1000" fill="hold"/>
                                        <p:tgtEl>
                                          <p:spTgt spid="217"/>
                                        </p:tgtEl>
                                        <p:attrNameLst>
                                          <p:attrName>ppt_x</p:attrName>
                                        </p:attrNameLst>
                                      </p:cBhvr>
                                      <p:tavLst>
                                        <p:tav tm="0">
                                          <p:val>
                                            <p:strVal val="#ppt_x"/>
                                          </p:val>
                                        </p:tav>
                                        <p:tav tm="100000">
                                          <p:val>
                                            <p:strVal val="#ppt_x"/>
                                          </p:val>
                                        </p:tav>
                                      </p:tavLst>
                                    </p:anim>
                                    <p:anim calcmode="lin" valueType="num">
                                      <p:cBhvr>
                                        <p:cTn id="144" dur="1000" fill="hold"/>
                                        <p:tgtEl>
                                          <p:spTgt spid="217"/>
                                        </p:tgtEl>
                                        <p:attrNameLst>
                                          <p:attrName>ppt_y</p:attrName>
                                        </p:attrNameLst>
                                      </p:cBhvr>
                                      <p:tavLst>
                                        <p:tav tm="0">
                                          <p:val>
                                            <p:strVal val="#ppt_y+.1"/>
                                          </p:val>
                                        </p:tav>
                                        <p:tav tm="100000">
                                          <p:val>
                                            <p:strVal val="#ppt_y"/>
                                          </p:val>
                                        </p:tav>
                                      </p:tavLst>
                                    </p:anim>
                                  </p:childTnLst>
                                </p:cTn>
                              </p:par>
                            </p:childTnLst>
                          </p:cTn>
                        </p:par>
                        <p:par>
                          <p:cTn id="145" fill="hold">
                            <p:stCondLst>
                              <p:cond delay="10000"/>
                            </p:stCondLst>
                            <p:childTnLst>
                              <p:par>
                                <p:cTn id="146" presetID="6" presetClass="entr" presetSubtype="32" fill="hold" grpId="0" nodeType="afterEffect">
                                  <p:stCondLst>
                                    <p:cond delay="0"/>
                                  </p:stCondLst>
                                  <p:childTnLst>
                                    <p:set>
                                      <p:cBhvr>
                                        <p:cTn id="147" dur="1" fill="hold">
                                          <p:stCondLst>
                                            <p:cond delay="0"/>
                                          </p:stCondLst>
                                        </p:cTn>
                                        <p:tgtEl>
                                          <p:spTgt spid="234"/>
                                        </p:tgtEl>
                                        <p:attrNameLst>
                                          <p:attrName>style.visibility</p:attrName>
                                        </p:attrNameLst>
                                      </p:cBhvr>
                                      <p:to>
                                        <p:strVal val="visible"/>
                                      </p:to>
                                    </p:set>
                                    <p:animEffect transition="in" filter="circle(out)">
                                      <p:cBhvr>
                                        <p:cTn id="148" dur="1000"/>
                                        <p:tgtEl>
                                          <p:spTgt spid="234"/>
                                        </p:tgtEl>
                                      </p:cBhvr>
                                    </p:animEffect>
                                  </p:childTnLst>
                                </p:cTn>
                              </p:par>
                            </p:childTnLst>
                          </p:cTn>
                        </p:par>
                        <p:par>
                          <p:cTn id="149" fill="hold">
                            <p:stCondLst>
                              <p:cond delay="11000"/>
                            </p:stCondLst>
                            <p:childTnLst>
                              <p:par>
                                <p:cTn id="150" presetID="42" presetClass="entr" presetSubtype="0" fill="hold" grpId="0" nodeType="afterEffect">
                                  <p:stCondLst>
                                    <p:cond delay="0"/>
                                  </p:stCondLst>
                                  <p:childTnLst>
                                    <p:set>
                                      <p:cBhvr>
                                        <p:cTn id="151" dur="1" fill="hold">
                                          <p:stCondLst>
                                            <p:cond delay="0"/>
                                          </p:stCondLst>
                                        </p:cTn>
                                        <p:tgtEl>
                                          <p:spTgt spid="216"/>
                                        </p:tgtEl>
                                        <p:attrNameLst>
                                          <p:attrName>style.visibility</p:attrName>
                                        </p:attrNameLst>
                                      </p:cBhvr>
                                      <p:to>
                                        <p:strVal val="visible"/>
                                      </p:to>
                                    </p:set>
                                    <p:animEffect transition="in" filter="fade">
                                      <p:cBhvr>
                                        <p:cTn id="152" dur="1000"/>
                                        <p:tgtEl>
                                          <p:spTgt spid="216"/>
                                        </p:tgtEl>
                                      </p:cBhvr>
                                    </p:animEffect>
                                    <p:anim calcmode="lin" valueType="num">
                                      <p:cBhvr>
                                        <p:cTn id="153" dur="1000" fill="hold"/>
                                        <p:tgtEl>
                                          <p:spTgt spid="216"/>
                                        </p:tgtEl>
                                        <p:attrNameLst>
                                          <p:attrName>ppt_x</p:attrName>
                                        </p:attrNameLst>
                                      </p:cBhvr>
                                      <p:tavLst>
                                        <p:tav tm="0">
                                          <p:val>
                                            <p:strVal val="#ppt_x"/>
                                          </p:val>
                                        </p:tav>
                                        <p:tav tm="100000">
                                          <p:val>
                                            <p:strVal val="#ppt_x"/>
                                          </p:val>
                                        </p:tav>
                                      </p:tavLst>
                                    </p:anim>
                                    <p:anim calcmode="lin" valueType="num">
                                      <p:cBhvr>
                                        <p:cTn id="154" dur="1000" fill="hold"/>
                                        <p:tgtEl>
                                          <p:spTgt spid="216"/>
                                        </p:tgtEl>
                                        <p:attrNameLst>
                                          <p:attrName>ppt_y</p:attrName>
                                        </p:attrNameLst>
                                      </p:cBhvr>
                                      <p:tavLst>
                                        <p:tav tm="0">
                                          <p:val>
                                            <p:strVal val="#ppt_y+.1"/>
                                          </p:val>
                                        </p:tav>
                                        <p:tav tm="100000">
                                          <p:val>
                                            <p:strVal val="#ppt_y"/>
                                          </p:val>
                                        </p:tav>
                                      </p:tavLst>
                                    </p:anim>
                                  </p:childTnLst>
                                </p:cTn>
                              </p:par>
                            </p:childTnLst>
                          </p:cTn>
                        </p:par>
                        <p:par>
                          <p:cTn id="155" fill="hold">
                            <p:stCondLst>
                              <p:cond delay="12000"/>
                            </p:stCondLst>
                            <p:childTnLst>
                              <p:par>
                                <p:cTn id="156" presetID="6" presetClass="entr" presetSubtype="32" fill="hold" grpId="0" nodeType="afterEffect">
                                  <p:stCondLst>
                                    <p:cond delay="0"/>
                                  </p:stCondLst>
                                  <p:childTnLst>
                                    <p:set>
                                      <p:cBhvr>
                                        <p:cTn id="157" dur="1" fill="hold">
                                          <p:stCondLst>
                                            <p:cond delay="0"/>
                                          </p:stCondLst>
                                        </p:cTn>
                                        <p:tgtEl>
                                          <p:spTgt spid="235"/>
                                        </p:tgtEl>
                                        <p:attrNameLst>
                                          <p:attrName>style.visibility</p:attrName>
                                        </p:attrNameLst>
                                      </p:cBhvr>
                                      <p:to>
                                        <p:strVal val="visible"/>
                                      </p:to>
                                    </p:set>
                                    <p:animEffect transition="in" filter="circle(out)">
                                      <p:cBhvr>
                                        <p:cTn id="158" dur="1000"/>
                                        <p:tgtEl>
                                          <p:spTgt spid="235"/>
                                        </p:tgtEl>
                                      </p:cBhvr>
                                    </p:animEffect>
                                  </p:childTnLst>
                                </p:cTn>
                              </p:par>
                            </p:childTnLst>
                          </p:cTn>
                        </p:par>
                        <p:par>
                          <p:cTn id="159" fill="hold">
                            <p:stCondLst>
                              <p:cond delay="13000"/>
                            </p:stCondLst>
                            <p:childTnLst>
                              <p:par>
                                <p:cTn id="160" presetID="42" presetClass="entr" presetSubtype="0" fill="hold" grpId="0" nodeType="afterEffect">
                                  <p:stCondLst>
                                    <p:cond delay="0"/>
                                  </p:stCondLst>
                                  <p:childTnLst>
                                    <p:set>
                                      <p:cBhvr>
                                        <p:cTn id="161" dur="1" fill="hold">
                                          <p:stCondLst>
                                            <p:cond delay="0"/>
                                          </p:stCondLst>
                                        </p:cTn>
                                        <p:tgtEl>
                                          <p:spTgt spid="220"/>
                                        </p:tgtEl>
                                        <p:attrNameLst>
                                          <p:attrName>style.visibility</p:attrName>
                                        </p:attrNameLst>
                                      </p:cBhvr>
                                      <p:to>
                                        <p:strVal val="visible"/>
                                      </p:to>
                                    </p:set>
                                    <p:animEffect transition="in" filter="fade">
                                      <p:cBhvr>
                                        <p:cTn id="162" dur="1000"/>
                                        <p:tgtEl>
                                          <p:spTgt spid="220"/>
                                        </p:tgtEl>
                                      </p:cBhvr>
                                    </p:animEffect>
                                    <p:anim calcmode="lin" valueType="num">
                                      <p:cBhvr>
                                        <p:cTn id="163" dur="1000" fill="hold"/>
                                        <p:tgtEl>
                                          <p:spTgt spid="220"/>
                                        </p:tgtEl>
                                        <p:attrNameLst>
                                          <p:attrName>ppt_x</p:attrName>
                                        </p:attrNameLst>
                                      </p:cBhvr>
                                      <p:tavLst>
                                        <p:tav tm="0">
                                          <p:val>
                                            <p:strVal val="#ppt_x"/>
                                          </p:val>
                                        </p:tav>
                                        <p:tav tm="100000">
                                          <p:val>
                                            <p:strVal val="#ppt_x"/>
                                          </p:val>
                                        </p:tav>
                                      </p:tavLst>
                                    </p:anim>
                                    <p:anim calcmode="lin" valueType="num">
                                      <p:cBhvr>
                                        <p:cTn id="164" dur="1000" fill="hold"/>
                                        <p:tgtEl>
                                          <p:spTgt spid="220"/>
                                        </p:tgtEl>
                                        <p:attrNameLst>
                                          <p:attrName>ppt_y</p:attrName>
                                        </p:attrNameLst>
                                      </p:cBhvr>
                                      <p:tavLst>
                                        <p:tav tm="0">
                                          <p:val>
                                            <p:strVal val="#ppt_y+.1"/>
                                          </p:val>
                                        </p:tav>
                                        <p:tav tm="100000">
                                          <p:val>
                                            <p:strVal val="#ppt_y"/>
                                          </p:val>
                                        </p:tav>
                                      </p:tavLst>
                                    </p:anim>
                                  </p:childTnLst>
                                </p:cTn>
                              </p:par>
                            </p:childTnLst>
                          </p:cTn>
                        </p:par>
                        <p:par>
                          <p:cTn id="165" fill="hold">
                            <p:stCondLst>
                              <p:cond delay="14000"/>
                            </p:stCondLst>
                            <p:childTnLst>
                              <p:par>
                                <p:cTn id="166" presetID="6" presetClass="entr" presetSubtype="32" fill="hold" grpId="0" nodeType="afterEffect">
                                  <p:stCondLst>
                                    <p:cond delay="0"/>
                                  </p:stCondLst>
                                  <p:childTnLst>
                                    <p:set>
                                      <p:cBhvr>
                                        <p:cTn id="167" dur="1" fill="hold">
                                          <p:stCondLst>
                                            <p:cond delay="0"/>
                                          </p:stCondLst>
                                        </p:cTn>
                                        <p:tgtEl>
                                          <p:spTgt spid="236"/>
                                        </p:tgtEl>
                                        <p:attrNameLst>
                                          <p:attrName>style.visibility</p:attrName>
                                        </p:attrNameLst>
                                      </p:cBhvr>
                                      <p:to>
                                        <p:strVal val="visible"/>
                                      </p:to>
                                    </p:set>
                                    <p:animEffect transition="in" filter="circle(out)">
                                      <p:cBhvr>
                                        <p:cTn id="168" dur="1000"/>
                                        <p:tgtEl>
                                          <p:spTgt spid="236"/>
                                        </p:tgtEl>
                                      </p:cBhvr>
                                    </p:animEffect>
                                  </p:childTnLst>
                                </p:cTn>
                              </p:par>
                            </p:childTnLst>
                          </p:cTn>
                        </p:par>
                        <p:par>
                          <p:cTn id="169" fill="hold">
                            <p:stCondLst>
                              <p:cond delay="15000"/>
                            </p:stCondLst>
                            <p:childTnLst>
                              <p:par>
                                <p:cTn id="170" presetID="42" presetClass="entr" presetSubtype="0" fill="hold" grpId="0" nodeType="afterEffect">
                                  <p:stCondLst>
                                    <p:cond delay="0"/>
                                  </p:stCondLst>
                                  <p:childTnLst>
                                    <p:set>
                                      <p:cBhvr>
                                        <p:cTn id="171" dur="1" fill="hold">
                                          <p:stCondLst>
                                            <p:cond delay="0"/>
                                          </p:stCondLst>
                                        </p:cTn>
                                        <p:tgtEl>
                                          <p:spTgt spid="215"/>
                                        </p:tgtEl>
                                        <p:attrNameLst>
                                          <p:attrName>style.visibility</p:attrName>
                                        </p:attrNameLst>
                                      </p:cBhvr>
                                      <p:to>
                                        <p:strVal val="visible"/>
                                      </p:to>
                                    </p:set>
                                    <p:animEffect transition="in" filter="fade">
                                      <p:cBhvr>
                                        <p:cTn id="172" dur="1000"/>
                                        <p:tgtEl>
                                          <p:spTgt spid="215"/>
                                        </p:tgtEl>
                                      </p:cBhvr>
                                    </p:animEffect>
                                    <p:anim calcmode="lin" valueType="num">
                                      <p:cBhvr>
                                        <p:cTn id="173" dur="1000" fill="hold"/>
                                        <p:tgtEl>
                                          <p:spTgt spid="215"/>
                                        </p:tgtEl>
                                        <p:attrNameLst>
                                          <p:attrName>ppt_x</p:attrName>
                                        </p:attrNameLst>
                                      </p:cBhvr>
                                      <p:tavLst>
                                        <p:tav tm="0">
                                          <p:val>
                                            <p:strVal val="#ppt_x"/>
                                          </p:val>
                                        </p:tav>
                                        <p:tav tm="100000">
                                          <p:val>
                                            <p:strVal val="#ppt_x"/>
                                          </p:val>
                                        </p:tav>
                                      </p:tavLst>
                                    </p:anim>
                                    <p:anim calcmode="lin" valueType="num">
                                      <p:cBhvr>
                                        <p:cTn id="174" dur="1000" fill="hold"/>
                                        <p:tgtEl>
                                          <p:spTgt spid="2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7" grpId="0"/>
      <p:bldP spid="228" grpId="0"/>
      <p:bldP spid="213" grpId="0"/>
      <p:bldP spid="229" grpId="0" animBg="1"/>
      <p:bldP spid="214" grpId="0"/>
      <p:bldP spid="230" grpId="0" animBg="1"/>
      <p:bldP spid="219" grpId="0"/>
      <p:bldP spid="231" grpId="0" animBg="1"/>
      <p:bldP spid="218" grpId="0"/>
      <p:bldP spid="232" grpId="0" animBg="1"/>
      <p:bldP spid="217" grpId="0"/>
      <p:bldP spid="233" grpId="0" animBg="1"/>
      <p:bldP spid="216" grpId="0"/>
      <p:bldP spid="234" grpId="0" animBg="1"/>
      <p:bldP spid="220" grpId="0"/>
      <p:bldP spid="235" grpId="0" animBg="1"/>
      <p:bldP spid="215" grpId="0"/>
      <p:bldP spid="23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419100"/>
            <a:ext cx="4876800" cy="952500"/>
          </a:xfrm>
        </p:spPr>
        <p:txBody>
          <a:bodyPr>
            <a:normAutofit/>
          </a:bodyPr>
          <a:lstStyle/>
          <a:p>
            <a:pPr algn="l"/>
            <a:r>
              <a:rPr lang="en-US" sz="4000" dirty="0" smtClean="0">
                <a:latin typeface="Eras Demi ITC" pitchFamily="34" charset="0"/>
              </a:rPr>
              <a:t>Example</a:t>
            </a:r>
            <a:endParaRPr lang="en-US" sz="4000" dirty="0">
              <a:latin typeface="Eras Demi ITC" pitchFamily="34" charset="0"/>
            </a:endParaRPr>
          </a:p>
        </p:txBody>
      </p:sp>
      <p:cxnSp>
        <p:nvCxnSpPr>
          <p:cNvPr id="4" name="Straight Connector 3"/>
          <p:cNvCxnSpPr/>
          <p:nvPr/>
        </p:nvCxnSpPr>
        <p:spPr>
          <a:xfrm>
            <a:off x="3581400" y="1395968"/>
            <a:ext cx="0" cy="3810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4038600" y="1395968"/>
            <a:ext cx="0" cy="3810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495800" y="1395968"/>
            <a:ext cx="0" cy="3810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953000" y="1395968"/>
            <a:ext cx="0" cy="3810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752600" y="1395968"/>
            <a:ext cx="0" cy="3810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209800" y="1395968"/>
            <a:ext cx="0" cy="3810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667000" y="1395968"/>
            <a:ext cx="0" cy="3810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124200" y="1395968"/>
            <a:ext cx="0" cy="3810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485900" y="1929368"/>
            <a:ext cx="4191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410200" y="1395968"/>
            <a:ext cx="0" cy="3810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485900" y="1472168"/>
            <a:ext cx="4191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485900" y="2843768"/>
            <a:ext cx="4191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485900" y="2386568"/>
            <a:ext cx="4191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3758168"/>
            <a:ext cx="4191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447800" y="3300968"/>
            <a:ext cx="4191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447800" y="4672568"/>
            <a:ext cx="4191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447800" y="4215368"/>
            <a:ext cx="4191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447800" y="5129768"/>
            <a:ext cx="4191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543299" y="14282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372100" y="14351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334000" y="3236436"/>
            <a:ext cx="851515" cy="369332"/>
          </a:xfrm>
          <a:prstGeom prst="rect">
            <a:avLst/>
          </a:prstGeom>
          <a:noFill/>
        </p:spPr>
        <p:txBody>
          <a:bodyPr wrap="none" rtlCol="0">
            <a:spAutoFit/>
          </a:bodyPr>
          <a:lstStyle/>
          <a:p>
            <a:r>
              <a:rPr lang="en-US" dirty="0" smtClean="0"/>
              <a:t>(50,50)</a:t>
            </a:r>
            <a:endParaRPr lang="en-US" dirty="0"/>
          </a:p>
        </p:txBody>
      </p:sp>
      <p:sp>
        <p:nvSpPr>
          <p:cNvPr id="25" name="Oval 24"/>
          <p:cNvSpPr/>
          <p:nvPr/>
        </p:nvSpPr>
        <p:spPr>
          <a:xfrm>
            <a:off x="5372101" y="32628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101461" y="5148818"/>
            <a:ext cx="968535" cy="369332"/>
          </a:xfrm>
          <a:prstGeom prst="rect">
            <a:avLst/>
          </a:prstGeom>
          <a:noFill/>
        </p:spPr>
        <p:txBody>
          <a:bodyPr wrap="none" rtlCol="0">
            <a:spAutoFit/>
          </a:bodyPr>
          <a:lstStyle/>
          <a:p>
            <a:r>
              <a:rPr lang="en-US" dirty="0" smtClean="0"/>
              <a:t>(50,100)</a:t>
            </a:r>
            <a:endParaRPr lang="en-US" dirty="0"/>
          </a:p>
        </p:txBody>
      </p:sp>
      <p:sp>
        <p:nvSpPr>
          <p:cNvPr id="27" name="Oval 26"/>
          <p:cNvSpPr/>
          <p:nvPr/>
        </p:nvSpPr>
        <p:spPr>
          <a:xfrm>
            <a:off x="5372102" y="509063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3234561" y="5135602"/>
            <a:ext cx="851515" cy="369332"/>
          </a:xfrm>
          <a:prstGeom prst="rect">
            <a:avLst/>
          </a:prstGeom>
          <a:noFill/>
        </p:spPr>
        <p:txBody>
          <a:bodyPr wrap="none" rtlCol="0">
            <a:spAutoFit/>
          </a:bodyPr>
          <a:lstStyle/>
          <a:p>
            <a:r>
              <a:rPr lang="en-US" dirty="0" smtClean="0"/>
              <a:t>(0,100)</a:t>
            </a:r>
            <a:endParaRPr lang="en-US" dirty="0"/>
          </a:p>
        </p:txBody>
      </p:sp>
      <p:sp>
        <p:nvSpPr>
          <p:cNvPr id="29" name="Oval 28"/>
          <p:cNvSpPr/>
          <p:nvPr/>
        </p:nvSpPr>
        <p:spPr>
          <a:xfrm>
            <a:off x="3543300" y="509063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263388" y="5133757"/>
            <a:ext cx="1039067" cy="369332"/>
          </a:xfrm>
          <a:prstGeom prst="rect">
            <a:avLst/>
          </a:prstGeom>
          <a:noFill/>
        </p:spPr>
        <p:txBody>
          <a:bodyPr wrap="none" rtlCol="0">
            <a:spAutoFit/>
          </a:bodyPr>
          <a:lstStyle/>
          <a:p>
            <a:r>
              <a:rPr lang="en-US" dirty="0" smtClean="0"/>
              <a:t>(-50,100)</a:t>
            </a:r>
            <a:endParaRPr lang="en-US" dirty="0"/>
          </a:p>
        </p:txBody>
      </p:sp>
      <p:sp>
        <p:nvSpPr>
          <p:cNvPr id="31" name="Oval 30"/>
          <p:cNvSpPr/>
          <p:nvPr/>
        </p:nvSpPr>
        <p:spPr>
          <a:xfrm>
            <a:off x="1714498" y="509063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06753" y="3224768"/>
            <a:ext cx="922047" cy="369332"/>
          </a:xfrm>
          <a:prstGeom prst="rect">
            <a:avLst/>
          </a:prstGeom>
          <a:noFill/>
        </p:spPr>
        <p:txBody>
          <a:bodyPr wrap="none" rtlCol="0">
            <a:spAutoFit/>
          </a:bodyPr>
          <a:lstStyle/>
          <a:p>
            <a:r>
              <a:rPr lang="en-US" dirty="0" smtClean="0"/>
              <a:t>(-50,50)</a:t>
            </a:r>
            <a:endParaRPr lang="en-US" dirty="0"/>
          </a:p>
        </p:txBody>
      </p:sp>
      <p:sp>
        <p:nvSpPr>
          <p:cNvPr id="33" name="Oval 32"/>
          <p:cNvSpPr/>
          <p:nvPr/>
        </p:nvSpPr>
        <p:spPr>
          <a:xfrm>
            <a:off x="1710610" y="32628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706722" y="14351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1" name="Straight Connector 2050"/>
          <p:cNvCxnSpPr>
            <a:stCxn id="31" idx="4"/>
            <a:endCxn id="22" idx="4"/>
          </p:cNvCxnSpPr>
          <p:nvPr/>
        </p:nvCxnSpPr>
        <p:spPr>
          <a:xfrm flipV="1">
            <a:off x="1752598" y="1504434"/>
            <a:ext cx="1828801" cy="36624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3" name="Straight Connector 2052"/>
          <p:cNvCxnSpPr>
            <a:stCxn id="22" idx="4"/>
            <a:endCxn id="27" idx="6"/>
          </p:cNvCxnSpPr>
          <p:nvPr/>
        </p:nvCxnSpPr>
        <p:spPr>
          <a:xfrm>
            <a:off x="3581399" y="1504434"/>
            <a:ext cx="1866903" cy="36243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5" name="Straight Connector 2054"/>
          <p:cNvCxnSpPr>
            <a:stCxn id="27" idx="0"/>
          </p:cNvCxnSpPr>
          <p:nvPr/>
        </p:nvCxnSpPr>
        <p:spPr>
          <a:xfrm flipH="1" flipV="1">
            <a:off x="2667000" y="3300968"/>
            <a:ext cx="2743202" cy="1789668"/>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057" name="Straight Connector 2056"/>
          <p:cNvCxnSpPr/>
          <p:nvPr/>
        </p:nvCxnSpPr>
        <p:spPr>
          <a:xfrm flipV="1">
            <a:off x="2667000" y="3300968"/>
            <a:ext cx="1828800"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63" name="TextBox 2062"/>
          <p:cNvSpPr txBox="1"/>
          <p:nvPr/>
        </p:nvSpPr>
        <p:spPr>
          <a:xfrm>
            <a:off x="6313371" y="1502076"/>
            <a:ext cx="1118511" cy="369332"/>
          </a:xfrm>
          <a:prstGeom prst="rect">
            <a:avLst/>
          </a:prstGeom>
          <a:noFill/>
        </p:spPr>
        <p:txBody>
          <a:bodyPr wrap="none" rtlCol="0">
            <a:spAutoFit/>
          </a:bodyPr>
          <a:lstStyle/>
          <a:p>
            <a:r>
              <a:rPr lang="en-US" dirty="0" smtClean="0"/>
              <a:t>Pen down</a:t>
            </a:r>
            <a:endParaRPr lang="en-US" dirty="0"/>
          </a:p>
        </p:txBody>
      </p:sp>
      <p:sp>
        <p:nvSpPr>
          <p:cNvPr id="2064" name="TextBox 2063"/>
          <p:cNvSpPr txBox="1"/>
          <p:nvPr/>
        </p:nvSpPr>
        <p:spPr>
          <a:xfrm>
            <a:off x="6313371" y="1790700"/>
            <a:ext cx="1997663" cy="369332"/>
          </a:xfrm>
          <a:prstGeom prst="rect">
            <a:avLst/>
          </a:prstGeom>
          <a:noFill/>
        </p:spPr>
        <p:txBody>
          <a:bodyPr wrap="none" rtlCol="0">
            <a:spAutoFit/>
          </a:bodyPr>
          <a:lstStyle/>
          <a:p>
            <a:r>
              <a:rPr lang="en-US" dirty="0" smtClean="0"/>
              <a:t>Line(-50,100,  0,0) </a:t>
            </a:r>
            <a:endParaRPr lang="en-US" dirty="0"/>
          </a:p>
        </p:txBody>
      </p:sp>
      <p:sp>
        <p:nvSpPr>
          <p:cNvPr id="52" name="TextBox 51"/>
          <p:cNvSpPr txBox="1"/>
          <p:nvPr/>
        </p:nvSpPr>
        <p:spPr>
          <a:xfrm>
            <a:off x="3429000" y="1148834"/>
            <a:ext cx="617477" cy="369332"/>
          </a:xfrm>
          <a:prstGeom prst="rect">
            <a:avLst/>
          </a:prstGeom>
          <a:noFill/>
        </p:spPr>
        <p:txBody>
          <a:bodyPr wrap="none" rtlCol="0">
            <a:spAutoFit/>
          </a:bodyPr>
          <a:lstStyle/>
          <a:p>
            <a:r>
              <a:rPr lang="en-US" dirty="0" smtClean="0"/>
              <a:t>(0,0)</a:t>
            </a:r>
            <a:endParaRPr lang="en-US" dirty="0"/>
          </a:p>
        </p:txBody>
      </p:sp>
      <p:sp>
        <p:nvSpPr>
          <p:cNvPr id="53" name="TextBox 52"/>
          <p:cNvSpPr txBox="1"/>
          <p:nvPr/>
        </p:nvSpPr>
        <p:spPr>
          <a:xfrm>
            <a:off x="5181600" y="1104900"/>
            <a:ext cx="734496" cy="369332"/>
          </a:xfrm>
          <a:prstGeom prst="rect">
            <a:avLst/>
          </a:prstGeom>
          <a:noFill/>
        </p:spPr>
        <p:txBody>
          <a:bodyPr wrap="none" rtlCol="0">
            <a:spAutoFit/>
          </a:bodyPr>
          <a:lstStyle/>
          <a:p>
            <a:r>
              <a:rPr lang="en-US" dirty="0" smtClean="0"/>
              <a:t>(50,0)</a:t>
            </a:r>
            <a:endParaRPr lang="en-US" dirty="0"/>
          </a:p>
        </p:txBody>
      </p:sp>
      <p:sp>
        <p:nvSpPr>
          <p:cNvPr id="54" name="TextBox 53"/>
          <p:cNvSpPr txBox="1"/>
          <p:nvPr/>
        </p:nvSpPr>
        <p:spPr>
          <a:xfrm>
            <a:off x="1447800" y="1104900"/>
            <a:ext cx="805029" cy="369332"/>
          </a:xfrm>
          <a:prstGeom prst="rect">
            <a:avLst/>
          </a:prstGeom>
          <a:noFill/>
        </p:spPr>
        <p:txBody>
          <a:bodyPr wrap="none" rtlCol="0">
            <a:spAutoFit/>
          </a:bodyPr>
          <a:lstStyle/>
          <a:p>
            <a:r>
              <a:rPr lang="en-US" dirty="0" smtClean="0"/>
              <a:t>(-50,0)</a:t>
            </a:r>
            <a:endParaRPr lang="en-US" dirty="0"/>
          </a:p>
        </p:txBody>
      </p:sp>
      <p:sp>
        <p:nvSpPr>
          <p:cNvPr id="55" name="TextBox 54"/>
          <p:cNvSpPr txBox="1"/>
          <p:nvPr/>
        </p:nvSpPr>
        <p:spPr>
          <a:xfrm>
            <a:off x="6313370" y="2095500"/>
            <a:ext cx="1864613" cy="369332"/>
          </a:xfrm>
          <a:prstGeom prst="rect">
            <a:avLst/>
          </a:prstGeom>
          <a:noFill/>
        </p:spPr>
        <p:txBody>
          <a:bodyPr wrap="none" rtlCol="0">
            <a:spAutoFit/>
          </a:bodyPr>
          <a:lstStyle/>
          <a:p>
            <a:r>
              <a:rPr lang="en-US" dirty="0" smtClean="0"/>
              <a:t>Line(0,0,  50,100) </a:t>
            </a:r>
            <a:endParaRPr lang="en-US" dirty="0"/>
          </a:p>
        </p:txBody>
      </p:sp>
      <p:sp>
        <p:nvSpPr>
          <p:cNvPr id="56" name="TextBox 55"/>
          <p:cNvSpPr txBox="1"/>
          <p:nvPr/>
        </p:nvSpPr>
        <p:spPr>
          <a:xfrm>
            <a:off x="6342432" y="2945368"/>
            <a:ext cx="2116285" cy="369332"/>
          </a:xfrm>
          <a:prstGeom prst="rect">
            <a:avLst/>
          </a:prstGeom>
          <a:noFill/>
        </p:spPr>
        <p:txBody>
          <a:bodyPr wrap="none" rtlCol="0">
            <a:spAutoFit/>
          </a:bodyPr>
          <a:lstStyle/>
          <a:p>
            <a:r>
              <a:rPr lang="en-US" dirty="0" smtClean="0"/>
              <a:t>Line(50,100, -25,50) </a:t>
            </a:r>
            <a:endParaRPr lang="en-US" dirty="0"/>
          </a:p>
        </p:txBody>
      </p:sp>
      <p:sp>
        <p:nvSpPr>
          <p:cNvPr id="57" name="TextBox 56"/>
          <p:cNvSpPr txBox="1"/>
          <p:nvPr/>
        </p:nvSpPr>
        <p:spPr>
          <a:xfrm>
            <a:off x="6324600" y="3648856"/>
            <a:ext cx="2052165" cy="369332"/>
          </a:xfrm>
          <a:prstGeom prst="rect">
            <a:avLst/>
          </a:prstGeom>
          <a:noFill/>
        </p:spPr>
        <p:txBody>
          <a:bodyPr wrap="none" rtlCol="0">
            <a:spAutoFit/>
          </a:bodyPr>
          <a:lstStyle/>
          <a:p>
            <a:r>
              <a:rPr lang="en-US" dirty="0" smtClean="0"/>
              <a:t>Line(-25,50,  25,50) </a:t>
            </a:r>
            <a:endParaRPr lang="en-US" dirty="0"/>
          </a:p>
        </p:txBody>
      </p:sp>
      <p:sp>
        <p:nvSpPr>
          <p:cNvPr id="58" name="TextBox 57"/>
          <p:cNvSpPr txBox="1"/>
          <p:nvPr/>
        </p:nvSpPr>
        <p:spPr>
          <a:xfrm>
            <a:off x="6324600" y="3390900"/>
            <a:ext cx="1118511" cy="369332"/>
          </a:xfrm>
          <a:prstGeom prst="rect">
            <a:avLst/>
          </a:prstGeom>
          <a:noFill/>
        </p:spPr>
        <p:txBody>
          <a:bodyPr wrap="none" rtlCol="0">
            <a:spAutoFit/>
          </a:bodyPr>
          <a:lstStyle/>
          <a:p>
            <a:r>
              <a:rPr lang="en-US" dirty="0" smtClean="0"/>
              <a:t>Pen down</a:t>
            </a:r>
            <a:endParaRPr lang="en-US" dirty="0"/>
          </a:p>
        </p:txBody>
      </p:sp>
      <p:sp>
        <p:nvSpPr>
          <p:cNvPr id="59" name="TextBox 58"/>
          <p:cNvSpPr txBox="1"/>
          <p:nvPr/>
        </p:nvSpPr>
        <p:spPr>
          <a:xfrm>
            <a:off x="6342432" y="2658151"/>
            <a:ext cx="832472" cy="369332"/>
          </a:xfrm>
          <a:prstGeom prst="rect">
            <a:avLst/>
          </a:prstGeom>
          <a:noFill/>
        </p:spPr>
        <p:txBody>
          <a:bodyPr wrap="none" rtlCol="0">
            <a:spAutoFit/>
          </a:bodyPr>
          <a:lstStyle/>
          <a:p>
            <a:r>
              <a:rPr lang="en-US" dirty="0" smtClean="0"/>
              <a:t>Pen up</a:t>
            </a:r>
            <a:endParaRPr lang="en-US" dirty="0"/>
          </a:p>
        </p:txBody>
      </p:sp>
    </p:spTree>
    <p:extLst>
      <p:ext uri="{BB962C8B-B14F-4D97-AF65-F5344CB8AC3E}">
        <p14:creationId xmlns:p14="http://schemas.microsoft.com/office/powerpoint/2010/main" xmlns="" val="16144775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fill="hold"/>
                                        <p:tgtEl>
                                          <p:spTgt spid="13"/>
                                        </p:tgtEl>
                                        <p:attrNameLst>
                                          <p:attrName>ppt_x</p:attrName>
                                        </p:attrNameLst>
                                      </p:cBhvr>
                                      <p:tavLst>
                                        <p:tav tm="0">
                                          <p:val>
                                            <p:strVal val="#ppt_x"/>
                                          </p:val>
                                        </p:tav>
                                        <p:tav tm="100000">
                                          <p:val>
                                            <p:strVal val="#ppt_x"/>
                                          </p:val>
                                        </p:tav>
                                      </p:tavLst>
                                    </p:anim>
                                    <p:anim calcmode="lin" valueType="num">
                                      <p:cBhvr additive="base">
                                        <p:cTn id="46" dur="500" fill="hold"/>
                                        <p:tgtEl>
                                          <p:spTgt spid="13"/>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2" presetClass="entr" presetSubtype="2" fill="hold" nodeType="afterEffect">
                                  <p:stCondLst>
                                    <p:cond delay="0"/>
                                  </p:st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1+#ppt_w/2"/>
                                          </p:val>
                                        </p:tav>
                                        <p:tav tm="100000">
                                          <p:val>
                                            <p:strVal val="#ppt_x"/>
                                          </p:val>
                                        </p:tav>
                                      </p:tavLst>
                                    </p:anim>
                                    <p:anim calcmode="lin" valueType="num">
                                      <p:cBhvr additive="base">
                                        <p:cTn id="51" dur="500" fill="hold"/>
                                        <p:tgtEl>
                                          <p:spTgt spid="12"/>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additive="base">
                                        <p:cTn id="54" dur="500" fill="hold"/>
                                        <p:tgtEl>
                                          <p:spTgt spid="14"/>
                                        </p:tgtEl>
                                        <p:attrNameLst>
                                          <p:attrName>ppt_x</p:attrName>
                                        </p:attrNameLst>
                                      </p:cBhvr>
                                      <p:tavLst>
                                        <p:tav tm="0">
                                          <p:val>
                                            <p:strVal val="1+#ppt_w/2"/>
                                          </p:val>
                                        </p:tav>
                                        <p:tav tm="100000">
                                          <p:val>
                                            <p:strVal val="#ppt_x"/>
                                          </p:val>
                                        </p:tav>
                                      </p:tavLst>
                                    </p:anim>
                                    <p:anim calcmode="lin" valueType="num">
                                      <p:cBhvr additive="base">
                                        <p:cTn id="55" dur="500" fill="hold"/>
                                        <p:tgtEl>
                                          <p:spTgt spid="14"/>
                                        </p:tgtEl>
                                        <p:attrNameLst>
                                          <p:attrName>ppt_y</p:attrName>
                                        </p:attrNameLst>
                                      </p:cBhvr>
                                      <p:tavLst>
                                        <p:tav tm="0">
                                          <p:val>
                                            <p:strVal val="#ppt_y"/>
                                          </p:val>
                                        </p:tav>
                                        <p:tav tm="100000">
                                          <p:val>
                                            <p:strVal val="#ppt_y"/>
                                          </p:val>
                                        </p:tav>
                                      </p:tavLst>
                                    </p:anim>
                                  </p:childTnLst>
                                </p:cTn>
                              </p:par>
                              <p:par>
                                <p:cTn id="56" presetID="2" presetClass="entr" presetSubtype="2" fill="hold" nodeType="withEffect">
                                  <p:stCondLst>
                                    <p:cond delay="0"/>
                                  </p:stCondLst>
                                  <p:childTnLst>
                                    <p:set>
                                      <p:cBhvr>
                                        <p:cTn id="57" dur="1" fill="hold">
                                          <p:stCondLst>
                                            <p:cond delay="0"/>
                                          </p:stCondLst>
                                        </p:cTn>
                                        <p:tgtEl>
                                          <p:spTgt spid="15"/>
                                        </p:tgtEl>
                                        <p:attrNameLst>
                                          <p:attrName>style.visibility</p:attrName>
                                        </p:attrNameLst>
                                      </p:cBhvr>
                                      <p:to>
                                        <p:strVal val="visible"/>
                                      </p:to>
                                    </p:set>
                                    <p:anim calcmode="lin" valueType="num">
                                      <p:cBhvr additive="base">
                                        <p:cTn id="58" dur="500" fill="hold"/>
                                        <p:tgtEl>
                                          <p:spTgt spid="15"/>
                                        </p:tgtEl>
                                        <p:attrNameLst>
                                          <p:attrName>ppt_x</p:attrName>
                                        </p:attrNameLst>
                                      </p:cBhvr>
                                      <p:tavLst>
                                        <p:tav tm="0">
                                          <p:val>
                                            <p:strVal val="1+#ppt_w/2"/>
                                          </p:val>
                                        </p:tav>
                                        <p:tav tm="100000">
                                          <p:val>
                                            <p:strVal val="#ppt_x"/>
                                          </p:val>
                                        </p:tav>
                                      </p:tavLst>
                                    </p:anim>
                                    <p:anim calcmode="lin" valueType="num">
                                      <p:cBhvr additive="base">
                                        <p:cTn id="59" dur="500" fill="hold"/>
                                        <p:tgtEl>
                                          <p:spTgt spid="15"/>
                                        </p:tgtEl>
                                        <p:attrNameLst>
                                          <p:attrName>ppt_y</p:attrName>
                                        </p:attrNameLst>
                                      </p:cBhvr>
                                      <p:tavLst>
                                        <p:tav tm="0">
                                          <p:val>
                                            <p:strVal val="#ppt_y"/>
                                          </p:val>
                                        </p:tav>
                                        <p:tav tm="100000">
                                          <p:val>
                                            <p:strVal val="#ppt_y"/>
                                          </p:val>
                                        </p:tav>
                                      </p:tavLst>
                                    </p:anim>
                                  </p:childTnLst>
                                </p:cTn>
                              </p:par>
                              <p:par>
                                <p:cTn id="60" presetID="2" presetClass="entr" presetSubtype="2" fill="hold" nodeType="with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additive="base">
                                        <p:cTn id="62" dur="500" fill="hold"/>
                                        <p:tgtEl>
                                          <p:spTgt spid="16"/>
                                        </p:tgtEl>
                                        <p:attrNameLst>
                                          <p:attrName>ppt_x</p:attrName>
                                        </p:attrNameLst>
                                      </p:cBhvr>
                                      <p:tavLst>
                                        <p:tav tm="0">
                                          <p:val>
                                            <p:strVal val="1+#ppt_w/2"/>
                                          </p:val>
                                        </p:tav>
                                        <p:tav tm="100000">
                                          <p:val>
                                            <p:strVal val="#ppt_x"/>
                                          </p:val>
                                        </p:tav>
                                      </p:tavLst>
                                    </p:anim>
                                    <p:anim calcmode="lin" valueType="num">
                                      <p:cBhvr additive="base">
                                        <p:cTn id="63" dur="500" fill="hold"/>
                                        <p:tgtEl>
                                          <p:spTgt spid="16"/>
                                        </p:tgtEl>
                                        <p:attrNameLst>
                                          <p:attrName>ppt_y</p:attrName>
                                        </p:attrNameLst>
                                      </p:cBhvr>
                                      <p:tavLst>
                                        <p:tav tm="0">
                                          <p:val>
                                            <p:strVal val="#ppt_y"/>
                                          </p:val>
                                        </p:tav>
                                        <p:tav tm="100000">
                                          <p:val>
                                            <p:strVal val="#ppt_y"/>
                                          </p:val>
                                        </p:tav>
                                      </p:tavLst>
                                    </p:anim>
                                  </p:childTnLst>
                                </p:cTn>
                              </p:par>
                              <p:par>
                                <p:cTn id="64" presetID="2" presetClass="entr" presetSubtype="2" fill="hold" nodeType="withEffect">
                                  <p:stCondLst>
                                    <p:cond delay="0"/>
                                  </p:stCondLst>
                                  <p:childTnLst>
                                    <p:set>
                                      <p:cBhvr>
                                        <p:cTn id="65" dur="1" fill="hold">
                                          <p:stCondLst>
                                            <p:cond delay="0"/>
                                          </p:stCondLst>
                                        </p:cTn>
                                        <p:tgtEl>
                                          <p:spTgt spid="17"/>
                                        </p:tgtEl>
                                        <p:attrNameLst>
                                          <p:attrName>style.visibility</p:attrName>
                                        </p:attrNameLst>
                                      </p:cBhvr>
                                      <p:to>
                                        <p:strVal val="visible"/>
                                      </p:to>
                                    </p:set>
                                    <p:anim calcmode="lin" valueType="num">
                                      <p:cBhvr additive="base">
                                        <p:cTn id="66" dur="500" fill="hold"/>
                                        <p:tgtEl>
                                          <p:spTgt spid="17"/>
                                        </p:tgtEl>
                                        <p:attrNameLst>
                                          <p:attrName>ppt_x</p:attrName>
                                        </p:attrNameLst>
                                      </p:cBhvr>
                                      <p:tavLst>
                                        <p:tav tm="0">
                                          <p:val>
                                            <p:strVal val="1+#ppt_w/2"/>
                                          </p:val>
                                        </p:tav>
                                        <p:tav tm="100000">
                                          <p:val>
                                            <p:strVal val="#ppt_x"/>
                                          </p:val>
                                        </p:tav>
                                      </p:tavLst>
                                    </p:anim>
                                    <p:anim calcmode="lin" valueType="num">
                                      <p:cBhvr additive="base">
                                        <p:cTn id="67" dur="500" fill="hold"/>
                                        <p:tgtEl>
                                          <p:spTgt spid="17"/>
                                        </p:tgtEl>
                                        <p:attrNameLst>
                                          <p:attrName>ppt_y</p:attrName>
                                        </p:attrNameLst>
                                      </p:cBhvr>
                                      <p:tavLst>
                                        <p:tav tm="0">
                                          <p:val>
                                            <p:strVal val="#ppt_y"/>
                                          </p:val>
                                        </p:tav>
                                        <p:tav tm="100000">
                                          <p:val>
                                            <p:strVal val="#ppt_y"/>
                                          </p:val>
                                        </p:tav>
                                      </p:tavLst>
                                    </p:anim>
                                  </p:childTnLst>
                                </p:cTn>
                              </p:par>
                              <p:par>
                                <p:cTn id="68" presetID="2" presetClass="entr" presetSubtype="2" fill="hold" nodeType="withEffect">
                                  <p:stCondLst>
                                    <p:cond delay="0"/>
                                  </p:stCondLst>
                                  <p:childTnLst>
                                    <p:set>
                                      <p:cBhvr>
                                        <p:cTn id="69" dur="1" fill="hold">
                                          <p:stCondLst>
                                            <p:cond delay="0"/>
                                          </p:stCondLst>
                                        </p:cTn>
                                        <p:tgtEl>
                                          <p:spTgt spid="18"/>
                                        </p:tgtEl>
                                        <p:attrNameLst>
                                          <p:attrName>style.visibility</p:attrName>
                                        </p:attrNameLst>
                                      </p:cBhvr>
                                      <p:to>
                                        <p:strVal val="visible"/>
                                      </p:to>
                                    </p:set>
                                    <p:anim calcmode="lin" valueType="num">
                                      <p:cBhvr additive="base">
                                        <p:cTn id="70" dur="500" fill="hold"/>
                                        <p:tgtEl>
                                          <p:spTgt spid="18"/>
                                        </p:tgtEl>
                                        <p:attrNameLst>
                                          <p:attrName>ppt_x</p:attrName>
                                        </p:attrNameLst>
                                      </p:cBhvr>
                                      <p:tavLst>
                                        <p:tav tm="0">
                                          <p:val>
                                            <p:strVal val="1+#ppt_w/2"/>
                                          </p:val>
                                        </p:tav>
                                        <p:tav tm="100000">
                                          <p:val>
                                            <p:strVal val="#ppt_x"/>
                                          </p:val>
                                        </p:tav>
                                      </p:tavLst>
                                    </p:anim>
                                    <p:anim calcmode="lin" valueType="num">
                                      <p:cBhvr additive="base">
                                        <p:cTn id="71" dur="500" fill="hold"/>
                                        <p:tgtEl>
                                          <p:spTgt spid="18"/>
                                        </p:tgtEl>
                                        <p:attrNameLst>
                                          <p:attrName>ppt_y</p:attrName>
                                        </p:attrNameLst>
                                      </p:cBhvr>
                                      <p:tavLst>
                                        <p:tav tm="0">
                                          <p:val>
                                            <p:strVal val="#ppt_y"/>
                                          </p:val>
                                        </p:tav>
                                        <p:tav tm="100000">
                                          <p:val>
                                            <p:strVal val="#ppt_y"/>
                                          </p:val>
                                        </p:tav>
                                      </p:tavLst>
                                    </p:anim>
                                  </p:childTnLst>
                                </p:cTn>
                              </p:par>
                              <p:par>
                                <p:cTn id="72" presetID="2" presetClass="entr" presetSubtype="2" fill="hold" nodeType="withEffect">
                                  <p:stCondLst>
                                    <p:cond delay="0"/>
                                  </p:stCondLst>
                                  <p:childTnLst>
                                    <p:set>
                                      <p:cBhvr>
                                        <p:cTn id="73" dur="1" fill="hold">
                                          <p:stCondLst>
                                            <p:cond delay="0"/>
                                          </p:stCondLst>
                                        </p:cTn>
                                        <p:tgtEl>
                                          <p:spTgt spid="19"/>
                                        </p:tgtEl>
                                        <p:attrNameLst>
                                          <p:attrName>style.visibility</p:attrName>
                                        </p:attrNameLst>
                                      </p:cBhvr>
                                      <p:to>
                                        <p:strVal val="visible"/>
                                      </p:to>
                                    </p:set>
                                    <p:anim calcmode="lin" valueType="num">
                                      <p:cBhvr additive="base">
                                        <p:cTn id="74" dur="500" fill="hold"/>
                                        <p:tgtEl>
                                          <p:spTgt spid="19"/>
                                        </p:tgtEl>
                                        <p:attrNameLst>
                                          <p:attrName>ppt_x</p:attrName>
                                        </p:attrNameLst>
                                      </p:cBhvr>
                                      <p:tavLst>
                                        <p:tav tm="0">
                                          <p:val>
                                            <p:strVal val="1+#ppt_w/2"/>
                                          </p:val>
                                        </p:tav>
                                        <p:tav tm="100000">
                                          <p:val>
                                            <p:strVal val="#ppt_x"/>
                                          </p:val>
                                        </p:tav>
                                      </p:tavLst>
                                    </p:anim>
                                    <p:anim calcmode="lin" valueType="num">
                                      <p:cBhvr additive="base">
                                        <p:cTn id="75" dur="500" fill="hold"/>
                                        <p:tgtEl>
                                          <p:spTgt spid="19"/>
                                        </p:tgtEl>
                                        <p:attrNameLst>
                                          <p:attrName>ppt_y</p:attrName>
                                        </p:attrNameLst>
                                      </p:cBhvr>
                                      <p:tavLst>
                                        <p:tav tm="0">
                                          <p:val>
                                            <p:strVal val="#ppt_y"/>
                                          </p:val>
                                        </p:tav>
                                        <p:tav tm="100000">
                                          <p:val>
                                            <p:strVal val="#ppt_y"/>
                                          </p:val>
                                        </p:tav>
                                      </p:tavLst>
                                    </p:anim>
                                  </p:childTnLst>
                                </p:cTn>
                              </p:par>
                              <p:par>
                                <p:cTn id="76" presetID="2" presetClass="entr" presetSubtype="2" fill="hold" nodeType="withEffect">
                                  <p:stCondLst>
                                    <p:cond delay="0"/>
                                  </p:stCondLst>
                                  <p:childTnLst>
                                    <p:set>
                                      <p:cBhvr>
                                        <p:cTn id="77" dur="1" fill="hold">
                                          <p:stCondLst>
                                            <p:cond delay="0"/>
                                          </p:stCondLst>
                                        </p:cTn>
                                        <p:tgtEl>
                                          <p:spTgt spid="20"/>
                                        </p:tgtEl>
                                        <p:attrNameLst>
                                          <p:attrName>style.visibility</p:attrName>
                                        </p:attrNameLst>
                                      </p:cBhvr>
                                      <p:to>
                                        <p:strVal val="visible"/>
                                      </p:to>
                                    </p:set>
                                    <p:anim calcmode="lin" valueType="num">
                                      <p:cBhvr additive="base">
                                        <p:cTn id="78" dur="500" fill="hold"/>
                                        <p:tgtEl>
                                          <p:spTgt spid="20"/>
                                        </p:tgtEl>
                                        <p:attrNameLst>
                                          <p:attrName>ppt_x</p:attrName>
                                        </p:attrNameLst>
                                      </p:cBhvr>
                                      <p:tavLst>
                                        <p:tav tm="0">
                                          <p:val>
                                            <p:strVal val="1+#ppt_w/2"/>
                                          </p:val>
                                        </p:tav>
                                        <p:tav tm="100000">
                                          <p:val>
                                            <p:strVal val="#ppt_x"/>
                                          </p:val>
                                        </p:tav>
                                      </p:tavLst>
                                    </p:anim>
                                    <p:anim calcmode="lin" valueType="num">
                                      <p:cBhvr additive="base">
                                        <p:cTn id="79" dur="500" fill="hold"/>
                                        <p:tgtEl>
                                          <p:spTgt spid="20"/>
                                        </p:tgtEl>
                                        <p:attrNameLst>
                                          <p:attrName>ppt_y</p:attrName>
                                        </p:attrNameLst>
                                      </p:cBhvr>
                                      <p:tavLst>
                                        <p:tav tm="0">
                                          <p:val>
                                            <p:strVal val="#ppt_y"/>
                                          </p:val>
                                        </p:tav>
                                        <p:tav tm="100000">
                                          <p:val>
                                            <p:strVal val="#ppt_y"/>
                                          </p:val>
                                        </p:tav>
                                      </p:tavLst>
                                    </p:anim>
                                  </p:childTnLst>
                                </p:cTn>
                              </p:par>
                              <p:par>
                                <p:cTn id="80" presetID="2" presetClass="entr" presetSubtype="2" fill="hold" nodeType="withEffect">
                                  <p:stCondLst>
                                    <p:cond delay="0"/>
                                  </p:stCondLst>
                                  <p:childTnLst>
                                    <p:set>
                                      <p:cBhvr>
                                        <p:cTn id="81" dur="1" fill="hold">
                                          <p:stCondLst>
                                            <p:cond delay="0"/>
                                          </p:stCondLst>
                                        </p:cTn>
                                        <p:tgtEl>
                                          <p:spTgt spid="21"/>
                                        </p:tgtEl>
                                        <p:attrNameLst>
                                          <p:attrName>style.visibility</p:attrName>
                                        </p:attrNameLst>
                                      </p:cBhvr>
                                      <p:to>
                                        <p:strVal val="visible"/>
                                      </p:to>
                                    </p:set>
                                    <p:anim calcmode="lin" valueType="num">
                                      <p:cBhvr additive="base">
                                        <p:cTn id="82" dur="500" fill="hold"/>
                                        <p:tgtEl>
                                          <p:spTgt spid="21"/>
                                        </p:tgtEl>
                                        <p:attrNameLst>
                                          <p:attrName>ppt_x</p:attrName>
                                        </p:attrNameLst>
                                      </p:cBhvr>
                                      <p:tavLst>
                                        <p:tav tm="0">
                                          <p:val>
                                            <p:strVal val="1+#ppt_w/2"/>
                                          </p:val>
                                        </p:tav>
                                        <p:tav tm="100000">
                                          <p:val>
                                            <p:strVal val="#ppt_x"/>
                                          </p:val>
                                        </p:tav>
                                      </p:tavLst>
                                    </p:anim>
                                    <p:anim calcmode="lin" valueType="num">
                                      <p:cBhvr additive="base">
                                        <p:cTn id="83" dur="500" fill="hold"/>
                                        <p:tgtEl>
                                          <p:spTgt spid="21"/>
                                        </p:tgtEl>
                                        <p:attrNameLst>
                                          <p:attrName>ppt_y</p:attrName>
                                        </p:attrNameLst>
                                      </p:cBhvr>
                                      <p:tavLst>
                                        <p:tav tm="0">
                                          <p:val>
                                            <p:strVal val="#ppt_y"/>
                                          </p:val>
                                        </p:tav>
                                        <p:tav tm="100000">
                                          <p:val>
                                            <p:strVal val="#ppt_y"/>
                                          </p:val>
                                        </p:tav>
                                      </p:tavLst>
                                    </p:anim>
                                  </p:childTnLst>
                                </p:cTn>
                              </p:par>
                            </p:childTnLst>
                          </p:cTn>
                        </p:par>
                        <p:par>
                          <p:cTn id="84" fill="hold">
                            <p:stCondLst>
                              <p:cond delay="1000"/>
                            </p:stCondLst>
                            <p:childTnLst>
                              <p:par>
                                <p:cTn id="85" presetID="6" presetClass="entr" presetSubtype="32" fill="hold" grpId="0" nodeType="after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circle(out)">
                                      <p:cBhvr>
                                        <p:cTn id="87" dur="500"/>
                                        <p:tgtEl>
                                          <p:spTgt spid="22"/>
                                        </p:tgtEl>
                                      </p:cBhvr>
                                    </p:animEffect>
                                  </p:childTnLst>
                                </p:cTn>
                              </p:par>
                            </p:childTnLst>
                          </p:cTn>
                        </p:par>
                        <p:par>
                          <p:cTn id="88" fill="hold">
                            <p:stCondLst>
                              <p:cond delay="1500"/>
                            </p:stCondLst>
                            <p:childTnLst>
                              <p:par>
                                <p:cTn id="89" presetID="42" presetClass="entr" presetSubtype="0" fill="hold" grpId="0" nodeType="afterEffect">
                                  <p:stCondLst>
                                    <p:cond delay="0"/>
                                  </p:stCondLst>
                                  <p:childTnLst>
                                    <p:set>
                                      <p:cBhvr>
                                        <p:cTn id="90" dur="1" fill="hold">
                                          <p:stCondLst>
                                            <p:cond delay="0"/>
                                          </p:stCondLst>
                                        </p:cTn>
                                        <p:tgtEl>
                                          <p:spTgt spid="52"/>
                                        </p:tgtEl>
                                        <p:attrNameLst>
                                          <p:attrName>style.visibility</p:attrName>
                                        </p:attrNameLst>
                                      </p:cBhvr>
                                      <p:to>
                                        <p:strVal val="visible"/>
                                      </p:to>
                                    </p:set>
                                    <p:animEffect transition="in" filter="fade">
                                      <p:cBhvr>
                                        <p:cTn id="91" dur="500"/>
                                        <p:tgtEl>
                                          <p:spTgt spid="52"/>
                                        </p:tgtEl>
                                      </p:cBhvr>
                                    </p:animEffect>
                                    <p:anim calcmode="lin" valueType="num">
                                      <p:cBhvr>
                                        <p:cTn id="92" dur="500" fill="hold"/>
                                        <p:tgtEl>
                                          <p:spTgt spid="52"/>
                                        </p:tgtEl>
                                        <p:attrNameLst>
                                          <p:attrName>ppt_x</p:attrName>
                                        </p:attrNameLst>
                                      </p:cBhvr>
                                      <p:tavLst>
                                        <p:tav tm="0">
                                          <p:val>
                                            <p:strVal val="#ppt_x"/>
                                          </p:val>
                                        </p:tav>
                                        <p:tav tm="100000">
                                          <p:val>
                                            <p:strVal val="#ppt_x"/>
                                          </p:val>
                                        </p:tav>
                                      </p:tavLst>
                                    </p:anim>
                                    <p:anim calcmode="lin" valueType="num">
                                      <p:cBhvr>
                                        <p:cTn id="93" dur="500" fill="hold"/>
                                        <p:tgtEl>
                                          <p:spTgt spid="52"/>
                                        </p:tgtEl>
                                        <p:attrNameLst>
                                          <p:attrName>ppt_y</p:attrName>
                                        </p:attrNameLst>
                                      </p:cBhvr>
                                      <p:tavLst>
                                        <p:tav tm="0">
                                          <p:val>
                                            <p:strVal val="#ppt_y+.1"/>
                                          </p:val>
                                        </p:tav>
                                        <p:tav tm="100000">
                                          <p:val>
                                            <p:strVal val="#ppt_y"/>
                                          </p:val>
                                        </p:tav>
                                      </p:tavLst>
                                    </p:anim>
                                  </p:childTnLst>
                                </p:cTn>
                              </p:par>
                            </p:childTnLst>
                          </p:cTn>
                        </p:par>
                        <p:par>
                          <p:cTn id="94" fill="hold">
                            <p:stCondLst>
                              <p:cond delay="2000"/>
                            </p:stCondLst>
                            <p:childTnLst>
                              <p:par>
                                <p:cTn id="95" presetID="6" presetClass="entr" presetSubtype="32" fill="hold" grpId="0" nodeType="after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circle(out)">
                                      <p:cBhvr>
                                        <p:cTn id="97" dur="500"/>
                                        <p:tgtEl>
                                          <p:spTgt spid="23"/>
                                        </p:tgtEl>
                                      </p:cBhvr>
                                    </p:animEffect>
                                  </p:childTnLst>
                                </p:cTn>
                              </p:par>
                            </p:childTnLst>
                          </p:cTn>
                        </p:par>
                        <p:par>
                          <p:cTn id="98" fill="hold">
                            <p:stCondLst>
                              <p:cond delay="2500"/>
                            </p:stCondLst>
                            <p:childTnLst>
                              <p:par>
                                <p:cTn id="99" presetID="42" presetClass="entr" presetSubtype="0" fill="hold" grpId="0" nodeType="afterEffect">
                                  <p:stCondLst>
                                    <p:cond delay="0"/>
                                  </p:stCondLst>
                                  <p:childTnLst>
                                    <p:set>
                                      <p:cBhvr>
                                        <p:cTn id="100" dur="1" fill="hold">
                                          <p:stCondLst>
                                            <p:cond delay="0"/>
                                          </p:stCondLst>
                                        </p:cTn>
                                        <p:tgtEl>
                                          <p:spTgt spid="53"/>
                                        </p:tgtEl>
                                        <p:attrNameLst>
                                          <p:attrName>style.visibility</p:attrName>
                                        </p:attrNameLst>
                                      </p:cBhvr>
                                      <p:to>
                                        <p:strVal val="visible"/>
                                      </p:to>
                                    </p:set>
                                    <p:animEffect transition="in" filter="fade">
                                      <p:cBhvr>
                                        <p:cTn id="101" dur="500"/>
                                        <p:tgtEl>
                                          <p:spTgt spid="53"/>
                                        </p:tgtEl>
                                      </p:cBhvr>
                                    </p:animEffect>
                                    <p:anim calcmode="lin" valueType="num">
                                      <p:cBhvr>
                                        <p:cTn id="102" dur="500" fill="hold"/>
                                        <p:tgtEl>
                                          <p:spTgt spid="53"/>
                                        </p:tgtEl>
                                        <p:attrNameLst>
                                          <p:attrName>ppt_x</p:attrName>
                                        </p:attrNameLst>
                                      </p:cBhvr>
                                      <p:tavLst>
                                        <p:tav tm="0">
                                          <p:val>
                                            <p:strVal val="#ppt_x"/>
                                          </p:val>
                                        </p:tav>
                                        <p:tav tm="100000">
                                          <p:val>
                                            <p:strVal val="#ppt_x"/>
                                          </p:val>
                                        </p:tav>
                                      </p:tavLst>
                                    </p:anim>
                                    <p:anim calcmode="lin" valueType="num">
                                      <p:cBhvr>
                                        <p:cTn id="103" dur="500" fill="hold"/>
                                        <p:tgtEl>
                                          <p:spTgt spid="53"/>
                                        </p:tgtEl>
                                        <p:attrNameLst>
                                          <p:attrName>ppt_y</p:attrName>
                                        </p:attrNameLst>
                                      </p:cBhvr>
                                      <p:tavLst>
                                        <p:tav tm="0">
                                          <p:val>
                                            <p:strVal val="#ppt_y+.1"/>
                                          </p:val>
                                        </p:tav>
                                        <p:tav tm="100000">
                                          <p:val>
                                            <p:strVal val="#ppt_y"/>
                                          </p:val>
                                        </p:tav>
                                      </p:tavLst>
                                    </p:anim>
                                  </p:childTnLst>
                                </p:cTn>
                              </p:par>
                            </p:childTnLst>
                          </p:cTn>
                        </p:par>
                        <p:par>
                          <p:cTn id="104" fill="hold">
                            <p:stCondLst>
                              <p:cond delay="3000"/>
                            </p:stCondLst>
                            <p:childTnLst>
                              <p:par>
                                <p:cTn id="105" presetID="6" presetClass="entr" presetSubtype="32" fill="hold" grpId="0" nodeType="afterEffect">
                                  <p:stCondLst>
                                    <p:cond delay="0"/>
                                  </p:stCondLst>
                                  <p:childTnLst>
                                    <p:set>
                                      <p:cBhvr>
                                        <p:cTn id="106" dur="1" fill="hold">
                                          <p:stCondLst>
                                            <p:cond delay="0"/>
                                          </p:stCondLst>
                                        </p:cTn>
                                        <p:tgtEl>
                                          <p:spTgt spid="25"/>
                                        </p:tgtEl>
                                        <p:attrNameLst>
                                          <p:attrName>style.visibility</p:attrName>
                                        </p:attrNameLst>
                                      </p:cBhvr>
                                      <p:to>
                                        <p:strVal val="visible"/>
                                      </p:to>
                                    </p:set>
                                    <p:animEffect transition="in" filter="circle(out)">
                                      <p:cBhvr>
                                        <p:cTn id="107" dur="500"/>
                                        <p:tgtEl>
                                          <p:spTgt spid="25"/>
                                        </p:tgtEl>
                                      </p:cBhvr>
                                    </p:animEffect>
                                  </p:childTnLst>
                                </p:cTn>
                              </p:par>
                            </p:childTnLst>
                          </p:cTn>
                        </p:par>
                        <p:par>
                          <p:cTn id="108" fill="hold">
                            <p:stCondLst>
                              <p:cond delay="3500"/>
                            </p:stCondLst>
                            <p:childTnLst>
                              <p:par>
                                <p:cTn id="109" presetID="42" presetClass="entr" presetSubtype="0" fill="hold" grpId="0" nodeType="afterEffect">
                                  <p:stCondLst>
                                    <p:cond delay="0"/>
                                  </p:stCondLst>
                                  <p:childTnLst>
                                    <p:set>
                                      <p:cBhvr>
                                        <p:cTn id="110" dur="1" fill="hold">
                                          <p:stCondLst>
                                            <p:cond delay="0"/>
                                          </p:stCondLst>
                                        </p:cTn>
                                        <p:tgtEl>
                                          <p:spTgt spid="24"/>
                                        </p:tgtEl>
                                        <p:attrNameLst>
                                          <p:attrName>style.visibility</p:attrName>
                                        </p:attrNameLst>
                                      </p:cBhvr>
                                      <p:to>
                                        <p:strVal val="visible"/>
                                      </p:to>
                                    </p:set>
                                    <p:animEffect transition="in" filter="fade">
                                      <p:cBhvr>
                                        <p:cTn id="111" dur="500"/>
                                        <p:tgtEl>
                                          <p:spTgt spid="24"/>
                                        </p:tgtEl>
                                      </p:cBhvr>
                                    </p:animEffect>
                                    <p:anim calcmode="lin" valueType="num">
                                      <p:cBhvr>
                                        <p:cTn id="112" dur="500" fill="hold"/>
                                        <p:tgtEl>
                                          <p:spTgt spid="24"/>
                                        </p:tgtEl>
                                        <p:attrNameLst>
                                          <p:attrName>ppt_x</p:attrName>
                                        </p:attrNameLst>
                                      </p:cBhvr>
                                      <p:tavLst>
                                        <p:tav tm="0">
                                          <p:val>
                                            <p:strVal val="#ppt_x"/>
                                          </p:val>
                                        </p:tav>
                                        <p:tav tm="100000">
                                          <p:val>
                                            <p:strVal val="#ppt_x"/>
                                          </p:val>
                                        </p:tav>
                                      </p:tavLst>
                                    </p:anim>
                                    <p:anim calcmode="lin" valueType="num">
                                      <p:cBhvr>
                                        <p:cTn id="113" dur="500" fill="hold"/>
                                        <p:tgtEl>
                                          <p:spTgt spid="24"/>
                                        </p:tgtEl>
                                        <p:attrNameLst>
                                          <p:attrName>ppt_y</p:attrName>
                                        </p:attrNameLst>
                                      </p:cBhvr>
                                      <p:tavLst>
                                        <p:tav tm="0">
                                          <p:val>
                                            <p:strVal val="#ppt_y+.1"/>
                                          </p:val>
                                        </p:tav>
                                        <p:tav tm="100000">
                                          <p:val>
                                            <p:strVal val="#ppt_y"/>
                                          </p:val>
                                        </p:tav>
                                      </p:tavLst>
                                    </p:anim>
                                  </p:childTnLst>
                                </p:cTn>
                              </p:par>
                            </p:childTnLst>
                          </p:cTn>
                        </p:par>
                        <p:par>
                          <p:cTn id="114" fill="hold">
                            <p:stCondLst>
                              <p:cond delay="4000"/>
                            </p:stCondLst>
                            <p:childTnLst>
                              <p:par>
                                <p:cTn id="115" presetID="6" presetClass="entr" presetSubtype="32" fill="hold" grpId="0" nodeType="afterEffect">
                                  <p:stCondLst>
                                    <p:cond delay="0"/>
                                  </p:stCondLst>
                                  <p:childTnLst>
                                    <p:set>
                                      <p:cBhvr>
                                        <p:cTn id="116" dur="1" fill="hold">
                                          <p:stCondLst>
                                            <p:cond delay="0"/>
                                          </p:stCondLst>
                                        </p:cTn>
                                        <p:tgtEl>
                                          <p:spTgt spid="27"/>
                                        </p:tgtEl>
                                        <p:attrNameLst>
                                          <p:attrName>style.visibility</p:attrName>
                                        </p:attrNameLst>
                                      </p:cBhvr>
                                      <p:to>
                                        <p:strVal val="visible"/>
                                      </p:to>
                                    </p:set>
                                    <p:animEffect transition="in" filter="circle(out)">
                                      <p:cBhvr>
                                        <p:cTn id="117" dur="500"/>
                                        <p:tgtEl>
                                          <p:spTgt spid="27"/>
                                        </p:tgtEl>
                                      </p:cBhvr>
                                    </p:animEffect>
                                  </p:childTnLst>
                                </p:cTn>
                              </p:par>
                            </p:childTnLst>
                          </p:cTn>
                        </p:par>
                        <p:par>
                          <p:cTn id="118" fill="hold">
                            <p:stCondLst>
                              <p:cond delay="4500"/>
                            </p:stCondLst>
                            <p:childTnLst>
                              <p:par>
                                <p:cTn id="119" presetID="42" presetClass="entr" presetSubtype="0" fill="hold" grpId="0" nodeType="afterEffect">
                                  <p:stCondLst>
                                    <p:cond delay="0"/>
                                  </p:stCondLst>
                                  <p:childTnLst>
                                    <p:set>
                                      <p:cBhvr>
                                        <p:cTn id="120" dur="1" fill="hold">
                                          <p:stCondLst>
                                            <p:cond delay="0"/>
                                          </p:stCondLst>
                                        </p:cTn>
                                        <p:tgtEl>
                                          <p:spTgt spid="26"/>
                                        </p:tgtEl>
                                        <p:attrNameLst>
                                          <p:attrName>style.visibility</p:attrName>
                                        </p:attrNameLst>
                                      </p:cBhvr>
                                      <p:to>
                                        <p:strVal val="visible"/>
                                      </p:to>
                                    </p:set>
                                    <p:animEffect transition="in" filter="fade">
                                      <p:cBhvr>
                                        <p:cTn id="121" dur="500"/>
                                        <p:tgtEl>
                                          <p:spTgt spid="26"/>
                                        </p:tgtEl>
                                      </p:cBhvr>
                                    </p:animEffect>
                                    <p:anim calcmode="lin" valueType="num">
                                      <p:cBhvr>
                                        <p:cTn id="122" dur="500" fill="hold"/>
                                        <p:tgtEl>
                                          <p:spTgt spid="26"/>
                                        </p:tgtEl>
                                        <p:attrNameLst>
                                          <p:attrName>ppt_x</p:attrName>
                                        </p:attrNameLst>
                                      </p:cBhvr>
                                      <p:tavLst>
                                        <p:tav tm="0">
                                          <p:val>
                                            <p:strVal val="#ppt_x"/>
                                          </p:val>
                                        </p:tav>
                                        <p:tav tm="100000">
                                          <p:val>
                                            <p:strVal val="#ppt_x"/>
                                          </p:val>
                                        </p:tav>
                                      </p:tavLst>
                                    </p:anim>
                                    <p:anim calcmode="lin" valueType="num">
                                      <p:cBhvr>
                                        <p:cTn id="123" dur="500" fill="hold"/>
                                        <p:tgtEl>
                                          <p:spTgt spid="26"/>
                                        </p:tgtEl>
                                        <p:attrNameLst>
                                          <p:attrName>ppt_y</p:attrName>
                                        </p:attrNameLst>
                                      </p:cBhvr>
                                      <p:tavLst>
                                        <p:tav tm="0">
                                          <p:val>
                                            <p:strVal val="#ppt_y+.1"/>
                                          </p:val>
                                        </p:tav>
                                        <p:tav tm="100000">
                                          <p:val>
                                            <p:strVal val="#ppt_y"/>
                                          </p:val>
                                        </p:tav>
                                      </p:tavLst>
                                    </p:anim>
                                  </p:childTnLst>
                                </p:cTn>
                              </p:par>
                            </p:childTnLst>
                          </p:cTn>
                        </p:par>
                        <p:par>
                          <p:cTn id="124" fill="hold">
                            <p:stCondLst>
                              <p:cond delay="5000"/>
                            </p:stCondLst>
                            <p:childTnLst>
                              <p:par>
                                <p:cTn id="125" presetID="6" presetClass="entr" presetSubtype="32" fill="hold" grpId="0" nodeType="afterEffect">
                                  <p:stCondLst>
                                    <p:cond delay="0"/>
                                  </p:stCondLst>
                                  <p:childTnLst>
                                    <p:set>
                                      <p:cBhvr>
                                        <p:cTn id="126" dur="1" fill="hold">
                                          <p:stCondLst>
                                            <p:cond delay="0"/>
                                          </p:stCondLst>
                                        </p:cTn>
                                        <p:tgtEl>
                                          <p:spTgt spid="29"/>
                                        </p:tgtEl>
                                        <p:attrNameLst>
                                          <p:attrName>style.visibility</p:attrName>
                                        </p:attrNameLst>
                                      </p:cBhvr>
                                      <p:to>
                                        <p:strVal val="visible"/>
                                      </p:to>
                                    </p:set>
                                    <p:animEffect transition="in" filter="circle(out)">
                                      <p:cBhvr>
                                        <p:cTn id="127" dur="500"/>
                                        <p:tgtEl>
                                          <p:spTgt spid="29"/>
                                        </p:tgtEl>
                                      </p:cBhvr>
                                    </p:animEffect>
                                  </p:childTnLst>
                                </p:cTn>
                              </p:par>
                            </p:childTnLst>
                          </p:cTn>
                        </p:par>
                        <p:par>
                          <p:cTn id="128" fill="hold">
                            <p:stCondLst>
                              <p:cond delay="5500"/>
                            </p:stCondLst>
                            <p:childTnLst>
                              <p:par>
                                <p:cTn id="129" presetID="42" presetClass="entr" presetSubtype="0" fill="hold" grpId="0" nodeType="afterEffect">
                                  <p:stCondLst>
                                    <p:cond delay="0"/>
                                  </p:stCondLst>
                                  <p:childTnLst>
                                    <p:set>
                                      <p:cBhvr>
                                        <p:cTn id="130" dur="1" fill="hold">
                                          <p:stCondLst>
                                            <p:cond delay="0"/>
                                          </p:stCondLst>
                                        </p:cTn>
                                        <p:tgtEl>
                                          <p:spTgt spid="28"/>
                                        </p:tgtEl>
                                        <p:attrNameLst>
                                          <p:attrName>style.visibility</p:attrName>
                                        </p:attrNameLst>
                                      </p:cBhvr>
                                      <p:to>
                                        <p:strVal val="visible"/>
                                      </p:to>
                                    </p:set>
                                    <p:animEffect transition="in" filter="fade">
                                      <p:cBhvr>
                                        <p:cTn id="131" dur="500"/>
                                        <p:tgtEl>
                                          <p:spTgt spid="28"/>
                                        </p:tgtEl>
                                      </p:cBhvr>
                                    </p:animEffect>
                                    <p:anim calcmode="lin" valueType="num">
                                      <p:cBhvr>
                                        <p:cTn id="132" dur="500" fill="hold"/>
                                        <p:tgtEl>
                                          <p:spTgt spid="28"/>
                                        </p:tgtEl>
                                        <p:attrNameLst>
                                          <p:attrName>ppt_x</p:attrName>
                                        </p:attrNameLst>
                                      </p:cBhvr>
                                      <p:tavLst>
                                        <p:tav tm="0">
                                          <p:val>
                                            <p:strVal val="#ppt_x"/>
                                          </p:val>
                                        </p:tav>
                                        <p:tav tm="100000">
                                          <p:val>
                                            <p:strVal val="#ppt_x"/>
                                          </p:val>
                                        </p:tav>
                                      </p:tavLst>
                                    </p:anim>
                                    <p:anim calcmode="lin" valueType="num">
                                      <p:cBhvr>
                                        <p:cTn id="133" dur="500" fill="hold"/>
                                        <p:tgtEl>
                                          <p:spTgt spid="28"/>
                                        </p:tgtEl>
                                        <p:attrNameLst>
                                          <p:attrName>ppt_y</p:attrName>
                                        </p:attrNameLst>
                                      </p:cBhvr>
                                      <p:tavLst>
                                        <p:tav tm="0">
                                          <p:val>
                                            <p:strVal val="#ppt_y+.1"/>
                                          </p:val>
                                        </p:tav>
                                        <p:tav tm="100000">
                                          <p:val>
                                            <p:strVal val="#ppt_y"/>
                                          </p:val>
                                        </p:tav>
                                      </p:tavLst>
                                    </p:anim>
                                  </p:childTnLst>
                                </p:cTn>
                              </p:par>
                            </p:childTnLst>
                          </p:cTn>
                        </p:par>
                        <p:par>
                          <p:cTn id="134" fill="hold">
                            <p:stCondLst>
                              <p:cond delay="6000"/>
                            </p:stCondLst>
                            <p:childTnLst>
                              <p:par>
                                <p:cTn id="135" presetID="6" presetClass="entr" presetSubtype="32" fill="hold" grpId="0" nodeType="afterEffect">
                                  <p:stCondLst>
                                    <p:cond delay="0"/>
                                  </p:stCondLst>
                                  <p:childTnLst>
                                    <p:set>
                                      <p:cBhvr>
                                        <p:cTn id="136" dur="1" fill="hold">
                                          <p:stCondLst>
                                            <p:cond delay="0"/>
                                          </p:stCondLst>
                                        </p:cTn>
                                        <p:tgtEl>
                                          <p:spTgt spid="31"/>
                                        </p:tgtEl>
                                        <p:attrNameLst>
                                          <p:attrName>style.visibility</p:attrName>
                                        </p:attrNameLst>
                                      </p:cBhvr>
                                      <p:to>
                                        <p:strVal val="visible"/>
                                      </p:to>
                                    </p:set>
                                    <p:animEffect transition="in" filter="circle(out)">
                                      <p:cBhvr>
                                        <p:cTn id="137" dur="500"/>
                                        <p:tgtEl>
                                          <p:spTgt spid="31"/>
                                        </p:tgtEl>
                                      </p:cBhvr>
                                    </p:animEffect>
                                  </p:childTnLst>
                                </p:cTn>
                              </p:par>
                            </p:childTnLst>
                          </p:cTn>
                        </p:par>
                        <p:par>
                          <p:cTn id="138" fill="hold">
                            <p:stCondLst>
                              <p:cond delay="6500"/>
                            </p:stCondLst>
                            <p:childTnLst>
                              <p:par>
                                <p:cTn id="139" presetID="42" presetClass="entr" presetSubtype="0" fill="hold" grpId="0" nodeType="afterEffect">
                                  <p:stCondLst>
                                    <p:cond delay="0"/>
                                  </p:stCondLst>
                                  <p:childTnLst>
                                    <p:set>
                                      <p:cBhvr>
                                        <p:cTn id="140" dur="1" fill="hold">
                                          <p:stCondLst>
                                            <p:cond delay="0"/>
                                          </p:stCondLst>
                                        </p:cTn>
                                        <p:tgtEl>
                                          <p:spTgt spid="30"/>
                                        </p:tgtEl>
                                        <p:attrNameLst>
                                          <p:attrName>style.visibility</p:attrName>
                                        </p:attrNameLst>
                                      </p:cBhvr>
                                      <p:to>
                                        <p:strVal val="visible"/>
                                      </p:to>
                                    </p:set>
                                    <p:animEffect transition="in" filter="fade">
                                      <p:cBhvr>
                                        <p:cTn id="141" dur="500"/>
                                        <p:tgtEl>
                                          <p:spTgt spid="30"/>
                                        </p:tgtEl>
                                      </p:cBhvr>
                                    </p:animEffect>
                                    <p:anim calcmode="lin" valueType="num">
                                      <p:cBhvr>
                                        <p:cTn id="142" dur="500" fill="hold"/>
                                        <p:tgtEl>
                                          <p:spTgt spid="30"/>
                                        </p:tgtEl>
                                        <p:attrNameLst>
                                          <p:attrName>ppt_x</p:attrName>
                                        </p:attrNameLst>
                                      </p:cBhvr>
                                      <p:tavLst>
                                        <p:tav tm="0">
                                          <p:val>
                                            <p:strVal val="#ppt_x"/>
                                          </p:val>
                                        </p:tav>
                                        <p:tav tm="100000">
                                          <p:val>
                                            <p:strVal val="#ppt_x"/>
                                          </p:val>
                                        </p:tav>
                                      </p:tavLst>
                                    </p:anim>
                                    <p:anim calcmode="lin" valueType="num">
                                      <p:cBhvr>
                                        <p:cTn id="143" dur="500" fill="hold"/>
                                        <p:tgtEl>
                                          <p:spTgt spid="30"/>
                                        </p:tgtEl>
                                        <p:attrNameLst>
                                          <p:attrName>ppt_y</p:attrName>
                                        </p:attrNameLst>
                                      </p:cBhvr>
                                      <p:tavLst>
                                        <p:tav tm="0">
                                          <p:val>
                                            <p:strVal val="#ppt_y+.1"/>
                                          </p:val>
                                        </p:tav>
                                        <p:tav tm="100000">
                                          <p:val>
                                            <p:strVal val="#ppt_y"/>
                                          </p:val>
                                        </p:tav>
                                      </p:tavLst>
                                    </p:anim>
                                  </p:childTnLst>
                                </p:cTn>
                              </p:par>
                            </p:childTnLst>
                          </p:cTn>
                        </p:par>
                        <p:par>
                          <p:cTn id="144" fill="hold">
                            <p:stCondLst>
                              <p:cond delay="7000"/>
                            </p:stCondLst>
                            <p:childTnLst>
                              <p:par>
                                <p:cTn id="145" presetID="6" presetClass="entr" presetSubtype="32" fill="hold" grpId="0" nodeType="afterEffect">
                                  <p:stCondLst>
                                    <p:cond delay="0"/>
                                  </p:stCondLst>
                                  <p:childTnLst>
                                    <p:set>
                                      <p:cBhvr>
                                        <p:cTn id="146" dur="1" fill="hold">
                                          <p:stCondLst>
                                            <p:cond delay="0"/>
                                          </p:stCondLst>
                                        </p:cTn>
                                        <p:tgtEl>
                                          <p:spTgt spid="33"/>
                                        </p:tgtEl>
                                        <p:attrNameLst>
                                          <p:attrName>style.visibility</p:attrName>
                                        </p:attrNameLst>
                                      </p:cBhvr>
                                      <p:to>
                                        <p:strVal val="visible"/>
                                      </p:to>
                                    </p:set>
                                    <p:animEffect transition="in" filter="circle(out)">
                                      <p:cBhvr>
                                        <p:cTn id="147" dur="500"/>
                                        <p:tgtEl>
                                          <p:spTgt spid="33"/>
                                        </p:tgtEl>
                                      </p:cBhvr>
                                    </p:animEffect>
                                  </p:childTnLst>
                                </p:cTn>
                              </p:par>
                            </p:childTnLst>
                          </p:cTn>
                        </p:par>
                        <p:par>
                          <p:cTn id="148" fill="hold">
                            <p:stCondLst>
                              <p:cond delay="7500"/>
                            </p:stCondLst>
                            <p:childTnLst>
                              <p:par>
                                <p:cTn id="149" presetID="42" presetClass="entr" presetSubtype="0" fill="hold" grpId="0" nodeType="afterEffect">
                                  <p:stCondLst>
                                    <p:cond delay="0"/>
                                  </p:stCondLst>
                                  <p:childTnLst>
                                    <p:set>
                                      <p:cBhvr>
                                        <p:cTn id="150" dur="1" fill="hold">
                                          <p:stCondLst>
                                            <p:cond delay="0"/>
                                          </p:stCondLst>
                                        </p:cTn>
                                        <p:tgtEl>
                                          <p:spTgt spid="32"/>
                                        </p:tgtEl>
                                        <p:attrNameLst>
                                          <p:attrName>style.visibility</p:attrName>
                                        </p:attrNameLst>
                                      </p:cBhvr>
                                      <p:to>
                                        <p:strVal val="visible"/>
                                      </p:to>
                                    </p:set>
                                    <p:animEffect transition="in" filter="fade">
                                      <p:cBhvr>
                                        <p:cTn id="151" dur="500"/>
                                        <p:tgtEl>
                                          <p:spTgt spid="32"/>
                                        </p:tgtEl>
                                      </p:cBhvr>
                                    </p:animEffect>
                                    <p:anim calcmode="lin" valueType="num">
                                      <p:cBhvr>
                                        <p:cTn id="152" dur="500" fill="hold"/>
                                        <p:tgtEl>
                                          <p:spTgt spid="32"/>
                                        </p:tgtEl>
                                        <p:attrNameLst>
                                          <p:attrName>ppt_x</p:attrName>
                                        </p:attrNameLst>
                                      </p:cBhvr>
                                      <p:tavLst>
                                        <p:tav tm="0">
                                          <p:val>
                                            <p:strVal val="#ppt_x"/>
                                          </p:val>
                                        </p:tav>
                                        <p:tav tm="100000">
                                          <p:val>
                                            <p:strVal val="#ppt_x"/>
                                          </p:val>
                                        </p:tav>
                                      </p:tavLst>
                                    </p:anim>
                                    <p:anim calcmode="lin" valueType="num">
                                      <p:cBhvr>
                                        <p:cTn id="153" dur="500" fill="hold"/>
                                        <p:tgtEl>
                                          <p:spTgt spid="32"/>
                                        </p:tgtEl>
                                        <p:attrNameLst>
                                          <p:attrName>ppt_y</p:attrName>
                                        </p:attrNameLst>
                                      </p:cBhvr>
                                      <p:tavLst>
                                        <p:tav tm="0">
                                          <p:val>
                                            <p:strVal val="#ppt_y+.1"/>
                                          </p:val>
                                        </p:tav>
                                        <p:tav tm="100000">
                                          <p:val>
                                            <p:strVal val="#ppt_y"/>
                                          </p:val>
                                        </p:tav>
                                      </p:tavLst>
                                    </p:anim>
                                  </p:childTnLst>
                                </p:cTn>
                              </p:par>
                            </p:childTnLst>
                          </p:cTn>
                        </p:par>
                        <p:par>
                          <p:cTn id="154" fill="hold">
                            <p:stCondLst>
                              <p:cond delay="8000"/>
                            </p:stCondLst>
                            <p:childTnLst>
                              <p:par>
                                <p:cTn id="155" presetID="6" presetClass="entr" presetSubtype="32" fill="hold" grpId="0" nodeType="afterEffect">
                                  <p:stCondLst>
                                    <p:cond delay="0"/>
                                  </p:stCondLst>
                                  <p:childTnLst>
                                    <p:set>
                                      <p:cBhvr>
                                        <p:cTn id="156" dur="1" fill="hold">
                                          <p:stCondLst>
                                            <p:cond delay="0"/>
                                          </p:stCondLst>
                                        </p:cTn>
                                        <p:tgtEl>
                                          <p:spTgt spid="34"/>
                                        </p:tgtEl>
                                        <p:attrNameLst>
                                          <p:attrName>style.visibility</p:attrName>
                                        </p:attrNameLst>
                                      </p:cBhvr>
                                      <p:to>
                                        <p:strVal val="visible"/>
                                      </p:to>
                                    </p:set>
                                    <p:animEffect transition="in" filter="circle(out)">
                                      <p:cBhvr>
                                        <p:cTn id="157" dur="500"/>
                                        <p:tgtEl>
                                          <p:spTgt spid="34"/>
                                        </p:tgtEl>
                                      </p:cBhvr>
                                    </p:animEffect>
                                  </p:childTnLst>
                                </p:cTn>
                              </p:par>
                            </p:childTnLst>
                          </p:cTn>
                        </p:par>
                        <p:par>
                          <p:cTn id="158" fill="hold">
                            <p:stCondLst>
                              <p:cond delay="8500"/>
                            </p:stCondLst>
                            <p:childTnLst>
                              <p:par>
                                <p:cTn id="159" presetID="42" presetClass="entr" presetSubtype="0" fill="hold" grpId="0" nodeType="afterEffect">
                                  <p:stCondLst>
                                    <p:cond delay="0"/>
                                  </p:stCondLst>
                                  <p:childTnLst>
                                    <p:set>
                                      <p:cBhvr>
                                        <p:cTn id="160" dur="1" fill="hold">
                                          <p:stCondLst>
                                            <p:cond delay="0"/>
                                          </p:stCondLst>
                                        </p:cTn>
                                        <p:tgtEl>
                                          <p:spTgt spid="54"/>
                                        </p:tgtEl>
                                        <p:attrNameLst>
                                          <p:attrName>style.visibility</p:attrName>
                                        </p:attrNameLst>
                                      </p:cBhvr>
                                      <p:to>
                                        <p:strVal val="visible"/>
                                      </p:to>
                                    </p:set>
                                    <p:animEffect transition="in" filter="fade">
                                      <p:cBhvr>
                                        <p:cTn id="161" dur="500"/>
                                        <p:tgtEl>
                                          <p:spTgt spid="54"/>
                                        </p:tgtEl>
                                      </p:cBhvr>
                                    </p:animEffect>
                                    <p:anim calcmode="lin" valueType="num">
                                      <p:cBhvr>
                                        <p:cTn id="162" dur="500" fill="hold"/>
                                        <p:tgtEl>
                                          <p:spTgt spid="54"/>
                                        </p:tgtEl>
                                        <p:attrNameLst>
                                          <p:attrName>ppt_x</p:attrName>
                                        </p:attrNameLst>
                                      </p:cBhvr>
                                      <p:tavLst>
                                        <p:tav tm="0">
                                          <p:val>
                                            <p:strVal val="#ppt_x"/>
                                          </p:val>
                                        </p:tav>
                                        <p:tav tm="100000">
                                          <p:val>
                                            <p:strVal val="#ppt_x"/>
                                          </p:val>
                                        </p:tav>
                                      </p:tavLst>
                                    </p:anim>
                                    <p:anim calcmode="lin" valueType="num">
                                      <p:cBhvr>
                                        <p:cTn id="163" dur="5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164" fill="hold">
                      <p:stCondLst>
                        <p:cond delay="indefinite"/>
                      </p:stCondLst>
                      <p:childTnLst>
                        <p:par>
                          <p:cTn id="165" fill="hold">
                            <p:stCondLst>
                              <p:cond delay="0"/>
                            </p:stCondLst>
                            <p:childTnLst>
                              <p:par>
                                <p:cTn id="166" presetID="1" presetClass="entr" presetSubtype="0" fill="hold" grpId="0" nodeType="clickEffect">
                                  <p:stCondLst>
                                    <p:cond delay="0"/>
                                  </p:stCondLst>
                                  <p:childTnLst>
                                    <p:set>
                                      <p:cBhvr>
                                        <p:cTn id="167" dur="1" fill="hold">
                                          <p:stCondLst>
                                            <p:cond delay="0"/>
                                          </p:stCondLst>
                                        </p:cTn>
                                        <p:tgtEl>
                                          <p:spTgt spid="2063"/>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22" presetClass="entr" presetSubtype="4" fill="hold" nodeType="clickEffect">
                                  <p:stCondLst>
                                    <p:cond delay="0"/>
                                  </p:stCondLst>
                                  <p:childTnLst>
                                    <p:set>
                                      <p:cBhvr>
                                        <p:cTn id="171" dur="1" fill="hold">
                                          <p:stCondLst>
                                            <p:cond delay="0"/>
                                          </p:stCondLst>
                                        </p:cTn>
                                        <p:tgtEl>
                                          <p:spTgt spid="2051"/>
                                        </p:tgtEl>
                                        <p:attrNameLst>
                                          <p:attrName>style.visibility</p:attrName>
                                        </p:attrNameLst>
                                      </p:cBhvr>
                                      <p:to>
                                        <p:strVal val="visible"/>
                                      </p:to>
                                    </p:set>
                                    <p:animEffect transition="in" filter="wipe(down)">
                                      <p:cBhvr>
                                        <p:cTn id="172" dur="500"/>
                                        <p:tgtEl>
                                          <p:spTgt spid="2051"/>
                                        </p:tgtEl>
                                      </p:cBhvr>
                                    </p:animEffect>
                                  </p:childTnLst>
                                </p:cTn>
                              </p:par>
                            </p:childTnLst>
                          </p:cTn>
                        </p:par>
                        <p:par>
                          <p:cTn id="173" fill="hold">
                            <p:stCondLst>
                              <p:cond delay="500"/>
                            </p:stCondLst>
                            <p:childTnLst>
                              <p:par>
                                <p:cTn id="174" presetID="1" presetClass="entr" presetSubtype="0" fill="hold" grpId="0" nodeType="afterEffect">
                                  <p:stCondLst>
                                    <p:cond delay="0"/>
                                  </p:stCondLst>
                                  <p:childTnLst>
                                    <p:set>
                                      <p:cBhvr>
                                        <p:cTn id="175" dur="1" fill="hold">
                                          <p:stCondLst>
                                            <p:cond delay="0"/>
                                          </p:stCondLst>
                                        </p:cTn>
                                        <p:tgtEl>
                                          <p:spTgt spid="2064"/>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22" presetClass="entr" presetSubtype="1" fill="hold" nodeType="clickEffect">
                                  <p:stCondLst>
                                    <p:cond delay="0"/>
                                  </p:stCondLst>
                                  <p:childTnLst>
                                    <p:set>
                                      <p:cBhvr>
                                        <p:cTn id="179" dur="1" fill="hold">
                                          <p:stCondLst>
                                            <p:cond delay="0"/>
                                          </p:stCondLst>
                                        </p:cTn>
                                        <p:tgtEl>
                                          <p:spTgt spid="2053"/>
                                        </p:tgtEl>
                                        <p:attrNameLst>
                                          <p:attrName>style.visibility</p:attrName>
                                        </p:attrNameLst>
                                      </p:cBhvr>
                                      <p:to>
                                        <p:strVal val="visible"/>
                                      </p:to>
                                    </p:set>
                                    <p:animEffect transition="in" filter="wipe(up)">
                                      <p:cBhvr>
                                        <p:cTn id="180" dur="500"/>
                                        <p:tgtEl>
                                          <p:spTgt spid="2053"/>
                                        </p:tgtEl>
                                      </p:cBhvr>
                                    </p:animEffect>
                                  </p:childTnLst>
                                </p:cTn>
                              </p:par>
                            </p:childTnLst>
                          </p:cTn>
                        </p:par>
                        <p:par>
                          <p:cTn id="181" fill="hold">
                            <p:stCondLst>
                              <p:cond delay="500"/>
                            </p:stCondLst>
                            <p:childTnLst>
                              <p:par>
                                <p:cTn id="182" presetID="1" presetClass="entr" presetSubtype="0" fill="hold" grpId="0" nodeType="afterEffect">
                                  <p:stCondLst>
                                    <p:cond delay="0"/>
                                  </p:stCondLst>
                                  <p:childTnLst>
                                    <p:set>
                                      <p:cBhvr>
                                        <p:cTn id="183" dur="1" fill="hold">
                                          <p:stCondLst>
                                            <p:cond delay="0"/>
                                          </p:stCondLst>
                                        </p:cTn>
                                        <p:tgtEl>
                                          <p:spTgt spid="55"/>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grpId="0" nodeType="clickEffect">
                                  <p:stCondLst>
                                    <p:cond delay="0"/>
                                  </p:stCondLst>
                                  <p:childTnLst>
                                    <p:set>
                                      <p:cBhvr>
                                        <p:cTn id="187" dur="1" fill="hold">
                                          <p:stCondLst>
                                            <p:cond delay="0"/>
                                          </p:stCondLst>
                                        </p:cTn>
                                        <p:tgtEl>
                                          <p:spTgt spid="59"/>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22" presetClass="entr" presetSubtype="4" fill="hold" nodeType="clickEffect">
                                  <p:stCondLst>
                                    <p:cond delay="0"/>
                                  </p:stCondLst>
                                  <p:childTnLst>
                                    <p:set>
                                      <p:cBhvr>
                                        <p:cTn id="191" dur="1" fill="hold">
                                          <p:stCondLst>
                                            <p:cond delay="0"/>
                                          </p:stCondLst>
                                        </p:cTn>
                                        <p:tgtEl>
                                          <p:spTgt spid="2055"/>
                                        </p:tgtEl>
                                        <p:attrNameLst>
                                          <p:attrName>style.visibility</p:attrName>
                                        </p:attrNameLst>
                                      </p:cBhvr>
                                      <p:to>
                                        <p:strVal val="visible"/>
                                      </p:to>
                                    </p:set>
                                    <p:animEffect transition="in" filter="wipe(down)">
                                      <p:cBhvr>
                                        <p:cTn id="192" dur="500"/>
                                        <p:tgtEl>
                                          <p:spTgt spid="2055"/>
                                        </p:tgtEl>
                                      </p:cBhvr>
                                    </p:animEffect>
                                  </p:childTnLst>
                                </p:cTn>
                              </p:par>
                            </p:childTnLst>
                          </p:cTn>
                        </p:par>
                        <p:par>
                          <p:cTn id="193" fill="hold">
                            <p:stCondLst>
                              <p:cond delay="500"/>
                            </p:stCondLst>
                            <p:childTnLst>
                              <p:par>
                                <p:cTn id="194" presetID="1" presetClass="entr" presetSubtype="0" fill="hold" grpId="0" nodeType="afterEffect">
                                  <p:stCondLst>
                                    <p:cond delay="0"/>
                                  </p:stCondLst>
                                  <p:childTnLst>
                                    <p:set>
                                      <p:cBhvr>
                                        <p:cTn id="195" dur="1" fill="hold">
                                          <p:stCondLst>
                                            <p:cond delay="0"/>
                                          </p:stCondLst>
                                        </p:cTn>
                                        <p:tgtEl>
                                          <p:spTgt spid="56"/>
                                        </p:tgtEl>
                                        <p:attrNameLst>
                                          <p:attrName>style.visibility</p:attrName>
                                        </p:attrNameLst>
                                      </p:cBhvr>
                                      <p:to>
                                        <p:strVal val="visible"/>
                                      </p:to>
                                    </p:set>
                                  </p:childTnLst>
                                </p:cTn>
                              </p:par>
                            </p:childTnLst>
                          </p:cTn>
                        </p:par>
                      </p:childTnLst>
                    </p:cTn>
                  </p:par>
                  <p:par>
                    <p:cTn id="196" fill="hold">
                      <p:stCondLst>
                        <p:cond delay="indefinite"/>
                      </p:stCondLst>
                      <p:childTnLst>
                        <p:par>
                          <p:cTn id="197" fill="hold">
                            <p:stCondLst>
                              <p:cond delay="0"/>
                            </p:stCondLst>
                            <p:childTnLst>
                              <p:par>
                                <p:cTn id="198" presetID="1" presetClass="entr" presetSubtype="0" fill="hold" grpId="0" nodeType="clickEffect">
                                  <p:stCondLst>
                                    <p:cond delay="0"/>
                                  </p:stCondLst>
                                  <p:childTnLst>
                                    <p:set>
                                      <p:cBhvr>
                                        <p:cTn id="199" dur="1" fill="hold">
                                          <p:stCondLst>
                                            <p:cond delay="0"/>
                                          </p:stCondLst>
                                        </p:cTn>
                                        <p:tgtEl>
                                          <p:spTgt spid="58"/>
                                        </p:tgtEl>
                                        <p:attrNameLst>
                                          <p:attrName>style.visibility</p:attrName>
                                        </p:attrNameLst>
                                      </p:cBhvr>
                                      <p:to>
                                        <p:strVal val="visible"/>
                                      </p:to>
                                    </p:set>
                                  </p:childTnLst>
                                </p:cTn>
                              </p:par>
                            </p:childTnLst>
                          </p:cTn>
                        </p:par>
                      </p:childTnLst>
                    </p:cTn>
                  </p:par>
                  <p:par>
                    <p:cTn id="200" fill="hold">
                      <p:stCondLst>
                        <p:cond delay="indefinite"/>
                      </p:stCondLst>
                      <p:childTnLst>
                        <p:par>
                          <p:cTn id="201" fill="hold">
                            <p:stCondLst>
                              <p:cond delay="0"/>
                            </p:stCondLst>
                            <p:childTnLst>
                              <p:par>
                                <p:cTn id="202" presetID="22" presetClass="entr" presetSubtype="8" fill="hold" nodeType="clickEffect">
                                  <p:stCondLst>
                                    <p:cond delay="0"/>
                                  </p:stCondLst>
                                  <p:childTnLst>
                                    <p:set>
                                      <p:cBhvr>
                                        <p:cTn id="203" dur="1" fill="hold">
                                          <p:stCondLst>
                                            <p:cond delay="0"/>
                                          </p:stCondLst>
                                        </p:cTn>
                                        <p:tgtEl>
                                          <p:spTgt spid="2057"/>
                                        </p:tgtEl>
                                        <p:attrNameLst>
                                          <p:attrName>style.visibility</p:attrName>
                                        </p:attrNameLst>
                                      </p:cBhvr>
                                      <p:to>
                                        <p:strVal val="visible"/>
                                      </p:to>
                                    </p:set>
                                    <p:animEffect transition="in" filter="wipe(left)">
                                      <p:cBhvr>
                                        <p:cTn id="204" dur="500"/>
                                        <p:tgtEl>
                                          <p:spTgt spid="2057"/>
                                        </p:tgtEl>
                                      </p:cBhvr>
                                    </p:animEffect>
                                  </p:childTnLst>
                                </p:cTn>
                              </p:par>
                            </p:childTnLst>
                          </p:cTn>
                        </p:par>
                        <p:par>
                          <p:cTn id="205" fill="hold">
                            <p:stCondLst>
                              <p:cond delay="500"/>
                            </p:stCondLst>
                            <p:childTnLst>
                              <p:par>
                                <p:cTn id="206" presetID="1" presetClass="entr" presetSubtype="0" fill="hold" grpId="0" nodeType="afterEffect">
                                  <p:stCondLst>
                                    <p:cond delay="0"/>
                                  </p:stCondLst>
                                  <p:childTnLst>
                                    <p:set>
                                      <p:cBhvr>
                                        <p:cTn id="207"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animBg="1"/>
      <p:bldP spid="23" grpId="0" animBg="1"/>
      <p:bldP spid="24" grpId="0"/>
      <p:bldP spid="25" grpId="0" animBg="1"/>
      <p:bldP spid="26" grpId="0"/>
      <p:bldP spid="27" grpId="0" animBg="1"/>
      <p:bldP spid="28" grpId="0"/>
      <p:bldP spid="29" grpId="0" animBg="1"/>
      <p:bldP spid="30" grpId="0"/>
      <p:bldP spid="31" grpId="0" animBg="1"/>
      <p:bldP spid="32" grpId="0"/>
      <p:bldP spid="33" grpId="0" animBg="1"/>
      <p:bldP spid="34" grpId="0" animBg="1"/>
      <p:bldP spid="2063" grpId="0"/>
      <p:bldP spid="2064" grpId="0"/>
      <p:bldP spid="52" grpId="0"/>
      <p:bldP spid="53" grpId="0"/>
      <p:bldP spid="54" grpId="0"/>
      <p:bldP spid="55" grpId="0"/>
      <p:bldP spid="56" grpId="0"/>
      <p:bldP spid="57" grpId="0"/>
      <p:bldP spid="58" grpId="0"/>
      <p:bldP spid="5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19100"/>
            <a:ext cx="1905000" cy="952500"/>
          </a:xfrm>
        </p:spPr>
        <p:txBody>
          <a:bodyPr/>
          <a:lstStyle/>
          <a:p>
            <a:pPr algn="l"/>
            <a:r>
              <a:rPr lang="en-US" dirty="0" smtClean="0">
                <a:latin typeface="Eras Demi ITC" pitchFamily="34" charset="0"/>
              </a:rPr>
              <a:t>GUI</a:t>
            </a:r>
            <a:endParaRPr lang="en-US" dirty="0">
              <a:latin typeface="Eras Demi ITC" pitchFamily="34" charset="0"/>
            </a:endParaRPr>
          </a:p>
        </p:txBody>
      </p:sp>
      <p:sp>
        <p:nvSpPr>
          <p:cNvPr id="3" name="Content Placeholder 2"/>
          <p:cNvSpPr>
            <a:spLocks noGrp="1"/>
          </p:cNvSpPr>
          <p:nvPr>
            <p:ph idx="1"/>
          </p:nvPr>
        </p:nvSpPr>
        <p:spPr>
          <a:xfrm>
            <a:off x="914400" y="1333500"/>
            <a:ext cx="5334000" cy="3771636"/>
          </a:xfrm>
        </p:spPr>
        <p:txBody>
          <a:bodyPr>
            <a:normAutofit/>
          </a:bodyPr>
          <a:lstStyle/>
          <a:p>
            <a:r>
              <a:rPr lang="en-US" dirty="0" smtClean="0"/>
              <a:t>Visual C++</a:t>
            </a:r>
          </a:p>
          <a:p>
            <a:r>
              <a:rPr lang="en-US" dirty="0" smtClean="0"/>
              <a:t>Select COM port at runtime</a:t>
            </a:r>
          </a:p>
          <a:p>
            <a:r>
              <a:rPr lang="en-US" dirty="0" smtClean="0"/>
              <a:t>Check status of robot</a:t>
            </a:r>
          </a:p>
          <a:p>
            <a:r>
              <a:rPr lang="en-US" dirty="0" smtClean="0"/>
              <a:t>Enter multiple characters at a time</a:t>
            </a:r>
          </a:p>
          <a:p>
            <a:endParaRPr lang="en-US" dirty="0" smtClean="0"/>
          </a:p>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248400" y="1503045"/>
            <a:ext cx="2257425" cy="2647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5000"/>
                                  </p:iterate>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5000"/>
                                  </p:iterate>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left)">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5000"/>
                                  </p:iterate>
                                  <p:childTnLst>
                                    <p:set>
                                      <p:cBhvr>
                                        <p:cTn id="26" dur="1" fill="hold">
                                          <p:stCondLst>
                                            <p:cond delay="0"/>
                                          </p:stCondLst>
                                        </p:cTn>
                                        <p:tgtEl>
                                          <p:spTgt spid="3">
                                            <p:txEl>
                                              <p:pRg st="2" end="2"/>
                                            </p:txEl>
                                          </p:spTgt>
                                        </p:tgtEl>
                                        <p:attrNameLst>
                                          <p:attrName>style.visibility</p:attrName>
                                        </p:attrNameLst>
                                      </p:cBhvr>
                                      <p:to>
                                        <p:strVal val="visible"/>
                                      </p:to>
                                    </p:set>
                                    <p:animEffect transition="in" filter="wipe(left)">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lt">
                                    <p:tmPct val="5000"/>
                                  </p:iterate>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left)">
                                      <p:cBhvr>
                                        <p:cTn id="3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7700"/>
            <a:ext cx="7086600" cy="1066800"/>
          </a:xfrm>
        </p:spPr>
        <p:txBody>
          <a:bodyPr>
            <a:noAutofit/>
          </a:bodyPr>
          <a:lstStyle/>
          <a:p>
            <a:pPr algn="l"/>
            <a:r>
              <a:rPr lang="en-US" sz="4000" dirty="0" smtClean="0">
                <a:latin typeface="Eras Demi ITC" pitchFamily="34" charset="0"/>
              </a:rPr>
              <a:t>Applet Simulation</a:t>
            </a:r>
            <a:br>
              <a:rPr lang="en-US" sz="4000" dirty="0" smtClean="0">
                <a:latin typeface="Eras Demi ITC" pitchFamily="34" charset="0"/>
              </a:rPr>
            </a:br>
            <a:endParaRPr lang="en-US" sz="4000" dirty="0">
              <a:latin typeface="Eras Demi ITC" pitchFamily="34" charset="0"/>
            </a:endParaRPr>
          </a:p>
        </p:txBody>
      </p:sp>
      <p:sp>
        <p:nvSpPr>
          <p:cNvPr id="3" name="TextBox 2"/>
          <p:cNvSpPr txBox="1"/>
          <p:nvPr/>
        </p:nvSpPr>
        <p:spPr>
          <a:xfrm>
            <a:off x="1066800" y="1333500"/>
            <a:ext cx="7543800" cy="3416320"/>
          </a:xfrm>
          <a:prstGeom prst="rect">
            <a:avLst/>
          </a:prstGeom>
          <a:noFill/>
        </p:spPr>
        <p:txBody>
          <a:bodyPr wrap="square" rtlCol="0">
            <a:spAutoFit/>
          </a:bodyPr>
          <a:lstStyle/>
          <a:p>
            <a:r>
              <a:rPr lang="en-US" sz="2400" dirty="0" smtClean="0"/>
              <a:t>The simulation is done on an applet designed for our project which shows virtual demonstration on how the robot is going to work. </a:t>
            </a:r>
          </a:p>
          <a:p>
            <a:endParaRPr lang="en-US" sz="2400" dirty="0" smtClean="0"/>
          </a:p>
          <a:p>
            <a:r>
              <a:rPr lang="en-US" sz="2400" dirty="0" smtClean="0"/>
              <a:t>It also suggests following parameters :</a:t>
            </a:r>
          </a:p>
          <a:p>
            <a:endParaRPr lang="en-US" sz="2400" dirty="0" smtClean="0"/>
          </a:p>
          <a:p>
            <a:pPr>
              <a:buFont typeface="Arial" pitchFamily="34" charset="0"/>
              <a:buChar char="•"/>
            </a:pPr>
            <a:r>
              <a:rPr lang="en-US" sz="2400" dirty="0" smtClean="0"/>
              <a:t> Assumptions</a:t>
            </a:r>
          </a:p>
          <a:p>
            <a:pPr>
              <a:buFont typeface="Arial" pitchFamily="34" charset="0"/>
              <a:buChar char="•"/>
            </a:pPr>
            <a:r>
              <a:rPr lang="en-US" sz="2400" dirty="0" smtClean="0"/>
              <a:t> Performance</a:t>
            </a:r>
          </a:p>
          <a:p>
            <a:pPr>
              <a:buFont typeface="Arial" pitchFamily="34" charset="0"/>
              <a:buChar char="•"/>
            </a:pPr>
            <a:r>
              <a:rPr lang="en-US" sz="2400" dirty="0" smtClean="0"/>
              <a:t> Results</a:t>
            </a:r>
          </a:p>
        </p:txBody>
      </p:sp>
      <p:sp>
        <p:nvSpPr>
          <p:cNvPr id="4" name="Rounded Rectangle 3"/>
          <p:cNvSpPr/>
          <p:nvPr/>
        </p:nvSpPr>
        <p:spPr>
          <a:xfrm>
            <a:off x="5334000" y="3619500"/>
            <a:ext cx="2743200" cy="1066800"/>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scene3d>
              <a:camera prst="orthographicFront"/>
              <a:lightRig rig="soft" dir="t">
                <a:rot lat="0" lon="0" rev="10800000"/>
              </a:lightRig>
            </a:scene3d>
            <a:sp3d>
              <a:bevelT w="27940" h="12700"/>
              <a:contourClr>
                <a:srgbClr val="DDDDDD"/>
              </a:contourClr>
            </a:sp3d>
          </a:bodyPr>
          <a:lstStyle/>
          <a:p>
            <a:pPr algn="ctr"/>
            <a:r>
              <a:rPr lang="en-US" sz="5400" b="1" spc="150" dirty="0" smtClean="0">
                <a:ln w="11430"/>
                <a:solidFill>
                  <a:srgbClr val="F8F8F8"/>
                </a:solidFill>
                <a:effectLst>
                  <a:outerShdw blurRad="25400" algn="tl" rotWithShape="0">
                    <a:srgbClr val="000000">
                      <a:alpha val="43000"/>
                    </a:srgbClr>
                  </a:outerShdw>
                </a:effectLst>
              </a:rPr>
              <a:t>Applet</a:t>
            </a:r>
            <a:endParaRPr lang="en-US" sz="5400" b="1" spc="150" dirty="0">
              <a:ln w="11430"/>
              <a:solidFill>
                <a:srgbClr val="F8F8F8"/>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xmlns="" val="31682566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19100"/>
            <a:ext cx="7772400" cy="952500"/>
          </a:xfrm>
        </p:spPr>
        <p:txBody>
          <a:bodyPr>
            <a:normAutofit/>
          </a:bodyPr>
          <a:lstStyle/>
          <a:p>
            <a:pPr algn="l"/>
            <a:r>
              <a:rPr lang="en-US" sz="4000" dirty="0" smtClean="0">
                <a:latin typeface="Eras Demi ITC" pitchFamily="34" charset="0"/>
              </a:rPr>
              <a:t>Limitations</a:t>
            </a:r>
            <a:endParaRPr lang="en-US" sz="4000" dirty="0">
              <a:latin typeface="Eras Demi ITC" pitchFamily="34" charset="0"/>
            </a:endParaRPr>
          </a:p>
        </p:txBody>
      </p:sp>
      <p:sp>
        <p:nvSpPr>
          <p:cNvPr id="3" name="Content Placeholder 2"/>
          <p:cNvSpPr>
            <a:spLocks noGrp="1"/>
          </p:cNvSpPr>
          <p:nvPr>
            <p:ph idx="1"/>
          </p:nvPr>
        </p:nvSpPr>
        <p:spPr>
          <a:xfrm>
            <a:off x="990600" y="1333500"/>
            <a:ext cx="7696200" cy="3771636"/>
          </a:xfrm>
        </p:spPr>
        <p:txBody>
          <a:bodyPr>
            <a:normAutofit fontScale="40000" lnSpcReduction="20000"/>
          </a:bodyPr>
          <a:lstStyle/>
          <a:p>
            <a:r>
              <a:rPr lang="en-US" sz="4400" dirty="0" smtClean="0"/>
              <a:t>If we increase the font of character, it is not efficient because the lines are crooked which will be seen if the lines are large. So for drawing large characters, high precision motors are required and dividing each line segment into more small parts is the only solution.</a:t>
            </a:r>
          </a:p>
          <a:p>
            <a:endParaRPr lang="en-US" sz="4400" dirty="0" smtClean="0"/>
          </a:p>
          <a:p>
            <a:r>
              <a:rPr lang="en-US" sz="4400" dirty="0" smtClean="0"/>
              <a:t>The maximum area to which the robot can draw is limited by the length of its arm. The work environment of this arm is a semicircle of the radius defined by sum of length of both the links, Drawing characters that are larger than this will require changing the length of the arms.</a:t>
            </a:r>
          </a:p>
          <a:p>
            <a:pPr>
              <a:buNone/>
            </a:pPr>
            <a:endParaRPr lang="en-US" sz="4400" dirty="0" smtClean="0"/>
          </a:p>
          <a:p>
            <a:r>
              <a:rPr lang="en-US" sz="4400" dirty="0" smtClean="0"/>
              <a:t>All characters cannot be defined as a set of line segments. Some require only curves or are too small to be defined by lines </a:t>
            </a:r>
            <a:r>
              <a:rPr lang="en-US" sz="4400" dirty="0" err="1" smtClean="0"/>
              <a:t>eg</a:t>
            </a:r>
            <a:r>
              <a:rPr lang="en-US" sz="4400" dirty="0" smtClean="0"/>
              <a:t>: comma(,), full stop(.), brackets( (, ) ). Drawing these characters won’t be possible as long as we make this mechanism robust enough to draw curves.</a:t>
            </a:r>
          </a:p>
          <a:p>
            <a:endParaRPr 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19100"/>
            <a:ext cx="7772400" cy="952500"/>
          </a:xfrm>
        </p:spPr>
        <p:txBody>
          <a:bodyPr>
            <a:normAutofit/>
          </a:bodyPr>
          <a:lstStyle/>
          <a:p>
            <a:pPr algn="l"/>
            <a:r>
              <a:rPr lang="en-US" sz="4000" dirty="0" smtClean="0">
                <a:latin typeface="Eras Demi ITC" pitchFamily="34" charset="0"/>
              </a:rPr>
              <a:t>Re-usability features </a:t>
            </a:r>
            <a:endParaRPr lang="en-US" sz="4000" dirty="0">
              <a:latin typeface="Eras Demi ITC" pitchFamily="34" charset="0"/>
            </a:endParaRPr>
          </a:p>
        </p:txBody>
      </p:sp>
      <p:sp>
        <p:nvSpPr>
          <p:cNvPr id="3" name="Content Placeholder 2"/>
          <p:cNvSpPr>
            <a:spLocks noGrp="1"/>
          </p:cNvSpPr>
          <p:nvPr>
            <p:ph idx="1"/>
          </p:nvPr>
        </p:nvSpPr>
        <p:spPr>
          <a:xfrm>
            <a:off x="990600" y="1333500"/>
            <a:ext cx="7696200" cy="3771636"/>
          </a:xfrm>
        </p:spPr>
        <p:txBody>
          <a:bodyPr>
            <a:normAutofit/>
          </a:bodyPr>
          <a:lstStyle/>
          <a:p>
            <a:r>
              <a:rPr lang="en-US" sz="2400" dirty="0" smtClean="0"/>
              <a:t>The main aim of IIT Bombay behind this project is to create libraries that can be used in future by anybody who is developing on a similar platform</a:t>
            </a:r>
          </a:p>
          <a:p>
            <a:r>
              <a:rPr lang="en-US" sz="2400" dirty="0" smtClean="0"/>
              <a:t>This project is open source so anybody can implement this in their existing project</a:t>
            </a:r>
          </a:p>
          <a:p>
            <a:r>
              <a:rPr lang="en-US" sz="2400" dirty="0" smtClean="0"/>
              <a:t>All the codes for the writing mechanism is uploaded on </a:t>
            </a:r>
            <a:r>
              <a:rPr lang="en-US" sz="2400" dirty="0" err="1" smtClean="0"/>
              <a:t>GitHub</a:t>
            </a:r>
            <a:endParaRPr lang="en-US" sz="2400" dirty="0" smtClean="0"/>
          </a:p>
          <a:p>
            <a:r>
              <a:rPr lang="en-US" sz="2400" dirty="0" smtClean="0"/>
              <a:t>The split motor driver module can be used in robots having lots of motors to drive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72029"/>
            <a:ext cx="5504744" cy="723635"/>
          </a:xfrm>
        </p:spPr>
        <p:txBody>
          <a:bodyPr>
            <a:normAutofit fontScale="90000"/>
          </a:bodyPr>
          <a:lstStyle/>
          <a:p>
            <a:pPr algn="l"/>
            <a:r>
              <a:rPr lang="en-US" dirty="0" smtClean="0">
                <a:latin typeface="Eras Demi ITC" pitchFamily="34" charset="0"/>
              </a:rPr>
              <a:t>Project objective</a:t>
            </a:r>
            <a:endParaRPr lang="en-US" dirty="0">
              <a:latin typeface="Eras Demi ITC" pitchFamily="34" charset="0"/>
            </a:endParaRPr>
          </a:p>
        </p:txBody>
      </p:sp>
      <p:sp>
        <p:nvSpPr>
          <p:cNvPr id="4" name="Content Placeholder 3"/>
          <p:cNvSpPr>
            <a:spLocks noGrp="1"/>
          </p:cNvSpPr>
          <p:nvPr>
            <p:ph idx="1"/>
          </p:nvPr>
        </p:nvSpPr>
        <p:spPr>
          <a:xfrm>
            <a:off x="990600" y="1676664"/>
            <a:ext cx="7162800" cy="3771636"/>
          </a:xfrm>
        </p:spPr>
        <p:txBody>
          <a:bodyPr>
            <a:normAutofit/>
          </a:bodyPr>
          <a:lstStyle/>
          <a:p>
            <a:pPr marL="342900" lvl="1" indent="-342900">
              <a:buFont typeface="Arial" pitchFamily="34" charset="0"/>
              <a:buChar char="•"/>
            </a:pPr>
            <a:r>
              <a:rPr lang="en-US" sz="2400" dirty="0" smtClean="0"/>
              <a:t>The project objective is to explore the “writing capability of robots”</a:t>
            </a:r>
          </a:p>
          <a:p>
            <a:pPr marL="342900" lvl="1" indent="-342900">
              <a:buFont typeface="Arial" pitchFamily="34" charset="0"/>
              <a:buChar char="•"/>
            </a:pPr>
            <a:r>
              <a:rPr lang="en-US" sz="2400" dirty="0" smtClean="0"/>
              <a:t>We program a Spark V robot </a:t>
            </a:r>
            <a:r>
              <a:rPr lang="en-US" sz="2400" dirty="0" err="1" smtClean="0"/>
              <a:t>ie</a:t>
            </a:r>
            <a:r>
              <a:rPr lang="en-US" sz="2400" dirty="0" smtClean="0"/>
              <a:t>. ATMEGA 16 based to write on a paper with pen</a:t>
            </a:r>
          </a:p>
          <a:p>
            <a:pPr marL="342900" lvl="1" indent="-342900">
              <a:buFont typeface="Arial" pitchFamily="34" charset="0"/>
              <a:buChar char="•"/>
            </a:pPr>
            <a:r>
              <a:rPr lang="en-US" sz="2400" dirty="0" smtClean="0"/>
              <a:t>A mechanism makes the pen move in different directions</a:t>
            </a:r>
          </a:p>
          <a:p>
            <a:r>
              <a:rPr lang="en-US" sz="2400" dirty="0" smtClean="0"/>
              <a:t>Input is given through user interface using XBEE (Based on </a:t>
            </a:r>
            <a:r>
              <a:rPr lang="en-US" sz="2400" dirty="0" err="1" smtClean="0"/>
              <a:t>zigbee</a:t>
            </a:r>
            <a:r>
              <a:rPr lang="en-US" sz="2400" dirty="0" smtClean="0"/>
              <a:t> protocol, IEEE 802.15.4)</a:t>
            </a:r>
          </a:p>
          <a:p>
            <a:endParaRPr lang="en-US" sz="2400" dirty="0" smtClean="0"/>
          </a:p>
          <a:p>
            <a:endParaRPr lang="en-US" sz="24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iterate type="lt">
                                    <p:tmPct val="5000"/>
                                  </p:iterate>
                                  <p:childTnLst>
                                    <p:set>
                                      <p:cBhvr>
                                        <p:cTn id="12" dur="1" fill="hold">
                                          <p:stCondLst>
                                            <p:cond delay="0"/>
                                          </p:stCondLst>
                                        </p:cTn>
                                        <p:tgtEl>
                                          <p:spTgt spid="4">
                                            <p:txEl>
                                              <p:pRg st="0" end="0"/>
                                            </p:txEl>
                                          </p:spTgt>
                                        </p:tgtEl>
                                        <p:attrNameLst>
                                          <p:attrName>style.visibility</p:attrName>
                                        </p:attrNameLst>
                                      </p:cBhvr>
                                      <p:to>
                                        <p:strVal val="visible"/>
                                      </p:to>
                                    </p:set>
                                    <p:animEffect transition="in" filter="wipe(left)">
                                      <p:cBhvr>
                                        <p:cTn id="13" dur="500"/>
                                        <p:tgtEl>
                                          <p:spTgt spid="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iterate type="lt">
                                    <p:tmPct val="5000"/>
                                  </p:iterate>
                                  <p:childTnLst>
                                    <p:set>
                                      <p:cBhvr>
                                        <p:cTn id="17" dur="1" fill="hold">
                                          <p:stCondLst>
                                            <p:cond delay="0"/>
                                          </p:stCondLst>
                                        </p:cTn>
                                        <p:tgtEl>
                                          <p:spTgt spid="4">
                                            <p:txEl>
                                              <p:pRg st="1" end="1"/>
                                            </p:txEl>
                                          </p:spTgt>
                                        </p:tgtEl>
                                        <p:attrNameLst>
                                          <p:attrName>style.visibility</p:attrName>
                                        </p:attrNameLst>
                                      </p:cBhvr>
                                      <p:to>
                                        <p:strVal val="visible"/>
                                      </p:to>
                                    </p:set>
                                    <p:animEffect transition="in" filter="wipe(left)">
                                      <p:cBhvr>
                                        <p:cTn id="18" dur="50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iterate type="lt">
                                    <p:tmPct val="5000"/>
                                  </p:iterate>
                                  <p:childTnLst>
                                    <p:set>
                                      <p:cBhvr>
                                        <p:cTn id="22" dur="1" fill="hold">
                                          <p:stCondLst>
                                            <p:cond delay="0"/>
                                          </p:stCondLst>
                                        </p:cTn>
                                        <p:tgtEl>
                                          <p:spTgt spid="4">
                                            <p:txEl>
                                              <p:pRg st="2" end="2"/>
                                            </p:txEl>
                                          </p:spTgt>
                                        </p:tgtEl>
                                        <p:attrNameLst>
                                          <p:attrName>style.visibility</p:attrName>
                                        </p:attrNameLst>
                                      </p:cBhvr>
                                      <p:to>
                                        <p:strVal val="visible"/>
                                      </p:to>
                                    </p:set>
                                    <p:animEffect transition="in" filter="wipe(left)">
                                      <p:cBhvr>
                                        <p:cTn id="23" dur="500"/>
                                        <p:tgtEl>
                                          <p:spTgt spid="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iterate type="lt">
                                    <p:tmPct val="5000"/>
                                  </p:iterate>
                                  <p:childTnLst>
                                    <p:set>
                                      <p:cBhvr>
                                        <p:cTn id="27" dur="1" fill="hold">
                                          <p:stCondLst>
                                            <p:cond delay="0"/>
                                          </p:stCondLst>
                                        </p:cTn>
                                        <p:tgtEl>
                                          <p:spTgt spid="4">
                                            <p:txEl>
                                              <p:pRg st="3" end="3"/>
                                            </p:txEl>
                                          </p:spTgt>
                                        </p:tgtEl>
                                        <p:attrNameLst>
                                          <p:attrName>style.visibility</p:attrName>
                                        </p:attrNameLst>
                                      </p:cBhvr>
                                      <p:to>
                                        <p:strVal val="visible"/>
                                      </p:to>
                                    </p:set>
                                    <p:animEffect transition="in" filter="wipe(left)">
                                      <p:cBhvr>
                                        <p:cTn id="28"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19100"/>
            <a:ext cx="7696200" cy="952500"/>
          </a:xfrm>
        </p:spPr>
        <p:txBody>
          <a:bodyPr>
            <a:normAutofit/>
          </a:bodyPr>
          <a:lstStyle/>
          <a:p>
            <a:pPr algn="l"/>
            <a:r>
              <a:rPr lang="en-US" sz="4000" dirty="0" smtClean="0">
                <a:latin typeface="Eras Demi ITC" pitchFamily="34" charset="0"/>
              </a:rPr>
              <a:t>Future Enhancements </a:t>
            </a:r>
            <a:endParaRPr lang="en-US" sz="4000" dirty="0">
              <a:latin typeface="Eras Demi ITC" pitchFamily="34" charset="0"/>
            </a:endParaRPr>
          </a:p>
        </p:txBody>
      </p:sp>
      <p:sp>
        <p:nvSpPr>
          <p:cNvPr id="3" name="Content Placeholder 2"/>
          <p:cNvSpPr>
            <a:spLocks noGrp="1"/>
          </p:cNvSpPr>
          <p:nvPr>
            <p:ph idx="1"/>
          </p:nvPr>
        </p:nvSpPr>
        <p:spPr>
          <a:xfrm>
            <a:off x="914400" y="1333500"/>
            <a:ext cx="7848600" cy="3771636"/>
          </a:xfrm>
        </p:spPr>
        <p:txBody>
          <a:bodyPr>
            <a:noAutofit/>
          </a:bodyPr>
          <a:lstStyle/>
          <a:p>
            <a:r>
              <a:rPr lang="en-US" sz="2400" dirty="0" smtClean="0"/>
              <a:t>As there are some problem with the mechanism, if it is given more power and high torque motors then it would generate more precise characters.  </a:t>
            </a:r>
          </a:p>
          <a:p>
            <a:r>
              <a:rPr lang="en-US" sz="2400" dirty="0" smtClean="0"/>
              <a:t>To </a:t>
            </a:r>
            <a:r>
              <a:rPr lang="en-US" sz="2400" dirty="0" smtClean="0"/>
              <a:t>draw the </a:t>
            </a:r>
            <a:r>
              <a:rPr lang="en-US" sz="2400" dirty="0" smtClean="0"/>
              <a:t>characters we </a:t>
            </a:r>
            <a:r>
              <a:rPr lang="en-US" sz="2400" dirty="0" smtClean="0"/>
              <a:t>have to specify </a:t>
            </a:r>
            <a:r>
              <a:rPr lang="en-US" sz="2400" dirty="0" smtClean="0"/>
              <a:t>line coordinates which are processed through subroutines. </a:t>
            </a:r>
            <a:r>
              <a:rPr lang="en-US" sz="2400" dirty="0" smtClean="0"/>
              <a:t>This is  a very hectic and time consuming task. </a:t>
            </a:r>
            <a:r>
              <a:rPr lang="en-US" sz="2400" dirty="0" smtClean="0"/>
              <a:t>If </a:t>
            </a:r>
            <a:r>
              <a:rPr lang="en-US" sz="2400" dirty="0" smtClean="0"/>
              <a:t>some character generation method can shorten the process then the robot would write real fast.</a:t>
            </a:r>
            <a:r>
              <a:rPr lang="en-US" sz="2400" dirty="0" smtClean="0"/>
              <a:t> </a:t>
            </a:r>
            <a:endParaRPr lang="en-US" sz="2400"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1700"/>
            <a:ext cx="8229600" cy="952500"/>
          </a:xfrm>
        </p:spPr>
        <p:txBody>
          <a:bodyPr>
            <a:noAutofit/>
          </a:bodyPr>
          <a:lstStyle/>
          <a:p>
            <a:r>
              <a:rPr lang="en-US" sz="11500" dirty="0" smtClean="0">
                <a:latin typeface="Eras Demi ITC" pitchFamily="34" charset="0"/>
              </a:rPr>
              <a:t>Thank You</a:t>
            </a:r>
            <a:endParaRPr lang="en-IN" sz="11500" dirty="0">
              <a:latin typeface="Eras Demi ITC"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19100"/>
            <a:ext cx="6781800" cy="952500"/>
          </a:xfrm>
        </p:spPr>
        <p:txBody>
          <a:bodyPr>
            <a:normAutofit/>
          </a:bodyPr>
          <a:lstStyle/>
          <a:p>
            <a:pPr algn="l"/>
            <a:r>
              <a:rPr lang="en-US" sz="4000" dirty="0" smtClean="0">
                <a:latin typeface="Eras Demi ITC" pitchFamily="34" charset="0"/>
              </a:rPr>
              <a:t>Task Specifications</a:t>
            </a:r>
            <a:endParaRPr lang="en-US" sz="4000" dirty="0"/>
          </a:p>
        </p:txBody>
      </p:sp>
      <p:sp>
        <p:nvSpPr>
          <p:cNvPr id="3" name="Content Placeholder 2"/>
          <p:cNvSpPr>
            <a:spLocks noGrp="1"/>
          </p:cNvSpPr>
          <p:nvPr>
            <p:ph idx="1"/>
          </p:nvPr>
        </p:nvSpPr>
        <p:spPr>
          <a:xfrm>
            <a:off x="1066800" y="1333500"/>
            <a:ext cx="7620000" cy="3962400"/>
          </a:xfrm>
        </p:spPr>
        <p:txBody>
          <a:bodyPr>
            <a:normAutofit/>
          </a:bodyPr>
          <a:lstStyle/>
          <a:p>
            <a:r>
              <a:rPr lang="en-US" sz="2400" dirty="0" smtClean="0"/>
              <a:t>Making a robust robot body to hold the writing mechanism</a:t>
            </a:r>
          </a:p>
          <a:p>
            <a:r>
              <a:rPr lang="en-US" sz="2400" dirty="0" smtClean="0"/>
              <a:t>Developing the mechanism with two arms rotated by stepper motors</a:t>
            </a:r>
          </a:p>
          <a:p>
            <a:r>
              <a:rPr lang="en-US" sz="2400" dirty="0" smtClean="0"/>
              <a:t>Developing algorithm for character printing based on STROKE method</a:t>
            </a:r>
          </a:p>
          <a:p>
            <a:r>
              <a:rPr lang="en-US" sz="2400" dirty="0" smtClean="0"/>
              <a:t>Making GUI for user to input character through keyboard</a:t>
            </a:r>
          </a:p>
          <a:p>
            <a:r>
              <a:rPr lang="en-US" sz="2400" dirty="0" smtClean="0"/>
              <a:t>When finished printing one character lift the pen and move to next position and wait for input</a:t>
            </a:r>
          </a:p>
          <a:p>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lowchart: Terminator 14"/>
          <p:cNvSpPr/>
          <p:nvPr/>
        </p:nvSpPr>
        <p:spPr>
          <a:xfrm>
            <a:off x="5181600" y="0"/>
            <a:ext cx="990600" cy="254000"/>
          </a:xfrm>
          <a:prstGeom prst="flowChartTerminator">
            <a:avLst/>
          </a:prstGeom>
          <a:effectLst>
            <a:outerShdw blurRad="40000" dist="23000" dir="5400000" rotWithShape="0">
              <a:srgbClr val="000000">
                <a:alpha val="35000"/>
              </a:srgbClr>
            </a:outerShdw>
            <a:softEdge rad="31750"/>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Start</a:t>
            </a:r>
            <a:endParaRPr lang="en-US" dirty="0"/>
          </a:p>
        </p:txBody>
      </p:sp>
      <p:sp>
        <p:nvSpPr>
          <p:cNvPr id="16" name="Flowchart: Process 15"/>
          <p:cNvSpPr/>
          <p:nvPr/>
        </p:nvSpPr>
        <p:spPr>
          <a:xfrm>
            <a:off x="3848100" y="635000"/>
            <a:ext cx="3657600" cy="317500"/>
          </a:xfrm>
          <a:prstGeom prst="flowChartProcess">
            <a:avLst/>
          </a:prstGeom>
          <a:effectLst>
            <a:outerShdw blurRad="40000" dist="23000" dir="5400000" rotWithShape="0">
              <a:srgbClr val="000000">
                <a:alpha val="35000"/>
              </a:srgbClr>
            </a:outerShdw>
            <a:softEdge rad="31750"/>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Take next character from input string</a:t>
            </a:r>
          </a:p>
        </p:txBody>
      </p:sp>
      <p:sp>
        <p:nvSpPr>
          <p:cNvPr id="18" name="Flowchart: Process 17"/>
          <p:cNvSpPr/>
          <p:nvPr/>
        </p:nvSpPr>
        <p:spPr>
          <a:xfrm>
            <a:off x="3886200" y="1333500"/>
            <a:ext cx="3581400" cy="320040"/>
          </a:xfrm>
          <a:prstGeom prst="flowChartProcess">
            <a:avLst/>
          </a:prstGeom>
          <a:effectLst>
            <a:outerShdw blurRad="40000" dist="23000" dir="5400000" rotWithShape="0">
              <a:srgbClr val="000000">
                <a:alpha val="35000"/>
              </a:srgbClr>
            </a:outerShdw>
            <a:softEdge rad="31750"/>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Load line coordinates from memory</a:t>
            </a:r>
          </a:p>
        </p:txBody>
      </p:sp>
      <p:sp>
        <p:nvSpPr>
          <p:cNvPr id="19" name="Flowchart: Process 18"/>
          <p:cNvSpPr/>
          <p:nvPr/>
        </p:nvSpPr>
        <p:spPr>
          <a:xfrm>
            <a:off x="3619500" y="1841500"/>
            <a:ext cx="4114800" cy="320040"/>
          </a:xfrm>
          <a:prstGeom prst="flowChartProcess">
            <a:avLst/>
          </a:prstGeom>
          <a:effectLst>
            <a:outerShdw blurRad="40000" dist="23000" dir="5400000" rotWithShape="0">
              <a:srgbClr val="000000">
                <a:alpha val="35000"/>
              </a:srgbClr>
            </a:outerShdw>
            <a:softEdge rad="31750"/>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Proceed to start point and put pen down</a:t>
            </a:r>
          </a:p>
        </p:txBody>
      </p:sp>
      <p:sp>
        <p:nvSpPr>
          <p:cNvPr id="20" name="Flowchart: Process 19"/>
          <p:cNvSpPr/>
          <p:nvPr/>
        </p:nvSpPr>
        <p:spPr>
          <a:xfrm>
            <a:off x="3352800" y="2413000"/>
            <a:ext cx="4648200" cy="317500"/>
          </a:xfrm>
          <a:prstGeom prst="flowChartProcess">
            <a:avLst/>
          </a:prstGeom>
          <a:effectLst>
            <a:outerShdw blurRad="40000" dist="23000" dir="5400000" rotWithShape="0">
              <a:srgbClr val="000000">
                <a:alpha val="35000"/>
              </a:srgbClr>
            </a:outerShdw>
            <a:softEdge rad="31750"/>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Trace inbuilt path to final point and lift the pen</a:t>
            </a:r>
          </a:p>
        </p:txBody>
      </p:sp>
      <p:sp>
        <p:nvSpPr>
          <p:cNvPr id="21" name="Flowchart: Decision 20"/>
          <p:cNvSpPr/>
          <p:nvPr/>
        </p:nvSpPr>
        <p:spPr>
          <a:xfrm>
            <a:off x="3810000" y="2921000"/>
            <a:ext cx="3771900" cy="762000"/>
          </a:xfrm>
          <a:prstGeom prst="flowChartDecision">
            <a:avLst/>
          </a:prstGeom>
          <a:effectLst>
            <a:outerShdw blurRad="40000" dist="23000" dir="5400000" rotWithShape="0">
              <a:srgbClr val="000000">
                <a:alpha val="35000"/>
              </a:srgbClr>
            </a:outerShdw>
            <a:softEdge rad="31750"/>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dirty="0" smtClean="0"/>
              <a:t>All lines of current alphabet traced ?</a:t>
            </a:r>
          </a:p>
        </p:txBody>
      </p:sp>
      <p:sp>
        <p:nvSpPr>
          <p:cNvPr id="23" name="Flowchart: Process 22"/>
          <p:cNvSpPr/>
          <p:nvPr/>
        </p:nvSpPr>
        <p:spPr>
          <a:xfrm>
            <a:off x="4267200" y="3873500"/>
            <a:ext cx="2819400" cy="317500"/>
          </a:xfrm>
          <a:prstGeom prst="flowChartProcess">
            <a:avLst/>
          </a:prstGeom>
          <a:effectLst>
            <a:outerShdw blurRad="40000" dist="23000" dir="5400000" rotWithShape="0">
              <a:srgbClr val="000000">
                <a:alpha val="35000"/>
              </a:srgbClr>
            </a:outerShdw>
            <a:softEdge rad="31750"/>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Move robot to next position</a:t>
            </a:r>
          </a:p>
        </p:txBody>
      </p:sp>
      <p:sp>
        <p:nvSpPr>
          <p:cNvPr id="24" name="Flowchart: Decision 23"/>
          <p:cNvSpPr/>
          <p:nvPr/>
        </p:nvSpPr>
        <p:spPr>
          <a:xfrm>
            <a:off x="3733800" y="4381500"/>
            <a:ext cx="3886200" cy="889000"/>
          </a:xfrm>
          <a:prstGeom prst="flowChartDecision">
            <a:avLst/>
          </a:prstGeom>
          <a:effectLst>
            <a:outerShdw blurRad="40000" dist="23000" dir="5400000" rotWithShape="0">
              <a:srgbClr val="000000">
                <a:alpha val="35000"/>
              </a:srgbClr>
            </a:outerShdw>
            <a:softEdge rad="31750"/>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dirty="0" smtClean="0"/>
              <a:t>All characters in input string printed ?</a:t>
            </a:r>
          </a:p>
        </p:txBody>
      </p:sp>
      <p:sp>
        <p:nvSpPr>
          <p:cNvPr id="25" name="Flowchart: Terminator 24"/>
          <p:cNvSpPr/>
          <p:nvPr/>
        </p:nvSpPr>
        <p:spPr>
          <a:xfrm>
            <a:off x="5067300" y="5461000"/>
            <a:ext cx="1219200" cy="254000"/>
          </a:xfrm>
          <a:prstGeom prst="flowChartTerminator">
            <a:avLst/>
          </a:prstGeom>
          <a:effectLst>
            <a:outerShdw blurRad="40000" dist="23000" dir="5400000" rotWithShape="0">
              <a:srgbClr val="000000">
                <a:alpha val="35000"/>
              </a:srgbClr>
            </a:outerShdw>
            <a:softEdge rad="31750"/>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S</a:t>
            </a:r>
            <a:r>
              <a:rPr lang="en-US" dirty="0" smtClean="0"/>
              <a:t>top</a:t>
            </a:r>
            <a:endParaRPr lang="en-US" dirty="0"/>
          </a:p>
        </p:txBody>
      </p:sp>
      <p:sp>
        <p:nvSpPr>
          <p:cNvPr id="26" name="Flowchart: Connector 25"/>
          <p:cNvSpPr/>
          <p:nvPr/>
        </p:nvSpPr>
        <p:spPr>
          <a:xfrm>
            <a:off x="5562600" y="317500"/>
            <a:ext cx="228600" cy="190500"/>
          </a:xfrm>
          <a:prstGeom prst="flowChartConnector">
            <a:avLst/>
          </a:prstGeom>
          <a:effectLst>
            <a:outerShdw blurRad="40000" dist="23000" dir="5400000" rotWithShape="0">
              <a:srgbClr val="000000">
                <a:alpha val="35000"/>
              </a:srgbClr>
            </a:outerShdw>
            <a:softEdge rad="31750"/>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7" name="Flowchart: Connector 26"/>
          <p:cNvSpPr/>
          <p:nvPr/>
        </p:nvSpPr>
        <p:spPr>
          <a:xfrm>
            <a:off x="5562600" y="1016000"/>
            <a:ext cx="228600" cy="190500"/>
          </a:xfrm>
          <a:prstGeom prst="flowChartConnector">
            <a:avLst/>
          </a:prstGeom>
          <a:effectLst>
            <a:outerShdw blurRad="40000" dist="23000" dir="5400000" rotWithShape="0">
              <a:srgbClr val="000000">
                <a:alpha val="35000"/>
              </a:srgbClr>
            </a:outerShdw>
            <a:softEdge rad="31750"/>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3" name="TextBox 12"/>
          <p:cNvSpPr txBox="1"/>
          <p:nvPr/>
        </p:nvSpPr>
        <p:spPr>
          <a:xfrm>
            <a:off x="907528" y="412750"/>
            <a:ext cx="1683272" cy="1323439"/>
          </a:xfrm>
          <a:prstGeom prst="rect">
            <a:avLst/>
          </a:prstGeom>
          <a:noFill/>
        </p:spPr>
        <p:txBody>
          <a:bodyPr wrap="square" rtlCol="0">
            <a:spAutoFit/>
          </a:bodyPr>
          <a:lstStyle/>
          <a:p>
            <a:r>
              <a:rPr lang="en-US" sz="4000" dirty="0" smtClean="0">
                <a:latin typeface="Eras Demi ITC" pitchFamily="34" charset="0"/>
              </a:rPr>
              <a:t>Flow Chart</a:t>
            </a:r>
          </a:p>
        </p:txBody>
      </p:sp>
      <p:cxnSp>
        <p:nvCxnSpPr>
          <p:cNvPr id="35" name="Straight Arrow Connector 34"/>
          <p:cNvCxnSpPr>
            <a:stCxn id="15" idx="2"/>
            <a:endCxn id="26" idx="0"/>
          </p:cNvCxnSpPr>
          <p:nvPr/>
        </p:nvCxnSpPr>
        <p:spPr>
          <a:xfrm rot="5400000">
            <a:off x="5645150" y="285618"/>
            <a:ext cx="635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6" idx="4"/>
            <a:endCxn id="16" idx="0"/>
          </p:cNvCxnSpPr>
          <p:nvPr/>
        </p:nvCxnSpPr>
        <p:spPr>
          <a:xfrm rot="5400000">
            <a:off x="5613400" y="571368"/>
            <a:ext cx="127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6" idx="2"/>
            <a:endCxn id="27" idx="0"/>
          </p:cNvCxnSpPr>
          <p:nvPr/>
        </p:nvCxnSpPr>
        <p:spPr>
          <a:xfrm rot="5400000">
            <a:off x="5645150" y="984118"/>
            <a:ext cx="635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7" idx="4"/>
            <a:endCxn id="18" idx="0"/>
          </p:cNvCxnSpPr>
          <p:nvPr/>
        </p:nvCxnSpPr>
        <p:spPr>
          <a:xfrm rot="5400000">
            <a:off x="5613400" y="1269868"/>
            <a:ext cx="127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8" idx="2"/>
            <a:endCxn id="19" idx="0"/>
          </p:cNvCxnSpPr>
          <p:nvPr/>
        </p:nvCxnSpPr>
        <p:spPr>
          <a:xfrm rot="5400000">
            <a:off x="5582920" y="1747388"/>
            <a:ext cx="18796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9" idx="2"/>
            <a:endCxn id="20" idx="0"/>
          </p:cNvCxnSpPr>
          <p:nvPr/>
        </p:nvCxnSpPr>
        <p:spPr>
          <a:xfrm rot="5400000">
            <a:off x="5551170" y="2287138"/>
            <a:ext cx="25146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0" idx="2"/>
            <a:endCxn id="21" idx="0"/>
          </p:cNvCxnSpPr>
          <p:nvPr/>
        </p:nvCxnSpPr>
        <p:spPr>
          <a:xfrm rot="16200000" flipH="1">
            <a:off x="5591175" y="2816225"/>
            <a:ext cx="190500" cy="19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1" idx="2"/>
            <a:endCxn id="23" idx="0"/>
          </p:cNvCxnSpPr>
          <p:nvPr/>
        </p:nvCxnSpPr>
        <p:spPr>
          <a:xfrm rot="5400000">
            <a:off x="5591175" y="3768725"/>
            <a:ext cx="190500" cy="19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23" idx="2"/>
            <a:endCxn id="24" idx="0"/>
          </p:cNvCxnSpPr>
          <p:nvPr/>
        </p:nvCxnSpPr>
        <p:spPr>
          <a:xfrm rot="5400000">
            <a:off x="5581650" y="4286118"/>
            <a:ext cx="1905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4" idx="2"/>
            <a:endCxn id="25" idx="0"/>
          </p:cNvCxnSpPr>
          <p:nvPr/>
        </p:nvCxnSpPr>
        <p:spPr>
          <a:xfrm rot="5400000">
            <a:off x="5581650" y="5365618"/>
            <a:ext cx="1905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21" idx="1"/>
            <a:endCxn id="27" idx="2"/>
          </p:cNvCxnSpPr>
          <p:nvPr/>
        </p:nvCxnSpPr>
        <p:spPr>
          <a:xfrm rot="10800000" flipH="1">
            <a:off x="3810000" y="1111250"/>
            <a:ext cx="1752600" cy="2190750"/>
          </a:xfrm>
          <a:prstGeom prst="bentConnector3">
            <a:avLst>
              <a:gd name="adj1" fmla="val -3582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24" idx="1"/>
            <a:endCxn id="26" idx="2"/>
          </p:cNvCxnSpPr>
          <p:nvPr/>
        </p:nvCxnSpPr>
        <p:spPr>
          <a:xfrm rot="10800000" flipH="1">
            <a:off x="3733800" y="412750"/>
            <a:ext cx="1828800" cy="4413250"/>
          </a:xfrm>
          <a:prstGeom prst="bentConnector3">
            <a:avLst>
              <a:gd name="adj1" fmla="val -55458"/>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5715001" y="5207000"/>
            <a:ext cx="538417" cy="369332"/>
          </a:xfrm>
          <a:prstGeom prst="rect">
            <a:avLst/>
          </a:prstGeom>
          <a:noFill/>
        </p:spPr>
        <p:txBody>
          <a:bodyPr wrap="none" rtlCol="0">
            <a:spAutoFit/>
          </a:bodyPr>
          <a:lstStyle/>
          <a:p>
            <a:r>
              <a:rPr lang="en-US" dirty="0" smtClean="0"/>
              <a:t>Yes </a:t>
            </a:r>
            <a:endParaRPr lang="en-US" dirty="0"/>
          </a:p>
        </p:txBody>
      </p:sp>
      <p:sp>
        <p:nvSpPr>
          <p:cNvPr id="62" name="TextBox 61"/>
          <p:cNvSpPr txBox="1"/>
          <p:nvPr/>
        </p:nvSpPr>
        <p:spPr>
          <a:xfrm>
            <a:off x="2743201" y="4064000"/>
            <a:ext cx="508473" cy="369332"/>
          </a:xfrm>
          <a:prstGeom prst="rect">
            <a:avLst/>
          </a:prstGeom>
          <a:noFill/>
        </p:spPr>
        <p:txBody>
          <a:bodyPr wrap="square" rtlCol="0">
            <a:spAutoFit/>
          </a:bodyPr>
          <a:lstStyle/>
          <a:p>
            <a:r>
              <a:rPr lang="en-US" dirty="0" smtClean="0"/>
              <a:t>No </a:t>
            </a:r>
            <a:endParaRPr lang="en-US" dirty="0"/>
          </a:p>
        </p:txBody>
      </p:sp>
      <p:sp>
        <p:nvSpPr>
          <p:cNvPr id="63" name="TextBox 62"/>
          <p:cNvSpPr txBox="1"/>
          <p:nvPr/>
        </p:nvSpPr>
        <p:spPr>
          <a:xfrm>
            <a:off x="5715001" y="3619500"/>
            <a:ext cx="538417" cy="369332"/>
          </a:xfrm>
          <a:prstGeom prst="rect">
            <a:avLst/>
          </a:prstGeom>
          <a:noFill/>
        </p:spPr>
        <p:txBody>
          <a:bodyPr wrap="none" rtlCol="0">
            <a:spAutoFit/>
          </a:bodyPr>
          <a:lstStyle/>
          <a:p>
            <a:r>
              <a:rPr lang="en-US" dirty="0" smtClean="0"/>
              <a:t>Yes </a:t>
            </a:r>
            <a:endParaRPr lang="en-US" dirty="0"/>
          </a:p>
        </p:txBody>
      </p:sp>
      <p:sp>
        <p:nvSpPr>
          <p:cNvPr id="64" name="TextBox 63"/>
          <p:cNvSpPr txBox="1"/>
          <p:nvPr/>
        </p:nvSpPr>
        <p:spPr>
          <a:xfrm>
            <a:off x="3200400" y="2857500"/>
            <a:ext cx="457200" cy="369332"/>
          </a:xfrm>
          <a:prstGeom prst="rect">
            <a:avLst/>
          </a:prstGeom>
          <a:noFill/>
        </p:spPr>
        <p:txBody>
          <a:bodyPr wrap="square" rtlCol="0">
            <a:spAutoFit/>
          </a:bodyPr>
          <a:lstStyle/>
          <a:p>
            <a:r>
              <a:rPr lang="en-US" dirty="0" smtClean="0"/>
              <a:t>No </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8" grpId="0" animBg="1"/>
      <p:bldP spid="19" grpId="0" animBg="1"/>
      <p:bldP spid="20" grpId="0" animBg="1"/>
      <p:bldP spid="21" grpId="0" animBg="1"/>
      <p:bldP spid="23" grpId="0" animBg="1"/>
      <p:bldP spid="24" grpId="0" animBg="1"/>
      <p:bldP spid="25" grpId="0" animBg="1"/>
      <p:bldP spid="26" grpId="0" animBg="1"/>
      <p:bldP spid="27" grpId="0" animBg="1"/>
      <p:bldP spid="13" grpId="0"/>
      <p:bldP spid="61" grpId="0"/>
      <p:bldP spid="62" grpId="0"/>
      <p:bldP spid="63" grpId="0"/>
      <p:bldP spid="6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19100"/>
            <a:ext cx="7772400" cy="952500"/>
          </a:xfrm>
        </p:spPr>
        <p:txBody>
          <a:bodyPr>
            <a:normAutofit/>
          </a:bodyPr>
          <a:lstStyle/>
          <a:p>
            <a:pPr algn="l"/>
            <a:r>
              <a:rPr lang="en-US" sz="4000" dirty="0" smtClean="0">
                <a:latin typeface="Eras Demi ITC" pitchFamily="34" charset="0"/>
              </a:rPr>
              <a:t>Functional Block diagram</a:t>
            </a:r>
            <a:endParaRPr lang="en-US" sz="4000" dirty="0">
              <a:latin typeface="Eras Demi ITC" pitchFamily="34" charset="0"/>
            </a:endParaRPr>
          </a:p>
        </p:txBody>
      </p:sp>
      <p:pic>
        <p:nvPicPr>
          <p:cNvPr id="2050" name="Picture 2"/>
          <p:cNvPicPr>
            <a:picLocks noChangeAspect="1" noChangeArrowheads="1"/>
          </p:cNvPicPr>
          <p:nvPr/>
        </p:nvPicPr>
        <p:blipFill>
          <a:blip r:embed="rId2"/>
          <a:srcRect/>
          <a:stretch>
            <a:fillRect/>
          </a:stretch>
        </p:blipFill>
        <p:spPr bwMode="auto">
          <a:xfrm>
            <a:off x="1828800" y="1485900"/>
            <a:ext cx="6032587" cy="3771982"/>
          </a:xfrm>
          <a:prstGeom prst="rect">
            <a:avLst/>
          </a:prstGeom>
          <a:noFill/>
          <a:ln w="9525">
            <a:noFill/>
            <a:miter lim="800000"/>
            <a:headEnd/>
            <a:tailEnd/>
          </a:ln>
          <a:effec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19100"/>
            <a:ext cx="7620000" cy="952500"/>
          </a:xfrm>
        </p:spPr>
        <p:txBody>
          <a:bodyPr>
            <a:normAutofit/>
          </a:bodyPr>
          <a:lstStyle/>
          <a:p>
            <a:pPr algn="l"/>
            <a:r>
              <a:rPr lang="en-US" sz="4000" dirty="0" smtClean="0">
                <a:latin typeface="Eras Demi ITC" pitchFamily="34" charset="0"/>
              </a:rPr>
              <a:t>Sequence Diagram</a:t>
            </a:r>
            <a:endParaRPr lang="en-US" sz="4000" dirty="0">
              <a:latin typeface="Eras Demi ITC" pitchFamily="34" charset="0"/>
            </a:endParaRPr>
          </a:p>
        </p:txBody>
      </p:sp>
      <p:pic>
        <p:nvPicPr>
          <p:cNvPr id="3074" name="Picture 2"/>
          <p:cNvPicPr>
            <a:picLocks noChangeAspect="1" noChangeArrowheads="1"/>
          </p:cNvPicPr>
          <p:nvPr/>
        </p:nvPicPr>
        <p:blipFill>
          <a:blip r:embed="rId2"/>
          <a:srcRect/>
          <a:stretch>
            <a:fillRect/>
          </a:stretch>
        </p:blipFill>
        <p:spPr bwMode="auto">
          <a:xfrm>
            <a:off x="2057400" y="1562100"/>
            <a:ext cx="5732771" cy="3581400"/>
          </a:xfrm>
          <a:prstGeom prst="rect">
            <a:avLst/>
          </a:prstGeom>
          <a:noFill/>
          <a:ln w="9525">
            <a:noFill/>
            <a:miter lim="800000"/>
            <a:headEnd/>
            <a:tailEnd/>
          </a:ln>
          <a:effec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19100"/>
            <a:ext cx="7772400" cy="952500"/>
          </a:xfrm>
        </p:spPr>
        <p:txBody>
          <a:bodyPr>
            <a:normAutofit/>
          </a:bodyPr>
          <a:lstStyle/>
          <a:p>
            <a:pPr algn="l"/>
            <a:r>
              <a:rPr lang="en-US" sz="4000" dirty="0" smtClean="0">
                <a:latin typeface="Eras Demi ITC" pitchFamily="34" charset="0"/>
              </a:rPr>
              <a:t>Signal flow</a:t>
            </a:r>
            <a:endParaRPr lang="en-US" sz="4000" dirty="0">
              <a:latin typeface="Eras Demi ITC" pitchFamily="34" charset="0"/>
            </a:endParaRPr>
          </a:p>
        </p:txBody>
      </p:sp>
      <p:sp>
        <p:nvSpPr>
          <p:cNvPr id="3" name="Content Placeholder 2"/>
          <p:cNvSpPr>
            <a:spLocks noGrp="1"/>
          </p:cNvSpPr>
          <p:nvPr>
            <p:ph idx="1"/>
          </p:nvPr>
        </p:nvSpPr>
        <p:spPr>
          <a:xfrm>
            <a:off x="914400" y="1333500"/>
            <a:ext cx="7772400" cy="3771636"/>
          </a:xfrm>
        </p:spPr>
        <p:txBody>
          <a:bodyPr>
            <a:normAutofit/>
          </a:bodyPr>
          <a:lstStyle/>
          <a:p>
            <a:r>
              <a:rPr lang="en-US" sz="2400" b="1" dirty="0" smtClean="0"/>
              <a:t>User:</a:t>
            </a:r>
            <a:r>
              <a:rPr lang="en-US" sz="2400" dirty="0" smtClean="0"/>
              <a:t> User input text and the font size to the application (GUI) developed for the PC</a:t>
            </a:r>
          </a:p>
          <a:p>
            <a:r>
              <a:rPr lang="en-US" sz="2400" b="1" dirty="0" smtClean="0"/>
              <a:t>PC:</a:t>
            </a:r>
            <a:r>
              <a:rPr lang="en-US" sz="2400" dirty="0" smtClean="0"/>
              <a:t> When the user inputs any string, the application running on the PC will generate an intermediate data to be passed to the Robot</a:t>
            </a:r>
          </a:p>
          <a:p>
            <a:r>
              <a:rPr lang="en-US" sz="2400" b="1" dirty="0" smtClean="0"/>
              <a:t>Robot:</a:t>
            </a:r>
            <a:r>
              <a:rPr lang="en-US" sz="2400" dirty="0" smtClean="0"/>
              <a:t> The Robot will accept the data passed from the PC using a wireless </a:t>
            </a:r>
            <a:r>
              <a:rPr lang="en-US" sz="2400" dirty="0" err="1" smtClean="0"/>
              <a:t>ZigBee</a:t>
            </a:r>
            <a:r>
              <a:rPr lang="en-US" sz="2400" dirty="0" smtClean="0"/>
              <a:t> module. It will use the data passed from the computer to generate lines on the paper to form the characters in the input string.</a:t>
            </a:r>
          </a:p>
          <a:p>
            <a:endParaRPr 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19100"/>
            <a:ext cx="7772400" cy="952500"/>
          </a:xfrm>
        </p:spPr>
        <p:txBody>
          <a:bodyPr>
            <a:normAutofit/>
          </a:bodyPr>
          <a:lstStyle/>
          <a:p>
            <a:pPr algn="l"/>
            <a:r>
              <a:rPr lang="en-US" sz="4000" dirty="0" smtClean="0">
                <a:latin typeface="Eras Demi ITC" pitchFamily="34" charset="0"/>
              </a:rPr>
              <a:t>Innovations </a:t>
            </a:r>
            <a:endParaRPr lang="en-US" sz="4000" dirty="0"/>
          </a:p>
        </p:txBody>
      </p:sp>
      <p:sp>
        <p:nvSpPr>
          <p:cNvPr id="3" name="Content Placeholder 2"/>
          <p:cNvSpPr>
            <a:spLocks noGrp="1"/>
          </p:cNvSpPr>
          <p:nvPr>
            <p:ph idx="1"/>
          </p:nvPr>
        </p:nvSpPr>
        <p:spPr>
          <a:xfrm>
            <a:off x="914400" y="1333500"/>
            <a:ext cx="7696200" cy="3771636"/>
          </a:xfrm>
        </p:spPr>
        <p:txBody>
          <a:bodyPr>
            <a:normAutofit lnSpcReduction="10000"/>
          </a:bodyPr>
          <a:lstStyle/>
          <a:p>
            <a:r>
              <a:rPr lang="en-US" sz="2400" dirty="0" smtClean="0"/>
              <a:t>The character writing algorithm is self developed and is much easier to understand and implement than any other algorithm for character generation</a:t>
            </a:r>
          </a:p>
          <a:p>
            <a:r>
              <a:rPr lang="en-US" sz="2400" dirty="0" smtClean="0"/>
              <a:t>The self developed writing mechanism is much cheaper and lighter than any other writing mechanism available in the market </a:t>
            </a:r>
          </a:p>
          <a:p>
            <a:r>
              <a:rPr lang="en-US" sz="2400" dirty="0" smtClean="0"/>
              <a:t>We had to split the only motor driver present on SPARK V to drive two stepper motors simultaneously</a:t>
            </a:r>
          </a:p>
          <a:p>
            <a:r>
              <a:rPr lang="en-US" sz="2400" dirty="0" smtClean="0"/>
              <a:t>We also designed an applet with animation for virtual demonstration of our project</a:t>
            </a:r>
            <a:endParaRPr lang="en-US" sz="2400"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66700"/>
            <a:ext cx="7391400" cy="952500"/>
          </a:xfrm>
        </p:spPr>
        <p:txBody>
          <a:bodyPr/>
          <a:lstStyle/>
          <a:p>
            <a:pPr algn="l"/>
            <a:r>
              <a:rPr lang="en-US" dirty="0" smtClean="0">
                <a:latin typeface="Eras Demi ITC" pitchFamily="34" charset="0"/>
              </a:rPr>
              <a:t>Challenges</a:t>
            </a:r>
            <a:endParaRPr lang="en-US" dirty="0"/>
          </a:p>
        </p:txBody>
      </p:sp>
      <p:sp>
        <p:nvSpPr>
          <p:cNvPr id="3" name="Content Placeholder 2"/>
          <p:cNvSpPr>
            <a:spLocks noGrp="1"/>
          </p:cNvSpPr>
          <p:nvPr>
            <p:ph idx="1"/>
          </p:nvPr>
        </p:nvSpPr>
        <p:spPr>
          <a:xfrm>
            <a:off x="990600" y="1333500"/>
            <a:ext cx="7924800" cy="3771636"/>
          </a:xfrm>
        </p:spPr>
        <p:txBody>
          <a:bodyPr>
            <a:noAutofit/>
          </a:bodyPr>
          <a:lstStyle/>
          <a:p>
            <a:pPr>
              <a:lnSpc>
                <a:spcPct val="120000"/>
              </a:lnSpc>
              <a:buNone/>
            </a:pPr>
            <a:r>
              <a:rPr lang="en-US" sz="1800" b="1" dirty="0" smtClean="0"/>
              <a:t>PROBLEM: </a:t>
            </a:r>
          </a:p>
          <a:p>
            <a:pPr>
              <a:lnSpc>
                <a:spcPct val="120000"/>
              </a:lnSpc>
              <a:buNone/>
            </a:pPr>
            <a:r>
              <a:rPr lang="en-US" sz="1800" dirty="0" smtClean="0"/>
              <a:t>The problem with this mechanism is that when the arm moves from one point to </a:t>
            </a:r>
          </a:p>
          <a:p>
            <a:pPr>
              <a:lnSpc>
                <a:spcPct val="120000"/>
              </a:lnSpc>
              <a:buNone/>
            </a:pPr>
            <a:r>
              <a:rPr lang="en-US" sz="1800" dirty="0" smtClean="0"/>
              <a:t>other, we have no control on how the motors will rotate between the given two </a:t>
            </a:r>
          </a:p>
          <a:p>
            <a:pPr>
              <a:lnSpc>
                <a:spcPct val="120000"/>
              </a:lnSpc>
              <a:buNone/>
            </a:pPr>
            <a:r>
              <a:rPr lang="en-US" sz="1800" dirty="0" smtClean="0"/>
              <a:t>points. So the end result will not necessarily be a straight line. It will be some </a:t>
            </a:r>
          </a:p>
          <a:p>
            <a:pPr>
              <a:lnSpc>
                <a:spcPct val="120000"/>
              </a:lnSpc>
              <a:buNone/>
            </a:pPr>
            <a:r>
              <a:rPr lang="en-US" sz="1800" dirty="0" smtClean="0"/>
              <a:t>arbitrary set of curves that we cannot even predict. Therefore it look like scribble.</a:t>
            </a:r>
          </a:p>
          <a:p>
            <a:pPr>
              <a:lnSpc>
                <a:spcPct val="120000"/>
              </a:lnSpc>
              <a:buNone/>
            </a:pPr>
            <a:r>
              <a:rPr lang="en-US" sz="1800" b="1" dirty="0" smtClean="0"/>
              <a:t>SOLUTION:</a:t>
            </a:r>
          </a:p>
          <a:p>
            <a:pPr>
              <a:lnSpc>
                <a:spcPct val="120000"/>
              </a:lnSpc>
              <a:buNone/>
            </a:pPr>
            <a:r>
              <a:rPr lang="en-US" sz="1800" dirty="0" smtClean="0"/>
              <a:t>To solve this problem we divide the line into 10 equal parts. The co-ordinates of </a:t>
            </a:r>
          </a:p>
          <a:p>
            <a:pPr>
              <a:lnSpc>
                <a:spcPct val="120000"/>
              </a:lnSpc>
              <a:buNone/>
            </a:pPr>
            <a:r>
              <a:rPr lang="en-US" sz="1800" dirty="0" smtClean="0"/>
              <a:t>these intermediate points are calculated and 10 lines are drawn instead of one. </a:t>
            </a:r>
          </a:p>
          <a:p>
            <a:pPr>
              <a:lnSpc>
                <a:spcPct val="120000"/>
              </a:lnSpc>
              <a:buNone/>
            </a:pPr>
            <a:r>
              <a:rPr lang="en-US" sz="1800" dirty="0" smtClean="0"/>
              <a:t>Now, though the line is crooked in between the effect will not be seen on the </a:t>
            </a:r>
          </a:p>
          <a:p>
            <a:pPr>
              <a:lnSpc>
                <a:spcPct val="120000"/>
              </a:lnSpc>
              <a:buNone/>
            </a:pPr>
            <a:r>
              <a:rPr lang="en-US" sz="1800" dirty="0" smtClean="0"/>
              <a:t>entire character.</a:t>
            </a:r>
            <a:endParaRPr lang="en-US" sz="1800" dirty="0"/>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1761</TotalTime>
  <Words>986</Words>
  <Application>Microsoft Office PowerPoint</Application>
  <PresentationFormat>On-screen Show (16:10)</PresentationFormat>
  <Paragraphs>138</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Slide 1</vt:lpstr>
      <vt:lpstr>Project objective</vt:lpstr>
      <vt:lpstr>Task Specifications</vt:lpstr>
      <vt:lpstr>Slide 4</vt:lpstr>
      <vt:lpstr>Functional Block diagram</vt:lpstr>
      <vt:lpstr>Sequence Diagram</vt:lpstr>
      <vt:lpstr>Signal flow</vt:lpstr>
      <vt:lpstr>Innovations </vt:lpstr>
      <vt:lpstr>Challenges</vt:lpstr>
      <vt:lpstr>Task completed</vt:lpstr>
      <vt:lpstr>Mechanism</vt:lpstr>
      <vt:lpstr>Line Tracing</vt:lpstr>
      <vt:lpstr>Working</vt:lpstr>
      <vt:lpstr>Character Mapping</vt:lpstr>
      <vt:lpstr>Example</vt:lpstr>
      <vt:lpstr>GUI</vt:lpstr>
      <vt:lpstr>Applet Simulation </vt:lpstr>
      <vt:lpstr>Limitations</vt:lpstr>
      <vt:lpstr>Re-usability features </vt:lpstr>
      <vt:lpstr>Future Enhancements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Ranjit</dc:creator>
  <cp:lastModifiedBy>RANJIT</cp:lastModifiedBy>
  <cp:revision>217</cp:revision>
  <dcterms:created xsi:type="dcterms:W3CDTF">2011-10-01T11:03:04Z</dcterms:created>
  <dcterms:modified xsi:type="dcterms:W3CDTF">2012-04-27T17:02:55Z</dcterms:modified>
</cp:coreProperties>
</file>