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8.png" ContentType="image/png"/>
  <Override PartName="/ppt/media/image15.gif" ContentType="image/gif"/>
  <Override PartName="/ppt/media/image12.gif" ContentType="image/gif"/>
  <Override PartName="/ppt/media/image13.png" ContentType="image/png"/>
  <Override PartName="/ppt/media/image17.png" ContentType="image/png"/>
  <Override PartName="/ppt/media/image11.gif" ContentType="image/gif"/>
  <Override PartName="/ppt/media/image14.png" ContentType="image/png"/>
  <Override PartName="/ppt/media/image10.png" ContentType="image/png"/>
  <Override PartName="/ppt/media/image9.png" ContentType="image/png"/>
  <Override PartName="/ppt/media/image6.png" ContentType="image/png"/>
  <Override PartName="/ppt/media/image8.gif" ContentType="image/gif"/>
  <Override PartName="/ppt/media/image5.png" ContentType="image/png"/>
  <Override PartName="/ppt/media/image4.gif" ContentType="image/gif"/>
  <Override PartName="/ppt/media/image3.gif" ContentType="image/gif"/>
  <Override PartName="/ppt/media/image2.png" ContentType="image/png"/>
  <Override PartName="/ppt/media/image1.png" ContentType="image/png"/>
  <Override PartName="/ppt/media/image7.gif" ContentType="image/gif"/>
  <Override PartName="/ppt/media/image16.gif" ContentType="image/gi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E"/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E"/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E"/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E"/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C4D60CB-595A-4E3C-986E-575C534599CD}" type="slidenum">
              <a:rPr lang="en-IE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163C9B3-5449-46C6-A4A1-F3AFA21D090C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7731087-8ABD-4D28-B41B-34B8CD732FF4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520E7E9-80EF-44EE-A915-40B1EEB3F398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1F884DC-ADB4-40FC-A807-1266A62C2168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23/10/13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6E3284-C1BC-4659-B6B7-7D22B78A0C7A}" type="slidenum">
              <a:rPr lang="en-IE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4.gi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image" Target="../media/image8.gif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image" Target="../media/image12.gif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image" Target="../media/image16.gif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7522920" y="4178880"/>
            <a:ext cx="1124280" cy="150048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fbfbf"/>
          </a:solidFill>
          <a:ln w="25560">
            <a:solidFill>
              <a:srgbClr val="ffffff"/>
            </a:solidFill>
            <a:round/>
          </a:ln>
        </p:spPr>
      </p:sp>
      <p:sp>
        <p:nvSpPr>
          <p:cNvPr id="45" name="CustomShape 2"/>
          <p:cNvSpPr/>
          <p:nvPr/>
        </p:nvSpPr>
        <p:spPr>
          <a:xfrm>
            <a:off x="107640" y="4160520"/>
            <a:ext cx="1076400" cy="150048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fbfbf"/>
          </a:solidFill>
          <a:ln w="25560">
            <a:solidFill>
              <a:srgbClr val="ffffff"/>
            </a:solidFill>
            <a:round/>
          </a:ln>
        </p:spPr>
      </p:sp>
      <p:sp>
        <p:nvSpPr>
          <p:cNvPr id="46" name="CustomShape 3"/>
          <p:cNvSpPr/>
          <p:nvPr/>
        </p:nvSpPr>
        <p:spPr>
          <a:xfrm>
            <a:off x="1384920" y="1842840"/>
            <a:ext cx="1295640" cy="1482480"/>
          </a:xfrm>
          <a:prstGeom prst="flowChartMagneticDisk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19080">
            <a:solidFill>
              <a:srgbClr val="000000"/>
            </a:solidFill>
            <a:round/>
          </a:ln>
        </p:spPr>
      </p:sp>
      <p:sp>
        <p:nvSpPr>
          <p:cNvPr id="47" name="CustomShape 4"/>
          <p:cNvSpPr/>
          <p:nvPr/>
        </p:nvSpPr>
        <p:spPr>
          <a:xfrm>
            <a:off x="1405800" y="4149000"/>
            <a:ext cx="5923080" cy="151164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 w="19080">
            <a:solidFill>
              <a:srgbClr val="000000"/>
            </a:solidFill>
            <a:round/>
          </a:ln>
        </p:spPr>
      </p:sp>
      <p:sp>
        <p:nvSpPr>
          <p:cNvPr id="48" name="CustomShape 5"/>
          <p:cNvSpPr/>
          <p:nvPr/>
        </p:nvSpPr>
        <p:spPr>
          <a:xfrm rot="10800000">
            <a:off x="5961240" y="1844280"/>
            <a:ext cx="1472400" cy="1482480"/>
          </a:xfrm>
          <a:prstGeom prst="snip1Rect">
            <a:avLst>
              <a:gd fmla="val 16667" name="adj"/>
            </a:avLst>
          </a:prstGeom>
          <a:solidFill>
            <a:srgbClr val="d9d9d9"/>
          </a:solidFill>
          <a:ln w="19080">
            <a:solidFill>
              <a:srgbClr val="000000"/>
            </a:solidFill>
            <a:round/>
          </a:ln>
        </p:spPr>
      </p:sp>
      <p:sp>
        <p:nvSpPr>
          <p:cNvPr id="49" name="CustomShape 6"/>
          <p:cNvSpPr/>
          <p:nvPr/>
        </p:nvSpPr>
        <p:spPr>
          <a:xfrm>
            <a:off x="3833280" y="2066760"/>
            <a:ext cx="1151640" cy="100764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00"/>
            </a:solidFill>
            <a:custDash>
              <a:ds d="159000" sp="53000"/>
            </a:custDash>
            <a:round/>
          </a:ln>
        </p:spPr>
      </p:sp>
      <p:sp>
        <p:nvSpPr>
          <p:cNvPr id="50" name="CustomShape 7"/>
          <p:cNvSpPr/>
          <p:nvPr/>
        </p:nvSpPr>
        <p:spPr>
          <a:xfrm>
            <a:off x="1533240" y="4398480"/>
            <a:ext cx="1215360" cy="1007640"/>
          </a:xfrm>
          <a:prstGeom prst="flowChartAlternateProcess">
            <a:avLst/>
          </a:prstGeom>
          <a:solidFill>
            <a:srgbClr val="d9d9d9"/>
          </a:solidFill>
          <a:ln w="19080">
            <a:solidFill>
              <a:srgbClr val="000000"/>
            </a:solidFill>
            <a:custDash>
              <a:ds d="159000" sp="53000"/>
            </a:custDash>
            <a:round/>
          </a:ln>
        </p:spPr>
      </p:sp>
      <p:sp>
        <p:nvSpPr>
          <p:cNvPr id="51" name="CustomShape 8"/>
          <p:cNvSpPr/>
          <p:nvPr/>
        </p:nvSpPr>
        <p:spPr>
          <a:xfrm>
            <a:off x="3021480" y="4406040"/>
            <a:ext cx="1191240" cy="1007640"/>
          </a:xfrm>
          <a:prstGeom prst="flowChartAlternateProcess">
            <a:avLst/>
          </a:prstGeom>
          <a:solidFill>
            <a:srgbClr val="d9d9d9"/>
          </a:solidFill>
          <a:ln w="19080">
            <a:solidFill>
              <a:srgbClr val="000000"/>
            </a:solidFill>
            <a:custDash>
              <a:ds d="159000" sp="53000"/>
            </a:custDash>
            <a:round/>
          </a:ln>
        </p:spPr>
      </p:sp>
      <p:sp>
        <p:nvSpPr>
          <p:cNvPr id="52" name="CustomShape 9"/>
          <p:cNvSpPr/>
          <p:nvPr/>
        </p:nvSpPr>
        <p:spPr>
          <a:xfrm>
            <a:off x="4463280" y="4403520"/>
            <a:ext cx="1189080" cy="1007640"/>
          </a:xfrm>
          <a:prstGeom prst="flowChartAlternateProcess">
            <a:avLst/>
          </a:prstGeom>
          <a:solidFill>
            <a:srgbClr val="d9d9d9"/>
          </a:solidFill>
          <a:ln w="19080">
            <a:solidFill>
              <a:srgbClr val="000000"/>
            </a:solidFill>
            <a:custDash>
              <a:ds d="159000" sp="53000"/>
            </a:custDash>
            <a:round/>
          </a:ln>
        </p:spPr>
      </p:sp>
      <p:sp>
        <p:nvSpPr>
          <p:cNvPr id="53" name="CustomShape 10"/>
          <p:cNvSpPr/>
          <p:nvPr/>
        </p:nvSpPr>
        <p:spPr>
          <a:xfrm>
            <a:off x="5960880" y="4406040"/>
            <a:ext cx="1247400" cy="1007640"/>
          </a:xfrm>
          <a:prstGeom prst="flowChartAlternateProcess">
            <a:avLst/>
          </a:prstGeom>
          <a:solidFill>
            <a:srgbClr val="d9d9d9"/>
          </a:solidFill>
          <a:ln w="19080">
            <a:solidFill>
              <a:srgbClr val="000000"/>
            </a:solidFill>
            <a:custDash>
              <a:ds d="159000" sp="53000"/>
            </a:custDash>
            <a:round/>
          </a:ln>
        </p:spPr>
      </p:sp>
      <p:sp>
        <p:nvSpPr>
          <p:cNvPr id="54" name="CustomShape 11"/>
          <p:cNvSpPr/>
          <p:nvPr/>
        </p:nvSpPr>
        <p:spPr>
          <a:xfrm>
            <a:off x="2706840" y="2570760"/>
            <a:ext cx="112608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5" name="CustomShape 12"/>
          <p:cNvSpPr/>
          <p:nvPr/>
        </p:nvSpPr>
        <p:spPr>
          <a:xfrm>
            <a:off x="4985280" y="2570760"/>
            <a:ext cx="97524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6" name="CustomShape 13"/>
          <p:cNvSpPr/>
          <p:nvPr/>
        </p:nvSpPr>
        <p:spPr>
          <a:xfrm flipH="1">
            <a:off x="7192800" y="4895280"/>
            <a:ext cx="314640" cy="39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7" name="CustomShape 14"/>
          <p:cNvSpPr/>
          <p:nvPr/>
        </p:nvSpPr>
        <p:spPr>
          <a:xfrm flipH="1" flipV="1">
            <a:off x="5652000" y="4907520"/>
            <a:ext cx="307800" cy="7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8" name="CustomShape 15"/>
          <p:cNvSpPr/>
          <p:nvPr/>
        </p:nvSpPr>
        <p:spPr>
          <a:xfrm flipH="1">
            <a:off x="4211640" y="4900320"/>
            <a:ext cx="288720" cy="21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9" name="CustomShape 16"/>
          <p:cNvSpPr/>
          <p:nvPr/>
        </p:nvSpPr>
        <p:spPr>
          <a:xfrm flipH="1">
            <a:off x="2732400" y="4907520"/>
            <a:ext cx="288720" cy="21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60" name="CustomShape 17"/>
          <p:cNvSpPr/>
          <p:nvPr/>
        </p:nvSpPr>
        <p:spPr>
          <a:xfrm flipH="1">
            <a:off x="1183320" y="4895280"/>
            <a:ext cx="348840" cy="4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61" name="CustomShape 18"/>
          <p:cNvSpPr/>
          <p:nvPr/>
        </p:nvSpPr>
        <p:spPr>
          <a:xfrm>
            <a:off x="1533240" y="2431440"/>
            <a:ext cx="134316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EventMedia</a:t>
            </a:r>
            <a:endParaRPr/>
          </a:p>
        </p:txBody>
      </p:sp>
      <p:sp>
        <p:nvSpPr>
          <p:cNvPr id="62" name="CustomShape 19"/>
          <p:cNvSpPr/>
          <p:nvPr/>
        </p:nvSpPr>
        <p:spPr>
          <a:xfrm>
            <a:off x="3737520" y="2393280"/>
            <a:ext cx="134316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Pre-Processing</a:t>
            </a:r>
            <a:endParaRPr/>
          </a:p>
        </p:txBody>
      </p:sp>
      <p:sp>
        <p:nvSpPr>
          <p:cNvPr id="63" name="CustomShape 20"/>
          <p:cNvSpPr/>
          <p:nvPr/>
        </p:nvSpPr>
        <p:spPr>
          <a:xfrm>
            <a:off x="5914440" y="2464560"/>
            <a:ext cx="1564920" cy="63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eventID|eventTitle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|Agent|Location|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Category</a:t>
            </a:r>
            <a:endParaRPr/>
          </a:p>
        </p:txBody>
      </p:sp>
      <p:sp>
        <p:nvSpPr>
          <p:cNvPr id="64" name="CustomShape 21"/>
          <p:cNvSpPr/>
          <p:nvPr/>
        </p:nvSpPr>
        <p:spPr>
          <a:xfrm>
            <a:off x="5895720" y="1957680"/>
            <a:ext cx="158364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Indexer of Events</a:t>
            </a:r>
            <a:endParaRPr/>
          </a:p>
        </p:txBody>
      </p:sp>
      <p:sp>
        <p:nvSpPr>
          <p:cNvPr id="65" name="CustomShape 22"/>
          <p:cNvSpPr/>
          <p:nvPr/>
        </p:nvSpPr>
        <p:spPr>
          <a:xfrm>
            <a:off x="2672280" y="1734120"/>
            <a:ext cx="306360" cy="28764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66" name="CustomShape 23"/>
          <p:cNvSpPr/>
          <p:nvPr/>
        </p:nvSpPr>
        <p:spPr>
          <a:xfrm>
            <a:off x="2706840" y="1734120"/>
            <a:ext cx="21672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1</a:t>
            </a:r>
            <a:endParaRPr/>
          </a:p>
        </p:txBody>
      </p:sp>
      <p:sp>
        <p:nvSpPr>
          <p:cNvPr id="67" name="CustomShape 24"/>
          <p:cNvSpPr/>
          <p:nvPr/>
        </p:nvSpPr>
        <p:spPr>
          <a:xfrm>
            <a:off x="4950720" y="1734120"/>
            <a:ext cx="306360" cy="28764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68" name="CustomShape 25"/>
          <p:cNvSpPr/>
          <p:nvPr/>
        </p:nvSpPr>
        <p:spPr>
          <a:xfrm>
            <a:off x="4985280" y="1734120"/>
            <a:ext cx="21672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2</a:t>
            </a:r>
            <a:endParaRPr/>
          </a:p>
        </p:txBody>
      </p:sp>
      <p:sp>
        <p:nvSpPr>
          <p:cNvPr id="69" name="CustomShape 26"/>
          <p:cNvSpPr/>
          <p:nvPr/>
        </p:nvSpPr>
        <p:spPr>
          <a:xfrm>
            <a:off x="8561160" y="4034880"/>
            <a:ext cx="306360" cy="28764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70" name="CustomShape 27"/>
          <p:cNvSpPr/>
          <p:nvPr/>
        </p:nvSpPr>
        <p:spPr>
          <a:xfrm>
            <a:off x="8566560" y="4034880"/>
            <a:ext cx="21672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3</a:t>
            </a:r>
            <a:endParaRPr/>
          </a:p>
        </p:txBody>
      </p:sp>
      <p:sp>
        <p:nvSpPr>
          <p:cNvPr id="71" name="CustomShape 28"/>
          <p:cNvSpPr/>
          <p:nvPr/>
        </p:nvSpPr>
        <p:spPr>
          <a:xfrm>
            <a:off x="7085520" y="3828600"/>
            <a:ext cx="306360" cy="28764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72" name="CustomShape 29"/>
          <p:cNvSpPr/>
          <p:nvPr/>
        </p:nvSpPr>
        <p:spPr>
          <a:xfrm>
            <a:off x="7119720" y="3828600"/>
            <a:ext cx="21672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4</a:t>
            </a:r>
            <a:endParaRPr/>
          </a:p>
        </p:txBody>
      </p:sp>
      <p:sp>
        <p:nvSpPr>
          <p:cNvPr id="73" name="CustomShape 30"/>
          <p:cNvSpPr/>
          <p:nvPr/>
        </p:nvSpPr>
        <p:spPr>
          <a:xfrm>
            <a:off x="1035360" y="3972600"/>
            <a:ext cx="306360" cy="28764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74" name="CustomShape 31"/>
          <p:cNvSpPr/>
          <p:nvPr/>
        </p:nvSpPr>
        <p:spPr>
          <a:xfrm>
            <a:off x="1069920" y="3972600"/>
            <a:ext cx="21672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5</a:t>
            </a:r>
            <a:endParaRPr/>
          </a:p>
        </p:txBody>
      </p:sp>
      <p:sp>
        <p:nvSpPr>
          <p:cNvPr id="75" name="CustomShape 32"/>
          <p:cNvSpPr/>
          <p:nvPr/>
        </p:nvSpPr>
        <p:spPr>
          <a:xfrm>
            <a:off x="44280" y="4380840"/>
            <a:ext cx="1223640" cy="927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Arial Narrow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Arial Narrow"/>
              </a:rPr>
              <a:t>Insomniac presents &lt;EVENT&gt;Volume Sundays&lt;/EVENT&gt; featuring Zeds Dead…”</a:t>
            </a:r>
            <a:endParaRPr/>
          </a:p>
        </p:txBody>
      </p:sp>
      <p:sp>
        <p:nvSpPr>
          <p:cNvPr id="76" name="CustomShape 33"/>
          <p:cNvSpPr/>
          <p:nvPr/>
        </p:nvSpPr>
        <p:spPr>
          <a:xfrm>
            <a:off x="7508160" y="4510440"/>
            <a:ext cx="1223640" cy="759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Arial Narrow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Arial Narrow"/>
              </a:rPr>
              <a:t>Insomniac presents Volume Sundays featuring Zeds Dead…”</a:t>
            </a:r>
            <a:endParaRPr/>
          </a:p>
        </p:txBody>
      </p:sp>
      <p:sp>
        <p:nvSpPr>
          <p:cNvPr id="77" name="CustomShape 34"/>
          <p:cNvSpPr/>
          <p:nvPr/>
        </p:nvSpPr>
        <p:spPr>
          <a:xfrm>
            <a:off x="5934240" y="4713120"/>
            <a:ext cx="134316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Pre-Processing</a:t>
            </a:r>
            <a:endParaRPr/>
          </a:p>
        </p:txBody>
      </p:sp>
      <p:sp>
        <p:nvSpPr>
          <p:cNvPr id="78" name="CustomShape 35"/>
          <p:cNvSpPr/>
          <p:nvPr/>
        </p:nvSpPr>
        <p:spPr>
          <a:xfrm>
            <a:off x="4450320" y="4633560"/>
            <a:ext cx="1343160" cy="516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Candidate Selection</a:t>
            </a:r>
            <a:endParaRPr/>
          </a:p>
        </p:txBody>
      </p:sp>
      <p:sp>
        <p:nvSpPr>
          <p:cNvPr id="79" name="CustomShape 36"/>
          <p:cNvSpPr/>
          <p:nvPr/>
        </p:nvSpPr>
        <p:spPr>
          <a:xfrm>
            <a:off x="2965320" y="4713120"/>
            <a:ext cx="134316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Disambiguation</a:t>
            </a:r>
            <a:endParaRPr/>
          </a:p>
        </p:txBody>
      </p:sp>
      <p:sp>
        <p:nvSpPr>
          <p:cNvPr id="80" name="CustomShape 37"/>
          <p:cNvSpPr/>
          <p:nvPr/>
        </p:nvSpPr>
        <p:spPr>
          <a:xfrm>
            <a:off x="1469520" y="4746240"/>
            <a:ext cx="134316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Post-Processing</a:t>
            </a:r>
            <a:endParaRPr/>
          </a:p>
        </p:txBody>
      </p:sp>
      <p:sp>
        <p:nvSpPr>
          <p:cNvPr id="81" name="CustomShape 38"/>
          <p:cNvSpPr/>
          <p:nvPr/>
        </p:nvSpPr>
        <p:spPr>
          <a:xfrm flipH="1" flipV="1" rot="5400000">
            <a:off x="4383000" y="2559960"/>
            <a:ext cx="1080000" cy="2610720"/>
          </a:xfrm>
          <a:prstGeom prst="bentConnector2">
            <a:avLst/>
          </a:prstGeom>
          <a:noFill/>
          <a:ln w="19080">
            <a:solidFill>
              <a:srgbClr val="000000"/>
            </a:solidFill>
            <a:round/>
            <a:headEnd len="med" type="arrow" w="med"/>
            <a:tailEnd len="med" type="arrow" w="med"/>
          </a:ln>
        </p:spPr>
      </p:sp>
      <p:sp>
        <p:nvSpPr>
          <p:cNvPr id="82" name="CustomShape 39"/>
          <p:cNvSpPr/>
          <p:nvPr/>
        </p:nvSpPr>
        <p:spPr>
          <a:xfrm>
            <a:off x="4989600" y="3866040"/>
            <a:ext cx="360" cy="5652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3" name="CustomShape 40"/>
          <p:cNvSpPr/>
          <p:nvPr/>
        </p:nvSpPr>
        <p:spPr>
          <a:xfrm flipV="1">
            <a:off x="6700680" y="3327120"/>
            <a:ext cx="360" cy="5385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4" name="Line 41"/>
          <p:cNvSpPr/>
          <p:nvPr/>
        </p:nvSpPr>
        <p:spPr>
          <a:xfrm>
            <a:off x="4989600" y="3865680"/>
            <a:ext cx="17110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pic>
        <p:nvPicPr>
          <p:cNvPr descr="" id="85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2080" y="2985840"/>
            <a:ext cx="685800" cy="290520"/>
          </a:xfrm>
          <a:prstGeom prst="rect">
            <a:avLst/>
          </a:prstGeom>
          <a:ln>
            <a:noFill/>
          </a:ln>
        </p:spPr>
      </p:pic>
      <p:pic>
        <p:nvPicPr>
          <p:cNvPr descr="" id="86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5760" y="2393280"/>
            <a:ext cx="620280" cy="263520"/>
          </a:xfrm>
          <a:prstGeom prst="rect">
            <a:avLst/>
          </a:prstGeom>
          <a:ln>
            <a:noFill/>
          </a:ln>
        </p:spPr>
      </p:pic>
      <p:pic>
        <p:nvPicPr>
          <p:cNvPr descr="" id="87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07640" y="2682720"/>
            <a:ext cx="608760" cy="322200"/>
          </a:xfrm>
          <a:prstGeom prst="rect">
            <a:avLst/>
          </a:prstGeom>
          <a:ln>
            <a:noFill/>
          </a:ln>
        </p:spPr>
      </p:pic>
      <p:pic>
        <p:nvPicPr>
          <p:cNvPr descr="" id="88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107640" y="2113560"/>
            <a:ext cx="608760" cy="233640"/>
          </a:xfrm>
          <a:prstGeom prst="rect">
            <a:avLst/>
          </a:prstGeom>
          <a:ln>
            <a:noFill/>
          </a:ln>
        </p:spPr>
      </p:pic>
      <p:sp>
        <p:nvSpPr>
          <p:cNvPr id="89" name="Line 42"/>
          <p:cNvSpPr/>
          <p:nvPr/>
        </p:nvSpPr>
        <p:spPr>
          <a:xfrm>
            <a:off x="767880" y="2585160"/>
            <a:ext cx="573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90" name="CustomShape 43"/>
          <p:cNvSpPr/>
          <p:nvPr/>
        </p:nvSpPr>
        <p:spPr>
          <a:xfrm>
            <a:off x="425160" y="2177640"/>
            <a:ext cx="122364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900">
                <a:solidFill>
                  <a:srgbClr val="000000"/>
                </a:solidFill>
                <a:latin typeface="Arial Narrow"/>
              </a:rPr>
              <a:t>Live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E" sz="900">
                <a:solidFill>
                  <a:srgbClr val="000000"/>
                </a:solidFill>
                <a:latin typeface="Arial Narrow"/>
              </a:rPr>
              <a:t>Data Stream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 rot="10800000">
            <a:off x="1586520" y="3582720"/>
            <a:ext cx="5828400" cy="25822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9cde5"/>
          </a:solidFill>
          <a:ln>
            <a:noFill/>
          </a:ln>
        </p:spPr>
      </p:sp>
      <p:sp>
        <p:nvSpPr>
          <p:cNvPr id="92" name="CustomShape 2"/>
          <p:cNvSpPr/>
          <p:nvPr/>
        </p:nvSpPr>
        <p:spPr>
          <a:xfrm>
            <a:off x="2074320" y="4561200"/>
            <a:ext cx="1180800" cy="57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25560">
            <a:solidFill>
              <a:srgbClr val="4775ab"/>
            </a:solidFill>
            <a:round/>
          </a:ln>
        </p:spPr>
        <p:txBody>
          <a:bodyPr anchor="ctr" lIns="73800" rIns="45720" tIns="73800"/>
          <a:p>
            <a:pPr algn="ctr">
              <a:lnSpc>
                <a:spcPct val="90000"/>
              </a:lnSpc>
            </a:pPr>
            <a:r>
              <a:rPr lang="en-IE" sz="1200">
                <a:solidFill>
                  <a:srgbClr val="ffffff"/>
                </a:solidFill>
                <a:latin typeface="Calibri"/>
              </a:rPr>
              <a:t>Post-Processing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3317760" y="4569120"/>
            <a:ext cx="1180800" cy="57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25560">
            <a:solidFill>
              <a:srgbClr val="4775ab"/>
            </a:solidFill>
            <a:round/>
          </a:ln>
        </p:spPr>
        <p:txBody>
          <a:bodyPr anchor="ctr" lIns="73800" rIns="45720" tIns="73800"/>
          <a:p>
            <a:pPr algn="ctr">
              <a:lnSpc>
                <a:spcPct val="90000"/>
              </a:lnSpc>
            </a:pPr>
            <a:r>
              <a:rPr lang="en-IE" sz="1200">
                <a:solidFill>
                  <a:srgbClr val="ffffff"/>
                </a:solidFill>
                <a:latin typeface="Calibri"/>
              </a:rPr>
              <a:t>Disambiguation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4568760" y="4569120"/>
            <a:ext cx="1180800" cy="57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25560">
            <a:solidFill>
              <a:srgbClr val="4775ab"/>
            </a:solidFill>
            <a:round/>
          </a:ln>
        </p:spPr>
        <p:txBody>
          <a:bodyPr anchor="ctr" lIns="73800" rIns="45720" tIns="73800"/>
          <a:p>
            <a:pPr algn="ctr">
              <a:lnSpc>
                <a:spcPct val="90000"/>
              </a:lnSpc>
            </a:pPr>
            <a:r>
              <a:rPr lang="en-IE" sz="1200">
                <a:solidFill>
                  <a:srgbClr val="ffffff"/>
                </a:solidFill>
                <a:latin typeface="Calibri"/>
              </a:rPr>
              <a:t>Candidate Selection</a:t>
            </a:r>
            <a:endParaRPr/>
          </a:p>
        </p:txBody>
      </p:sp>
      <p:sp>
        <p:nvSpPr>
          <p:cNvPr id="95" name="CustomShape 5"/>
          <p:cNvSpPr/>
          <p:nvPr/>
        </p:nvSpPr>
        <p:spPr>
          <a:xfrm>
            <a:off x="5853960" y="4569120"/>
            <a:ext cx="1180800" cy="57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25560">
            <a:solidFill>
              <a:srgbClr val="4775ab"/>
            </a:solidFill>
            <a:round/>
          </a:ln>
        </p:spPr>
        <p:txBody>
          <a:bodyPr anchor="ctr" lIns="73800" rIns="45720" tIns="73800"/>
          <a:p>
            <a:pPr algn="ctr">
              <a:lnSpc>
                <a:spcPct val="90000"/>
              </a:lnSpc>
            </a:pPr>
            <a:r>
              <a:rPr lang="en-IE" sz="1200">
                <a:solidFill>
                  <a:srgbClr val="ffffff"/>
                </a:solidFill>
                <a:latin typeface="Calibri"/>
              </a:rPr>
              <a:t>Pre-Processing</a:t>
            </a:r>
            <a:endParaRPr/>
          </a:p>
        </p:txBody>
      </p:sp>
      <p:sp>
        <p:nvSpPr>
          <p:cNvPr id="96" name="CustomShape 6"/>
          <p:cNvSpPr/>
          <p:nvPr/>
        </p:nvSpPr>
        <p:spPr>
          <a:xfrm>
            <a:off x="7522920" y="4178880"/>
            <a:ext cx="1124280" cy="150048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fbfbf"/>
          </a:solidFill>
          <a:ln w="25560">
            <a:solidFill>
              <a:srgbClr val="ffffff"/>
            </a:solidFill>
            <a:round/>
          </a:ln>
        </p:spPr>
      </p:sp>
      <p:sp>
        <p:nvSpPr>
          <p:cNvPr id="97" name="CustomShape 7"/>
          <p:cNvSpPr/>
          <p:nvPr/>
        </p:nvSpPr>
        <p:spPr>
          <a:xfrm>
            <a:off x="107640" y="4160520"/>
            <a:ext cx="1076400" cy="150048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fbfbf"/>
          </a:solidFill>
          <a:ln w="25560">
            <a:solidFill>
              <a:srgbClr val="ffffff"/>
            </a:solidFill>
            <a:round/>
          </a:ln>
        </p:spPr>
      </p:sp>
      <p:sp>
        <p:nvSpPr>
          <p:cNvPr id="98" name="CustomShape 8"/>
          <p:cNvSpPr/>
          <p:nvPr/>
        </p:nvSpPr>
        <p:spPr>
          <a:xfrm>
            <a:off x="1384920" y="1842840"/>
            <a:ext cx="1295640" cy="1482480"/>
          </a:xfrm>
          <a:prstGeom prst="flowChartMagneticDisk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19080">
            <a:solidFill>
              <a:srgbClr val="000000"/>
            </a:solidFill>
            <a:round/>
          </a:ln>
        </p:spPr>
      </p:sp>
      <p:sp>
        <p:nvSpPr>
          <p:cNvPr id="99" name="CustomShape 9"/>
          <p:cNvSpPr/>
          <p:nvPr/>
        </p:nvSpPr>
        <p:spPr>
          <a:xfrm rot="10800000">
            <a:off x="5961240" y="1844280"/>
            <a:ext cx="1472400" cy="1482480"/>
          </a:xfrm>
          <a:prstGeom prst="snip1Rect">
            <a:avLst>
              <a:gd fmla="val 16667" name="adj"/>
            </a:avLst>
          </a:prstGeom>
          <a:solidFill>
            <a:srgbClr val="d9d9d9"/>
          </a:solidFill>
          <a:ln w="19080">
            <a:solidFill>
              <a:srgbClr val="000000"/>
            </a:solidFill>
            <a:round/>
          </a:ln>
        </p:spPr>
      </p:sp>
      <p:sp>
        <p:nvSpPr>
          <p:cNvPr id="100" name="CustomShape 10"/>
          <p:cNvSpPr/>
          <p:nvPr/>
        </p:nvSpPr>
        <p:spPr>
          <a:xfrm>
            <a:off x="3833280" y="2066760"/>
            <a:ext cx="1151640" cy="100764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00"/>
            </a:solidFill>
            <a:custDash>
              <a:ds d="159000" sp="53000"/>
            </a:custDash>
            <a:round/>
          </a:ln>
        </p:spPr>
      </p:sp>
      <p:sp>
        <p:nvSpPr>
          <p:cNvPr id="101" name="CustomShape 11"/>
          <p:cNvSpPr/>
          <p:nvPr/>
        </p:nvSpPr>
        <p:spPr>
          <a:xfrm>
            <a:off x="2706840" y="2570760"/>
            <a:ext cx="112608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2" name="CustomShape 12"/>
          <p:cNvSpPr/>
          <p:nvPr/>
        </p:nvSpPr>
        <p:spPr>
          <a:xfrm>
            <a:off x="4985280" y="2570760"/>
            <a:ext cx="97524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3" name="CustomShape 13"/>
          <p:cNvSpPr/>
          <p:nvPr/>
        </p:nvSpPr>
        <p:spPr>
          <a:xfrm flipH="1">
            <a:off x="7192800" y="4895280"/>
            <a:ext cx="314640" cy="39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4" name="CustomShape 14"/>
          <p:cNvSpPr/>
          <p:nvPr/>
        </p:nvSpPr>
        <p:spPr>
          <a:xfrm flipH="1" flipV="1">
            <a:off x="5652000" y="4907520"/>
            <a:ext cx="307800" cy="7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5" name="CustomShape 15"/>
          <p:cNvSpPr/>
          <p:nvPr/>
        </p:nvSpPr>
        <p:spPr>
          <a:xfrm flipH="1">
            <a:off x="4211640" y="4900320"/>
            <a:ext cx="288720" cy="21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6" name="CustomShape 16"/>
          <p:cNvSpPr/>
          <p:nvPr/>
        </p:nvSpPr>
        <p:spPr>
          <a:xfrm flipH="1">
            <a:off x="2732400" y="4907520"/>
            <a:ext cx="288720" cy="21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7" name="CustomShape 17"/>
          <p:cNvSpPr/>
          <p:nvPr/>
        </p:nvSpPr>
        <p:spPr>
          <a:xfrm flipH="1">
            <a:off x="1183320" y="4895280"/>
            <a:ext cx="348840" cy="4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8" name="CustomShape 18"/>
          <p:cNvSpPr/>
          <p:nvPr/>
        </p:nvSpPr>
        <p:spPr>
          <a:xfrm>
            <a:off x="1533240" y="2431440"/>
            <a:ext cx="134316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EventMedia</a:t>
            </a:r>
            <a:endParaRPr/>
          </a:p>
        </p:txBody>
      </p:sp>
      <p:sp>
        <p:nvSpPr>
          <p:cNvPr id="109" name="CustomShape 19"/>
          <p:cNvSpPr/>
          <p:nvPr/>
        </p:nvSpPr>
        <p:spPr>
          <a:xfrm>
            <a:off x="3737520" y="2393280"/>
            <a:ext cx="134316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Pre-Processing</a:t>
            </a:r>
            <a:endParaRPr/>
          </a:p>
        </p:txBody>
      </p:sp>
      <p:sp>
        <p:nvSpPr>
          <p:cNvPr id="110" name="CustomShape 20"/>
          <p:cNvSpPr/>
          <p:nvPr/>
        </p:nvSpPr>
        <p:spPr>
          <a:xfrm>
            <a:off x="5914440" y="2464560"/>
            <a:ext cx="1564920" cy="63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eventID|eventTitle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|Agent|Location|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Category</a:t>
            </a:r>
            <a:endParaRPr/>
          </a:p>
        </p:txBody>
      </p:sp>
      <p:sp>
        <p:nvSpPr>
          <p:cNvPr id="111" name="CustomShape 21"/>
          <p:cNvSpPr/>
          <p:nvPr/>
        </p:nvSpPr>
        <p:spPr>
          <a:xfrm>
            <a:off x="5895720" y="1957680"/>
            <a:ext cx="158364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Indexer of Events</a:t>
            </a:r>
            <a:endParaRPr/>
          </a:p>
        </p:txBody>
      </p:sp>
      <p:sp>
        <p:nvSpPr>
          <p:cNvPr id="112" name="CustomShape 22"/>
          <p:cNvSpPr/>
          <p:nvPr/>
        </p:nvSpPr>
        <p:spPr>
          <a:xfrm>
            <a:off x="2672280" y="1734120"/>
            <a:ext cx="306360" cy="28764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13" name="CustomShape 23"/>
          <p:cNvSpPr/>
          <p:nvPr/>
        </p:nvSpPr>
        <p:spPr>
          <a:xfrm>
            <a:off x="2706840" y="1734120"/>
            <a:ext cx="21672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1</a:t>
            </a:r>
            <a:endParaRPr/>
          </a:p>
        </p:txBody>
      </p:sp>
      <p:sp>
        <p:nvSpPr>
          <p:cNvPr id="114" name="CustomShape 24"/>
          <p:cNvSpPr/>
          <p:nvPr/>
        </p:nvSpPr>
        <p:spPr>
          <a:xfrm>
            <a:off x="4950720" y="1734120"/>
            <a:ext cx="306360" cy="28764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15" name="CustomShape 25"/>
          <p:cNvSpPr/>
          <p:nvPr/>
        </p:nvSpPr>
        <p:spPr>
          <a:xfrm>
            <a:off x="4985280" y="1734120"/>
            <a:ext cx="21672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2</a:t>
            </a:r>
            <a:endParaRPr/>
          </a:p>
        </p:txBody>
      </p:sp>
      <p:sp>
        <p:nvSpPr>
          <p:cNvPr id="116" name="CustomShape 26"/>
          <p:cNvSpPr/>
          <p:nvPr/>
        </p:nvSpPr>
        <p:spPr>
          <a:xfrm>
            <a:off x="1035360" y="3972600"/>
            <a:ext cx="306360" cy="287640"/>
          </a:xfrm>
          <a:prstGeom prst="flowChartConnector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17" name="CustomShape 27"/>
          <p:cNvSpPr/>
          <p:nvPr/>
        </p:nvSpPr>
        <p:spPr>
          <a:xfrm>
            <a:off x="1069920" y="3972600"/>
            <a:ext cx="21672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Arial Narrow"/>
              </a:rPr>
              <a:t>5</a:t>
            </a:r>
            <a:endParaRPr/>
          </a:p>
        </p:txBody>
      </p:sp>
      <p:sp>
        <p:nvSpPr>
          <p:cNvPr id="118" name="CustomShape 28"/>
          <p:cNvSpPr/>
          <p:nvPr/>
        </p:nvSpPr>
        <p:spPr>
          <a:xfrm>
            <a:off x="44280" y="4380840"/>
            <a:ext cx="1223640" cy="927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Arial Narrow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Arial Narrow"/>
              </a:rPr>
              <a:t>Insomniac presents &lt;EVENT&gt;Volume Sundays&lt;/EVENT&gt; featuring Zeds Dead…”</a:t>
            </a:r>
            <a:endParaRPr/>
          </a:p>
        </p:txBody>
      </p:sp>
      <p:sp>
        <p:nvSpPr>
          <p:cNvPr id="119" name="CustomShape 29"/>
          <p:cNvSpPr/>
          <p:nvPr/>
        </p:nvSpPr>
        <p:spPr>
          <a:xfrm>
            <a:off x="7508160" y="4510440"/>
            <a:ext cx="1223640" cy="759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Arial Narrow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Arial Narrow"/>
              </a:rPr>
              <a:t>Insomniac presents Volume Sundays featuring Zeds Dead…”</a:t>
            </a:r>
            <a:endParaRPr/>
          </a:p>
        </p:txBody>
      </p:sp>
      <p:pic>
        <p:nvPicPr>
          <p:cNvPr descr="" id="12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2080" y="2985840"/>
            <a:ext cx="685800" cy="290520"/>
          </a:xfrm>
          <a:prstGeom prst="rect">
            <a:avLst/>
          </a:prstGeom>
          <a:ln>
            <a:noFill/>
          </a:ln>
        </p:spPr>
      </p:pic>
      <p:pic>
        <p:nvPicPr>
          <p:cNvPr descr="" id="12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5760" y="2393280"/>
            <a:ext cx="620280" cy="263520"/>
          </a:xfrm>
          <a:prstGeom prst="rect">
            <a:avLst/>
          </a:prstGeom>
          <a:ln>
            <a:noFill/>
          </a:ln>
        </p:spPr>
      </p:pic>
      <p:pic>
        <p:nvPicPr>
          <p:cNvPr descr="" id="12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07640" y="2682720"/>
            <a:ext cx="608760" cy="322200"/>
          </a:xfrm>
          <a:prstGeom prst="rect">
            <a:avLst/>
          </a:prstGeom>
          <a:ln>
            <a:noFill/>
          </a:ln>
        </p:spPr>
      </p:pic>
      <p:pic>
        <p:nvPicPr>
          <p:cNvPr descr="" id="12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107640" y="2113560"/>
            <a:ext cx="608760" cy="233640"/>
          </a:xfrm>
          <a:prstGeom prst="rect">
            <a:avLst/>
          </a:prstGeom>
          <a:ln>
            <a:noFill/>
          </a:ln>
        </p:spPr>
      </p:pic>
      <p:sp>
        <p:nvSpPr>
          <p:cNvPr id="124" name="Line 30"/>
          <p:cNvSpPr/>
          <p:nvPr/>
        </p:nvSpPr>
        <p:spPr>
          <a:xfrm>
            <a:off x="767880" y="2585160"/>
            <a:ext cx="573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25" name="CustomShape 31"/>
          <p:cNvSpPr/>
          <p:nvPr/>
        </p:nvSpPr>
        <p:spPr>
          <a:xfrm>
            <a:off x="425160" y="2177640"/>
            <a:ext cx="122364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900">
                <a:solidFill>
                  <a:srgbClr val="000000"/>
                </a:solidFill>
                <a:latin typeface="Arial Narrow"/>
              </a:rPr>
              <a:t>Live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E" sz="900">
                <a:solidFill>
                  <a:srgbClr val="000000"/>
                </a:solidFill>
                <a:latin typeface="Arial Narrow"/>
              </a:rPr>
              <a:t>Data Stream</a:t>
            </a:r>
            <a:endParaRPr/>
          </a:p>
        </p:txBody>
      </p:sp>
      <p:sp>
        <p:nvSpPr>
          <p:cNvPr id="126" name="CustomShape 32"/>
          <p:cNvSpPr/>
          <p:nvPr/>
        </p:nvSpPr>
        <p:spPr>
          <a:xfrm>
            <a:off x="5176800" y="3758400"/>
            <a:ext cx="360" cy="78696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  <p:sp>
        <p:nvSpPr>
          <p:cNvPr id="127" name="CustomShape 33"/>
          <p:cNvSpPr/>
          <p:nvPr/>
        </p:nvSpPr>
        <p:spPr>
          <a:xfrm flipV="1">
            <a:off x="6516360" y="3327840"/>
            <a:ext cx="360" cy="42948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  <p:sp>
        <p:nvSpPr>
          <p:cNvPr id="128" name="Line 34"/>
          <p:cNvSpPr/>
          <p:nvPr/>
        </p:nvSpPr>
        <p:spPr>
          <a:xfrm>
            <a:off x="5176800" y="3758400"/>
            <a:ext cx="1339200" cy="0"/>
          </a:xfrm>
          <a:prstGeom prst="line">
            <a:avLst/>
          </a:prstGeom>
          <a:ln w="28440">
            <a:solidFill>
              <a:srgbClr val="808080"/>
            </a:solidFill>
            <a:round/>
          </a:ln>
        </p:spPr>
      </p:sp>
      <p:sp>
        <p:nvSpPr>
          <p:cNvPr id="129" name="CustomShape 35"/>
          <p:cNvSpPr/>
          <p:nvPr/>
        </p:nvSpPr>
        <p:spPr>
          <a:xfrm>
            <a:off x="3924000" y="3328560"/>
            <a:ext cx="360" cy="121680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  <p:sp>
        <p:nvSpPr>
          <p:cNvPr id="130" name="Line 36"/>
          <p:cNvSpPr/>
          <p:nvPr/>
        </p:nvSpPr>
        <p:spPr>
          <a:xfrm flipV="1">
            <a:off x="3923640" y="3326760"/>
            <a:ext cx="1524600" cy="360"/>
          </a:xfrm>
          <a:prstGeom prst="line">
            <a:avLst/>
          </a:prstGeom>
          <a:ln w="28440">
            <a:solidFill>
              <a:srgbClr val="808080"/>
            </a:solidFill>
            <a:round/>
          </a:ln>
        </p:spPr>
      </p:sp>
      <p:sp>
        <p:nvSpPr>
          <p:cNvPr id="131" name="CustomShape 37"/>
          <p:cNvSpPr/>
          <p:nvPr/>
        </p:nvSpPr>
        <p:spPr>
          <a:xfrm>
            <a:off x="5218200" y="3327480"/>
            <a:ext cx="970200" cy="72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64160" y="3663360"/>
            <a:ext cx="1166400" cy="150048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 w="28440">
            <a:solidFill>
              <a:srgbClr val="1f497d"/>
            </a:solidFill>
            <a:round/>
          </a:ln>
        </p:spPr>
      </p:sp>
      <p:sp>
        <p:nvSpPr>
          <p:cNvPr id="133" name="CustomShape 2"/>
          <p:cNvSpPr/>
          <p:nvPr/>
        </p:nvSpPr>
        <p:spPr>
          <a:xfrm>
            <a:off x="143640" y="3840840"/>
            <a:ext cx="1223640" cy="1261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Calibri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Calibri"/>
              </a:rPr>
              <a:t>Insomniac presents &lt;EVENT&gt;Volume Sundays&lt;/EVENT&gt; featuring Zeds Dead…”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1548000" y="3316680"/>
            <a:ext cx="6092640" cy="2124000"/>
          </a:xfrm>
          <a:prstGeom prst="roundRect">
            <a:avLst>
              <a:gd fmla="val 16667" name="adj"/>
            </a:avLst>
          </a:prstGeom>
          <a:solidFill>
            <a:srgbClr val="dce6f2"/>
          </a:solidFill>
          <a:ln w="28440">
            <a:solidFill>
              <a:srgbClr val="1f497d"/>
            </a:solidFill>
            <a:round/>
          </a:ln>
        </p:spPr>
      </p:sp>
      <p:sp>
        <p:nvSpPr>
          <p:cNvPr id="135" name="CustomShape 4"/>
          <p:cNvSpPr/>
          <p:nvPr/>
        </p:nvSpPr>
        <p:spPr>
          <a:xfrm>
            <a:off x="1665720" y="3774240"/>
            <a:ext cx="1083600" cy="1215720"/>
          </a:xfrm>
          <a:prstGeom prst="roundRect">
            <a:avLst>
              <a:gd fmla="val 10000" name="adj"/>
            </a:avLst>
          </a:prstGeom>
          <a:solidFill>
            <a:srgbClr val="d0d8e7"/>
          </a:solidFill>
          <a:ln w="25560">
            <a:solidFill>
              <a:srgbClr val="4f81bd"/>
            </a:solidFill>
            <a:round/>
          </a:ln>
        </p:spPr>
      </p:sp>
      <p:sp>
        <p:nvSpPr>
          <p:cNvPr id="136" name="CustomShape 5"/>
          <p:cNvSpPr/>
          <p:nvPr/>
        </p:nvSpPr>
        <p:spPr>
          <a:xfrm rot="10800000">
            <a:off x="2232000" y="3415320"/>
            <a:ext cx="1363680" cy="1321200"/>
          </a:xfrm>
          <a:prstGeom prst="leftCircularArrow">
            <a:avLst>
              <a:gd fmla="val 4021" name="adj1"/>
              <a:gd fmla="val 505141" name="adj2"/>
              <a:gd fmla="val 2306229" name="adj3"/>
              <a:gd fmla="val 9050066" name="adj4"/>
              <a:gd fmla="val 4691" name="adj5"/>
            </a:avLst>
          </a:prstGeom>
          <a:solidFill>
            <a:srgbClr val="b2c0da"/>
          </a:solidFill>
          <a:ln>
            <a:noFill/>
          </a:ln>
        </p:spPr>
      </p:sp>
      <p:sp>
        <p:nvSpPr>
          <p:cNvPr id="137" name="CustomShape 6"/>
          <p:cNvSpPr/>
          <p:nvPr/>
        </p:nvSpPr>
        <p:spPr>
          <a:xfrm>
            <a:off x="3129840" y="3776040"/>
            <a:ext cx="1083960" cy="1248480"/>
          </a:xfrm>
          <a:prstGeom prst="roundRect">
            <a:avLst>
              <a:gd fmla="val 10000" name="adj"/>
            </a:avLst>
          </a:prstGeom>
          <a:solidFill>
            <a:srgbClr val="d0d8e7"/>
          </a:solidFill>
          <a:ln w="25560">
            <a:solidFill>
              <a:srgbClr val="4f81bd"/>
            </a:solidFill>
            <a:round/>
          </a:ln>
        </p:spPr>
      </p:sp>
      <p:sp>
        <p:nvSpPr>
          <p:cNvPr id="138" name="CustomShape 7"/>
          <p:cNvSpPr/>
          <p:nvPr/>
        </p:nvSpPr>
        <p:spPr>
          <a:xfrm>
            <a:off x="3024000" y="3737520"/>
            <a:ext cx="1512000" cy="426240"/>
          </a:xfrm>
          <a:prstGeom prst="rect">
            <a:avLst/>
          </a:prstGeom>
          <a:solidFill>
            <a:srgbClr val="ffffff"/>
          </a:solidFill>
          <a:ln w="38160">
            <a:solidFill>
              <a:srgbClr val="4775ab"/>
            </a:solidFill>
            <a:round/>
          </a:ln>
        </p:spPr>
        <p:txBody>
          <a:bodyPr anchor="ctr" bIns="37800" lIns="47880" rIns="47880" tIns="37800"/>
          <a:p>
            <a:pPr algn="ctr">
              <a:lnSpc>
                <a:spcPct val="90000"/>
              </a:lnSpc>
            </a:pPr>
            <a:r>
              <a:rPr lang="en-IE" sz="1400">
                <a:solidFill>
                  <a:srgbClr val="000000"/>
                </a:solidFill>
                <a:latin typeface="Calibri"/>
              </a:rPr>
              <a:t>Disambiguation</a:t>
            </a:r>
            <a:endParaRPr/>
          </a:p>
        </p:txBody>
      </p:sp>
      <p:sp>
        <p:nvSpPr>
          <p:cNvPr id="139" name="CustomShape 8"/>
          <p:cNvSpPr/>
          <p:nvPr/>
        </p:nvSpPr>
        <p:spPr>
          <a:xfrm>
            <a:off x="4693680" y="3767040"/>
            <a:ext cx="1083600" cy="1220400"/>
          </a:xfrm>
          <a:prstGeom prst="roundRect">
            <a:avLst>
              <a:gd fmla="val 10000" name="adj"/>
            </a:avLst>
          </a:prstGeom>
          <a:solidFill>
            <a:srgbClr val="d0d8e7"/>
          </a:solidFill>
          <a:ln w="25560">
            <a:solidFill>
              <a:srgbClr val="4f81bd"/>
            </a:solidFill>
            <a:round/>
          </a:ln>
        </p:spPr>
      </p:sp>
      <p:sp>
        <p:nvSpPr>
          <p:cNvPr id="140" name="CustomShape 9"/>
          <p:cNvSpPr/>
          <p:nvPr/>
        </p:nvSpPr>
        <p:spPr>
          <a:xfrm rot="10800000">
            <a:off x="5354280" y="3415320"/>
            <a:ext cx="1321920" cy="1383840"/>
          </a:xfrm>
          <a:prstGeom prst="leftCircularArrow">
            <a:avLst>
              <a:gd fmla="val 3838" name="adj1"/>
              <a:gd fmla="val 480147" name="adj2"/>
              <a:gd fmla="val 2267822" name="adj3"/>
              <a:gd fmla="val 9036653" name="adj4"/>
              <a:gd fmla="val 4478" name="adj5"/>
            </a:avLst>
          </a:prstGeom>
          <a:solidFill>
            <a:srgbClr val="b2c0da"/>
          </a:solidFill>
          <a:ln>
            <a:noFill/>
          </a:ln>
        </p:spPr>
      </p:sp>
      <p:sp>
        <p:nvSpPr>
          <p:cNvPr id="141" name="CustomShape 10"/>
          <p:cNvSpPr/>
          <p:nvPr/>
        </p:nvSpPr>
        <p:spPr>
          <a:xfrm>
            <a:off x="6135840" y="3789000"/>
            <a:ext cx="1083960" cy="1244520"/>
          </a:xfrm>
          <a:prstGeom prst="roundRect">
            <a:avLst>
              <a:gd fmla="val 10000" name="adj"/>
            </a:avLst>
          </a:prstGeom>
          <a:solidFill>
            <a:srgbClr val="d0d8e7"/>
          </a:solidFill>
          <a:ln w="25560">
            <a:solidFill>
              <a:srgbClr val="4f81bd"/>
            </a:solidFill>
            <a:round/>
          </a:ln>
        </p:spPr>
      </p:sp>
      <p:sp>
        <p:nvSpPr>
          <p:cNvPr id="142" name="CustomShape 11"/>
          <p:cNvSpPr/>
          <p:nvPr/>
        </p:nvSpPr>
        <p:spPr>
          <a:xfrm>
            <a:off x="5940000" y="3751560"/>
            <a:ext cx="1700640" cy="415440"/>
          </a:xfrm>
          <a:prstGeom prst="rect">
            <a:avLst/>
          </a:prstGeom>
          <a:solidFill>
            <a:srgbClr val="ffffff"/>
          </a:solidFill>
          <a:ln w="38160">
            <a:solidFill>
              <a:srgbClr val="4775ab"/>
            </a:solidFill>
            <a:round/>
          </a:ln>
        </p:spPr>
        <p:txBody>
          <a:bodyPr anchor="ctr" bIns="37440" lIns="47520" rIns="47520" tIns="37440"/>
          <a:p>
            <a:pPr algn="ctr">
              <a:lnSpc>
                <a:spcPct val="90000"/>
              </a:lnSpc>
            </a:pPr>
            <a:r>
              <a:rPr lang="en-IE" sz="1400">
                <a:solidFill>
                  <a:srgbClr val="000000"/>
                </a:solidFill>
                <a:latin typeface="Calibri"/>
              </a:rPr>
              <a:t>Pre-Processing</a:t>
            </a:r>
            <a:endParaRPr/>
          </a:p>
        </p:txBody>
      </p:sp>
      <p:sp>
        <p:nvSpPr>
          <p:cNvPr id="143" name="CustomShape 12"/>
          <p:cNvSpPr/>
          <p:nvPr/>
        </p:nvSpPr>
        <p:spPr>
          <a:xfrm>
            <a:off x="5216760" y="2718000"/>
            <a:ext cx="360" cy="1026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4" name="CustomShape 13"/>
          <p:cNvSpPr/>
          <p:nvPr/>
        </p:nvSpPr>
        <p:spPr>
          <a:xfrm flipH="1">
            <a:off x="4122000" y="2460960"/>
            <a:ext cx="360" cy="11901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5" name="CustomShape 14"/>
          <p:cNvSpPr/>
          <p:nvPr/>
        </p:nvSpPr>
        <p:spPr>
          <a:xfrm rot="10979400">
            <a:off x="3741480" y="3924360"/>
            <a:ext cx="1464120" cy="1453680"/>
          </a:xfrm>
          <a:prstGeom prst="circularArrow">
            <a:avLst>
              <a:gd fmla="val 3578" name="adj1"/>
              <a:gd fmla="val 444810" name="adj2"/>
              <a:gd fmla="val 19379679" name="adj3"/>
              <a:gd fmla="val 12575511" name="adj4"/>
              <a:gd fmla="val 4175" name="adj5"/>
            </a:avLst>
          </a:prstGeom>
          <a:solidFill>
            <a:srgbClr val="95b3d7"/>
          </a:solidFill>
          <a:ln>
            <a:noFill/>
          </a:ln>
        </p:spPr>
      </p:sp>
      <p:sp>
        <p:nvSpPr>
          <p:cNvPr id="146" name="CustomShape 15"/>
          <p:cNvSpPr/>
          <p:nvPr/>
        </p:nvSpPr>
        <p:spPr>
          <a:xfrm rot="5400000">
            <a:off x="1483200" y="4413600"/>
            <a:ext cx="360" cy="364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7" name="CustomShape 16"/>
          <p:cNvSpPr/>
          <p:nvPr/>
        </p:nvSpPr>
        <p:spPr>
          <a:xfrm>
            <a:off x="2355120" y="1196640"/>
            <a:ext cx="1529280" cy="1633680"/>
          </a:xfrm>
          <a:prstGeom prst="flowChartMagneticDisk">
            <a:avLst/>
          </a:prstGeom>
          <a:solidFill>
            <a:srgbClr val="ffffff"/>
          </a:solidFill>
          <a:ln w="28440">
            <a:solidFill>
              <a:srgbClr val="1f497d"/>
            </a:solidFill>
            <a:round/>
          </a:ln>
        </p:spPr>
      </p:sp>
      <p:sp>
        <p:nvSpPr>
          <p:cNvPr id="148" name="CustomShape 17"/>
          <p:cNvSpPr/>
          <p:nvPr/>
        </p:nvSpPr>
        <p:spPr>
          <a:xfrm>
            <a:off x="6264360" y="2010240"/>
            <a:ext cx="103104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9" name="CustomShape 18"/>
          <p:cNvSpPr/>
          <p:nvPr/>
        </p:nvSpPr>
        <p:spPr>
          <a:xfrm>
            <a:off x="2486880" y="1964520"/>
            <a:ext cx="126000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Calibri"/>
              </a:rPr>
              <a:t>EventMedia</a:t>
            </a:r>
            <a:endParaRPr/>
          </a:p>
        </p:txBody>
      </p:sp>
      <p:sp>
        <p:nvSpPr>
          <p:cNvPr id="150" name="CustomShape 19"/>
          <p:cNvSpPr/>
          <p:nvPr/>
        </p:nvSpPr>
        <p:spPr>
          <a:xfrm rot="10800000">
            <a:off x="7296480" y="1196640"/>
            <a:ext cx="1427040" cy="157104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w="28440">
            <a:solidFill>
              <a:srgbClr val="1f497d"/>
            </a:solidFill>
            <a:round/>
          </a:ln>
        </p:spPr>
      </p:sp>
      <p:sp>
        <p:nvSpPr>
          <p:cNvPr id="151" name="CustomShape 20"/>
          <p:cNvSpPr/>
          <p:nvPr/>
        </p:nvSpPr>
        <p:spPr>
          <a:xfrm>
            <a:off x="7272000" y="1948680"/>
            <a:ext cx="1479600" cy="729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E" sz="1050">
                <a:solidFill>
                  <a:srgbClr val="000000"/>
                </a:solidFill>
                <a:latin typeface="Calibri"/>
              </a:rPr>
              <a:t>eventID|eventTitle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050">
                <a:solidFill>
                  <a:srgbClr val="000000"/>
                </a:solidFill>
                <a:latin typeface="Calibri"/>
              </a:rPr>
              <a:t>|Agent|Location|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050">
                <a:solidFill>
                  <a:srgbClr val="000000"/>
                </a:solidFill>
                <a:latin typeface="Calibri"/>
              </a:rPr>
              <a:t>Category|URI</a:t>
            </a:r>
            <a:endParaRPr/>
          </a:p>
        </p:txBody>
      </p:sp>
      <p:sp>
        <p:nvSpPr>
          <p:cNvPr id="152" name="CustomShape 21"/>
          <p:cNvSpPr/>
          <p:nvPr/>
        </p:nvSpPr>
        <p:spPr>
          <a:xfrm>
            <a:off x="7311600" y="1319040"/>
            <a:ext cx="1395360" cy="516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Calibri"/>
              </a:rPr>
              <a:t>Indexer of Events</a:t>
            </a:r>
            <a:endParaRPr/>
          </a:p>
        </p:txBody>
      </p:sp>
      <p:sp>
        <p:nvSpPr>
          <p:cNvPr id="153" name="CustomShape 22"/>
          <p:cNvSpPr/>
          <p:nvPr/>
        </p:nvSpPr>
        <p:spPr>
          <a:xfrm>
            <a:off x="1335240" y="1569600"/>
            <a:ext cx="1107000" cy="684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IE" sz="1300">
                <a:solidFill>
                  <a:srgbClr val="000000"/>
                </a:solidFill>
                <a:latin typeface="Arial Narrow"/>
              </a:rPr>
              <a:t>Social Stream</a:t>
            </a:r>
            <a:endParaRPr/>
          </a:p>
        </p:txBody>
      </p:sp>
      <p:sp>
        <p:nvSpPr>
          <p:cNvPr id="154" name="Line 23"/>
          <p:cNvSpPr/>
          <p:nvPr/>
        </p:nvSpPr>
        <p:spPr>
          <a:xfrm>
            <a:off x="5217120" y="2718000"/>
            <a:ext cx="17222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55" name="Line 24"/>
          <p:cNvSpPr/>
          <p:nvPr/>
        </p:nvSpPr>
        <p:spPr>
          <a:xfrm>
            <a:off x="4122720" y="2448000"/>
            <a:ext cx="2115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56" name="CustomShape 25"/>
          <p:cNvSpPr/>
          <p:nvPr/>
        </p:nvSpPr>
        <p:spPr>
          <a:xfrm flipV="1">
            <a:off x="6238080" y="2447280"/>
            <a:ext cx="105768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57" name="CustomShape 26"/>
          <p:cNvSpPr/>
          <p:nvPr/>
        </p:nvSpPr>
        <p:spPr>
          <a:xfrm>
            <a:off x="4800960" y="1611720"/>
            <a:ext cx="1465920" cy="67392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</p:sp>
      <p:sp>
        <p:nvSpPr>
          <p:cNvPr id="158" name="CustomShape 27"/>
          <p:cNvSpPr/>
          <p:nvPr/>
        </p:nvSpPr>
        <p:spPr>
          <a:xfrm>
            <a:off x="4818240" y="1631520"/>
            <a:ext cx="1431720" cy="63468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anchor="ctr" bIns="14040" lIns="20880" rIns="20880" tIns="14040"/>
          <a:p>
            <a:pPr algn="ctr">
              <a:lnSpc>
                <a:spcPct val="90000"/>
              </a:lnSpc>
            </a:pPr>
            <a:r>
              <a:rPr lang="en-IE" sz="1400">
                <a:solidFill>
                  <a:srgbClr val="000000"/>
                </a:solidFill>
                <a:latin typeface="Calibri"/>
              </a:rPr>
              <a:t>Pre-Processing</a:t>
            </a:r>
            <a:endParaRPr/>
          </a:p>
        </p:txBody>
      </p:sp>
      <p:sp>
        <p:nvSpPr>
          <p:cNvPr id="159" name="CustomShape 28"/>
          <p:cNvSpPr/>
          <p:nvPr/>
        </p:nvSpPr>
        <p:spPr>
          <a:xfrm>
            <a:off x="3873600" y="1994400"/>
            <a:ext cx="91728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0" name="CustomShape 29"/>
          <p:cNvSpPr/>
          <p:nvPr/>
        </p:nvSpPr>
        <p:spPr>
          <a:xfrm>
            <a:off x="6492960" y="2718360"/>
            <a:ext cx="970200" cy="7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pic>
        <p:nvPicPr>
          <p:cNvPr descr="" id="161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27240" y="2361600"/>
            <a:ext cx="1236240" cy="429480"/>
          </a:xfrm>
          <a:prstGeom prst="rect">
            <a:avLst/>
          </a:prstGeom>
          <a:ln>
            <a:noFill/>
          </a:ln>
        </p:spPr>
      </p:pic>
      <p:pic>
        <p:nvPicPr>
          <p:cNvPr descr="" id="162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388800" y="1641600"/>
            <a:ext cx="1055520" cy="367920"/>
          </a:xfrm>
          <a:prstGeom prst="rect">
            <a:avLst/>
          </a:prstGeom>
          <a:ln>
            <a:noFill/>
          </a:ln>
        </p:spPr>
      </p:pic>
      <p:pic>
        <p:nvPicPr>
          <p:cNvPr descr="" id="163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03920" y="2001600"/>
            <a:ext cx="999720" cy="434160"/>
          </a:xfrm>
          <a:prstGeom prst="rect">
            <a:avLst/>
          </a:prstGeom>
          <a:ln>
            <a:noFill/>
          </a:ln>
        </p:spPr>
      </p:pic>
      <p:pic>
        <p:nvPicPr>
          <p:cNvPr descr="" id="164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449640" y="1339920"/>
            <a:ext cx="957240" cy="301320"/>
          </a:xfrm>
          <a:prstGeom prst="rect">
            <a:avLst/>
          </a:prstGeom>
          <a:ln>
            <a:noFill/>
          </a:ln>
        </p:spPr>
      </p:pic>
      <p:sp>
        <p:nvSpPr>
          <p:cNvPr id="165" name="Line 30"/>
          <p:cNvSpPr/>
          <p:nvPr/>
        </p:nvSpPr>
        <p:spPr>
          <a:xfrm>
            <a:off x="1407240" y="1611360"/>
            <a:ext cx="954000" cy="0"/>
          </a:xfrm>
          <a:prstGeom prst="line">
            <a:avLst/>
          </a:prstGeom>
          <a:ln w="19080">
            <a:solidFill>
              <a:srgbClr val="000000"/>
            </a:solidFill>
            <a:custDash>
              <a:ds d="159000" sp="53000"/>
            </a:custDash>
            <a:round/>
          </a:ln>
        </p:spPr>
      </p:sp>
      <p:sp>
        <p:nvSpPr>
          <p:cNvPr id="166" name="Line 31"/>
          <p:cNvSpPr/>
          <p:nvPr/>
        </p:nvSpPr>
        <p:spPr>
          <a:xfrm>
            <a:off x="1444320" y="2218680"/>
            <a:ext cx="879480" cy="0"/>
          </a:xfrm>
          <a:prstGeom prst="line">
            <a:avLst/>
          </a:prstGeom>
          <a:ln w="19080">
            <a:solidFill>
              <a:srgbClr val="000000"/>
            </a:solidFill>
            <a:custDash>
              <a:ds d="159000" sp="53000"/>
            </a:custDash>
            <a:round/>
          </a:ln>
        </p:spPr>
      </p:sp>
      <p:sp>
        <p:nvSpPr>
          <p:cNvPr id="167" name="Line 32"/>
          <p:cNvSpPr/>
          <p:nvPr/>
        </p:nvSpPr>
        <p:spPr>
          <a:xfrm>
            <a:off x="1449000" y="2460600"/>
            <a:ext cx="879480" cy="0"/>
          </a:xfrm>
          <a:prstGeom prst="line">
            <a:avLst/>
          </a:prstGeom>
          <a:ln w="19080">
            <a:solidFill>
              <a:srgbClr val="000000"/>
            </a:solidFill>
            <a:custDash>
              <a:ds d="159000" sp="53000"/>
            </a:custDash>
            <a:round/>
          </a:ln>
        </p:spPr>
      </p:sp>
      <p:sp>
        <p:nvSpPr>
          <p:cNvPr id="168" name="Line 33"/>
          <p:cNvSpPr/>
          <p:nvPr/>
        </p:nvSpPr>
        <p:spPr>
          <a:xfrm>
            <a:off x="1407240" y="1859400"/>
            <a:ext cx="916560" cy="0"/>
          </a:xfrm>
          <a:prstGeom prst="line">
            <a:avLst/>
          </a:prstGeom>
          <a:ln w="19080">
            <a:solidFill>
              <a:srgbClr val="000000"/>
            </a:solidFill>
            <a:custDash>
              <a:ds d="159000" sp="53000"/>
            </a:custDash>
            <a:round/>
          </a:ln>
        </p:spPr>
      </p:sp>
      <p:sp>
        <p:nvSpPr>
          <p:cNvPr id="169" name="CustomShape 34"/>
          <p:cNvSpPr/>
          <p:nvPr/>
        </p:nvSpPr>
        <p:spPr>
          <a:xfrm>
            <a:off x="7858440" y="3569040"/>
            <a:ext cx="1166400" cy="1486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 w="28440">
            <a:solidFill>
              <a:srgbClr val="1f497d"/>
            </a:solidFill>
            <a:round/>
          </a:ln>
        </p:spPr>
      </p:sp>
      <p:sp>
        <p:nvSpPr>
          <p:cNvPr id="170" name="CustomShape 35"/>
          <p:cNvSpPr/>
          <p:nvPr/>
        </p:nvSpPr>
        <p:spPr>
          <a:xfrm>
            <a:off x="7834680" y="3902040"/>
            <a:ext cx="1223640" cy="1094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Calibri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Calibri"/>
              </a:rPr>
              <a:t>Insomniac presents Volume Sundays featuring Zeds Dead…”</a:t>
            </a:r>
            <a:endParaRPr/>
          </a:p>
        </p:txBody>
      </p:sp>
      <p:sp>
        <p:nvSpPr>
          <p:cNvPr id="171" name="CustomShape 36"/>
          <p:cNvSpPr/>
          <p:nvPr/>
        </p:nvSpPr>
        <p:spPr>
          <a:xfrm>
            <a:off x="1649520" y="1848600"/>
            <a:ext cx="450720" cy="288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i="1" lang="en-IE" sz="1300">
                <a:solidFill>
                  <a:srgbClr val="000000"/>
                </a:solidFill>
                <a:latin typeface="Arial Narrow"/>
              </a:rPr>
              <a:t>Live</a:t>
            </a:r>
            <a:endParaRPr/>
          </a:p>
        </p:txBody>
      </p:sp>
      <p:sp>
        <p:nvSpPr>
          <p:cNvPr id="172" name="CustomShape 37"/>
          <p:cNvSpPr/>
          <p:nvPr/>
        </p:nvSpPr>
        <p:spPr>
          <a:xfrm>
            <a:off x="4852440" y="4608000"/>
            <a:ext cx="1113480" cy="504000"/>
          </a:xfrm>
          <a:prstGeom prst="rect">
            <a:avLst/>
          </a:prstGeom>
          <a:solidFill>
            <a:srgbClr val="ffffff"/>
          </a:solidFill>
          <a:ln w="38160">
            <a:solidFill>
              <a:srgbClr val="4775ab"/>
            </a:solidFill>
            <a:round/>
          </a:ln>
        </p:spPr>
        <p:txBody>
          <a:bodyPr anchor="ctr" bIns="36720" lIns="46800" rIns="46800" tIns="36720"/>
          <a:p>
            <a:pPr algn="ctr">
              <a:lnSpc>
                <a:spcPct val="90000"/>
              </a:lnSpc>
            </a:pPr>
            <a:r>
              <a:rPr i="1" lang="en-IE" sz="1400">
                <a:solidFill>
                  <a:srgbClr val="000000"/>
                </a:solidFill>
                <a:latin typeface="Calibri"/>
              </a:rPr>
              <a:t>Candidate </a:t>
            </a:r>
            <a:endParaRPr/>
          </a:p>
          <a:p>
            <a:pPr algn="ctr">
              <a:lnSpc>
                <a:spcPct val="90000"/>
              </a:lnSpc>
            </a:pPr>
            <a:r>
              <a:rPr i="1" lang="en-IE" sz="1400">
                <a:solidFill>
                  <a:srgbClr val="000000"/>
                </a:solidFill>
                <a:latin typeface="Calibri"/>
              </a:rPr>
              <a:t>Selection</a:t>
            </a:r>
            <a:endParaRPr/>
          </a:p>
        </p:txBody>
      </p:sp>
      <p:sp>
        <p:nvSpPr>
          <p:cNvPr id="173" name="CustomShape 38"/>
          <p:cNvSpPr/>
          <p:nvPr/>
        </p:nvSpPr>
        <p:spPr>
          <a:xfrm>
            <a:off x="1449360" y="4840560"/>
            <a:ext cx="1538640" cy="408960"/>
          </a:xfrm>
          <a:prstGeom prst="rect">
            <a:avLst/>
          </a:prstGeom>
          <a:solidFill>
            <a:srgbClr val="ffffff"/>
          </a:solidFill>
          <a:ln w="38160">
            <a:solidFill>
              <a:srgbClr val="4775ab"/>
            </a:solidFill>
            <a:round/>
          </a:ln>
        </p:spPr>
        <p:txBody>
          <a:bodyPr anchor="ctr" bIns="37080" lIns="47160" rIns="47160" tIns="37080"/>
          <a:p>
            <a:pPr algn="ctr">
              <a:lnSpc>
                <a:spcPct val="90000"/>
              </a:lnSpc>
            </a:pPr>
            <a:r>
              <a:rPr lang="en-IE" sz="1400">
                <a:solidFill>
                  <a:srgbClr val="000000"/>
                </a:solidFill>
                <a:latin typeface="Calibri"/>
              </a:rPr>
              <a:t>Post-Processing</a:t>
            </a:r>
            <a:endParaRPr/>
          </a:p>
        </p:txBody>
      </p:sp>
      <p:sp>
        <p:nvSpPr>
          <p:cNvPr id="174" name="CustomShape 39"/>
          <p:cNvSpPr/>
          <p:nvPr/>
        </p:nvSpPr>
        <p:spPr>
          <a:xfrm rot="5400000">
            <a:off x="7749720" y="4487760"/>
            <a:ext cx="360" cy="2167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405080" y="4411080"/>
            <a:ext cx="1149480" cy="948240"/>
          </a:xfrm>
          <a:prstGeom prst="roundRect">
            <a:avLst>
              <a:gd fmla="val 10000" name="adj"/>
            </a:avLst>
          </a:prstGeom>
          <a:solidFill>
            <a:srgbClr val="cccccc"/>
          </a:solidFill>
          <a:ln w="25560">
            <a:solidFill>
              <a:srgbClr val="000000"/>
            </a:solidFill>
            <a:round/>
          </a:ln>
        </p:spPr>
      </p:sp>
      <p:sp>
        <p:nvSpPr>
          <p:cNvPr id="176" name="CustomShape 2"/>
          <p:cNvSpPr/>
          <p:nvPr/>
        </p:nvSpPr>
        <p:spPr>
          <a:xfrm rot="10800000">
            <a:off x="2235240" y="3820320"/>
            <a:ext cx="1379880" cy="1379880"/>
          </a:xfrm>
          <a:prstGeom prst="leftCircularArrow">
            <a:avLst>
              <a:gd fmla="val 3959" name="adj1"/>
              <a:gd fmla="val 496700" name="adj2"/>
              <a:gd fmla="val 2272211" name="adj3"/>
              <a:gd fmla="val 9024489" name="adj4"/>
              <a:gd fmla="val 4619" name="adj5"/>
            </a:avLst>
          </a:prstGeom>
          <a:solidFill>
            <a:srgbClr val="ababab"/>
          </a:solidFill>
          <a:ln>
            <a:noFill/>
          </a:ln>
        </p:spPr>
      </p:sp>
      <p:sp>
        <p:nvSpPr>
          <p:cNvPr id="177" name="CustomShape 3"/>
          <p:cNvSpPr/>
          <p:nvPr/>
        </p:nvSpPr>
        <p:spPr>
          <a:xfrm>
            <a:off x="1660680" y="5156280"/>
            <a:ext cx="1022040" cy="40608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14040" lIns="32760" rIns="20880" tIns="25920"/>
          <a:p>
            <a:pPr algn="ctr">
              <a:lnSpc>
                <a:spcPct val="90000"/>
              </a:lnSpc>
            </a:pPr>
            <a:r>
              <a:rPr lang="en-IE" sz="1100">
                <a:solidFill>
                  <a:srgbClr val="ffffff"/>
                </a:solidFill>
                <a:latin typeface="Calibri"/>
              </a:rPr>
              <a:t>Post-Processing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2943000" y="4411080"/>
            <a:ext cx="1149480" cy="948240"/>
          </a:xfrm>
          <a:prstGeom prst="roundRect">
            <a:avLst>
              <a:gd fmla="val 10000" name="adj"/>
            </a:avLst>
          </a:prstGeom>
          <a:solidFill>
            <a:srgbClr val="cccccc"/>
          </a:solidFill>
          <a:ln w="25560">
            <a:solidFill>
              <a:srgbClr val="000000"/>
            </a:solidFill>
            <a:round/>
          </a:ln>
        </p:spPr>
      </p:sp>
      <p:sp>
        <p:nvSpPr>
          <p:cNvPr id="179" name="CustomShape 5"/>
          <p:cNvSpPr/>
          <p:nvPr/>
        </p:nvSpPr>
        <p:spPr>
          <a:xfrm rot="10800000">
            <a:off x="3857760" y="4428720"/>
            <a:ext cx="1526760" cy="1526760"/>
          </a:xfrm>
          <a:prstGeom prst="circularArrow">
            <a:avLst>
              <a:gd fmla="val 3578" name="adj1"/>
              <a:gd fmla="val 444810" name="adj2"/>
              <a:gd fmla="val 19379679" name="adj3"/>
              <a:gd fmla="val 12575511" name="adj4"/>
              <a:gd fmla="val 4175" name="adj5"/>
            </a:avLst>
          </a:prstGeom>
          <a:solidFill>
            <a:srgbClr val="ababab"/>
          </a:solidFill>
          <a:ln>
            <a:noFill/>
          </a:ln>
        </p:spPr>
      </p:sp>
      <p:sp>
        <p:nvSpPr>
          <p:cNvPr id="180" name="CustomShape 6"/>
          <p:cNvSpPr/>
          <p:nvPr/>
        </p:nvSpPr>
        <p:spPr>
          <a:xfrm>
            <a:off x="3198600" y="4208040"/>
            <a:ext cx="1022040" cy="40608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14040" lIns="32760" rIns="20880" tIns="25920"/>
          <a:p>
            <a:pPr algn="ctr">
              <a:lnSpc>
                <a:spcPct val="90000"/>
              </a:lnSpc>
            </a:pPr>
            <a:r>
              <a:rPr lang="en-IE" sz="1100">
                <a:solidFill>
                  <a:srgbClr val="ffffff"/>
                </a:solidFill>
                <a:latin typeface="Calibri"/>
              </a:rPr>
              <a:t>Disambiguation</a:t>
            </a:r>
            <a:endParaRPr/>
          </a:p>
        </p:txBody>
      </p:sp>
      <p:sp>
        <p:nvSpPr>
          <p:cNvPr id="181" name="CustomShape 7"/>
          <p:cNvSpPr/>
          <p:nvPr/>
        </p:nvSpPr>
        <p:spPr>
          <a:xfrm>
            <a:off x="4481280" y="4411080"/>
            <a:ext cx="1149480" cy="948240"/>
          </a:xfrm>
          <a:prstGeom prst="roundRect">
            <a:avLst>
              <a:gd fmla="val 10000" name="adj"/>
            </a:avLst>
          </a:prstGeom>
          <a:solidFill>
            <a:srgbClr val="cccccc"/>
          </a:solidFill>
          <a:ln w="25560">
            <a:solidFill>
              <a:srgbClr val="000000"/>
            </a:solidFill>
            <a:round/>
          </a:ln>
        </p:spPr>
      </p:sp>
      <p:sp>
        <p:nvSpPr>
          <p:cNvPr id="182" name="CustomShape 8"/>
          <p:cNvSpPr/>
          <p:nvPr/>
        </p:nvSpPr>
        <p:spPr>
          <a:xfrm rot="10800000">
            <a:off x="5463000" y="3820320"/>
            <a:ext cx="1379880" cy="1379880"/>
          </a:xfrm>
          <a:prstGeom prst="leftCircularArrow">
            <a:avLst>
              <a:gd fmla="val 3959" name="adj1"/>
              <a:gd fmla="val 496700" name="adj2"/>
              <a:gd fmla="val 2272211" name="adj3"/>
              <a:gd fmla="val 9024489" name="adj4"/>
              <a:gd fmla="val 4619" name="adj5"/>
            </a:avLst>
          </a:prstGeom>
          <a:solidFill>
            <a:srgbClr val="ababab"/>
          </a:solidFill>
          <a:ln>
            <a:noFill/>
          </a:ln>
        </p:spPr>
      </p:sp>
      <p:sp>
        <p:nvSpPr>
          <p:cNvPr id="183" name="CustomShape 9"/>
          <p:cNvSpPr/>
          <p:nvPr/>
        </p:nvSpPr>
        <p:spPr>
          <a:xfrm>
            <a:off x="4736880" y="5156280"/>
            <a:ext cx="1022040" cy="40608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14040" lIns="32760" rIns="20880" tIns="25920"/>
          <a:p>
            <a:pPr algn="ctr">
              <a:lnSpc>
                <a:spcPct val="90000"/>
              </a:lnSpc>
            </a:pPr>
            <a:r>
              <a:rPr lang="en-IE" sz="1100">
                <a:solidFill>
                  <a:srgbClr val="ffffff"/>
                </a:solidFill>
                <a:latin typeface="Calibri"/>
              </a:rPr>
              <a:t>Candidate Selection</a:t>
            </a:r>
            <a:endParaRPr/>
          </a:p>
        </p:txBody>
      </p:sp>
      <p:sp>
        <p:nvSpPr>
          <p:cNvPr id="184" name="CustomShape 10"/>
          <p:cNvSpPr/>
          <p:nvPr/>
        </p:nvSpPr>
        <p:spPr>
          <a:xfrm>
            <a:off x="6019200" y="4411080"/>
            <a:ext cx="1149480" cy="948240"/>
          </a:xfrm>
          <a:prstGeom prst="roundRect">
            <a:avLst>
              <a:gd fmla="val 10000" name="adj"/>
            </a:avLst>
          </a:prstGeom>
          <a:solidFill>
            <a:srgbClr val="cccccc"/>
          </a:solidFill>
          <a:ln w="25560">
            <a:solidFill>
              <a:srgbClr val="000000"/>
            </a:solidFill>
            <a:round/>
          </a:ln>
        </p:spPr>
      </p:sp>
      <p:sp>
        <p:nvSpPr>
          <p:cNvPr id="185" name="CustomShape 11"/>
          <p:cNvSpPr/>
          <p:nvPr/>
        </p:nvSpPr>
        <p:spPr>
          <a:xfrm>
            <a:off x="6274800" y="4208040"/>
            <a:ext cx="1022040" cy="40608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14040" lIns="32760" rIns="20880" tIns="25920"/>
          <a:p>
            <a:pPr algn="ctr">
              <a:lnSpc>
                <a:spcPct val="90000"/>
              </a:lnSpc>
            </a:pPr>
            <a:r>
              <a:rPr lang="en-IE" sz="1100">
                <a:solidFill>
                  <a:srgbClr val="ffffff"/>
                </a:solidFill>
                <a:latin typeface="Calibri"/>
              </a:rPr>
              <a:t>Pre-Processing</a:t>
            </a:r>
            <a:endParaRPr/>
          </a:p>
        </p:txBody>
      </p:sp>
      <p:sp>
        <p:nvSpPr>
          <p:cNvPr id="186" name="CustomShape 12"/>
          <p:cNvSpPr/>
          <p:nvPr/>
        </p:nvSpPr>
        <p:spPr>
          <a:xfrm>
            <a:off x="7522920" y="4178880"/>
            <a:ext cx="1124280" cy="150048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fbfbf"/>
          </a:solidFill>
          <a:ln w="25560">
            <a:solidFill>
              <a:srgbClr val="ffffff"/>
            </a:solidFill>
            <a:round/>
          </a:ln>
        </p:spPr>
      </p:sp>
      <p:sp>
        <p:nvSpPr>
          <p:cNvPr id="187" name="CustomShape 13"/>
          <p:cNvSpPr/>
          <p:nvPr/>
        </p:nvSpPr>
        <p:spPr>
          <a:xfrm>
            <a:off x="107640" y="4160520"/>
            <a:ext cx="1076400" cy="150048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fbfbf"/>
          </a:solidFill>
          <a:ln w="25560">
            <a:solidFill>
              <a:srgbClr val="ffffff"/>
            </a:solidFill>
            <a:round/>
          </a:ln>
        </p:spPr>
      </p:sp>
      <p:sp>
        <p:nvSpPr>
          <p:cNvPr id="188" name="CustomShape 14"/>
          <p:cNvSpPr/>
          <p:nvPr/>
        </p:nvSpPr>
        <p:spPr>
          <a:xfrm>
            <a:off x="1384920" y="1842840"/>
            <a:ext cx="1295640" cy="1482480"/>
          </a:xfrm>
          <a:prstGeom prst="flowChartMagneticDisk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19080">
            <a:solidFill>
              <a:srgbClr val="000000"/>
            </a:solidFill>
            <a:round/>
          </a:ln>
        </p:spPr>
      </p:sp>
      <p:sp>
        <p:nvSpPr>
          <p:cNvPr id="189" name="CustomShape 15"/>
          <p:cNvSpPr/>
          <p:nvPr/>
        </p:nvSpPr>
        <p:spPr>
          <a:xfrm rot="10800000">
            <a:off x="5961240" y="1844280"/>
            <a:ext cx="1472400" cy="1482480"/>
          </a:xfrm>
          <a:prstGeom prst="snip1Rect">
            <a:avLst>
              <a:gd fmla="val 16667" name="adj"/>
            </a:avLst>
          </a:prstGeom>
          <a:solidFill>
            <a:srgbClr val="d9d9d9"/>
          </a:solidFill>
          <a:ln w="19080">
            <a:solidFill>
              <a:srgbClr val="000000"/>
            </a:solidFill>
            <a:round/>
          </a:ln>
        </p:spPr>
      </p:sp>
      <p:sp>
        <p:nvSpPr>
          <p:cNvPr id="190" name="CustomShape 16"/>
          <p:cNvSpPr/>
          <p:nvPr/>
        </p:nvSpPr>
        <p:spPr>
          <a:xfrm>
            <a:off x="3833280" y="2066760"/>
            <a:ext cx="1151640" cy="100764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00"/>
            </a:solidFill>
            <a:custDash>
              <a:ds d="159000" sp="53000"/>
            </a:custDash>
            <a:round/>
          </a:ln>
        </p:spPr>
      </p:sp>
      <p:sp>
        <p:nvSpPr>
          <p:cNvPr id="191" name="CustomShape 17"/>
          <p:cNvSpPr/>
          <p:nvPr/>
        </p:nvSpPr>
        <p:spPr>
          <a:xfrm>
            <a:off x="2706840" y="2570760"/>
            <a:ext cx="112608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2" name="CustomShape 18"/>
          <p:cNvSpPr/>
          <p:nvPr/>
        </p:nvSpPr>
        <p:spPr>
          <a:xfrm>
            <a:off x="4985280" y="2570760"/>
            <a:ext cx="97524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3" name="CustomShape 19"/>
          <p:cNvSpPr/>
          <p:nvPr/>
        </p:nvSpPr>
        <p:spPr>
          <a:xfrm flipH="1" flipV="1">
            <a:off x="7214040" y="4929120"/>
            <a:ext cx="307800" cy="7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4" name="CustomShape 20"/>
          <p:cNvSpPr/>
          <p:nvPr/>
        </p:nvSpPr>
        <p:spPr>
          <a:xfrm flipH="1">
            <a:off x="1183320" y="4885560"/>
            <a:ext cx="219240" cy="144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5" name="CustomShape 21"/>
          <p:cNvSpPr/>
          <p:nvPr/>
        </p:nvSpPr>
        <p:spPr>
          <a:xfrm>
            <a:off x="1533240" y="2431440"/>
            <a:ext cx="134316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EventMedia</a:t>
            </a:r>
            <a:endParaRPr/>
          </a:p>
        </p:txBody>
      </p:sp>
      <p:sp>
        <p:nvSpPr>
          <p:cNvPr id="196" name="CustomShape 22"/>
          <p:cNvSpPr/>
          <p:nvPr/>
        </p:nvSpPr>
        <p:spPr>
          <a:xfrm>
            <a:off x="3737520" y="2393280"/>
            <a:ext cx="134316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Pre-Processing</a:t>
            </a:r>
            <a:endParaRPr/>
          </a:p>
        </p:txBody>
      </p:sp>
      <p:sp>
        <p:nvSpPr>
          <p:cNvPr id="197" name="CustomShape 23"/>
          <p:cNvSpPr/>
          <p:nvPr/>
        </p:nvSpPr>
        <p:spPr>
          <a:xfrm>
            <a:off x="5914440" y="2464560"/>
            <a:ext cx="1564920" cy="63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eventID|eventTitle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|Agent|Location|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Arial Narrow"/>
              </a:rPr>
              <a:t>Category</a:t>
            </a:r>
            <a:endParaRPr/>
          </a:p>
        </p:txBody>
      </p:sp>
      <p:sp>
        <p:nvSpPr>
          <p:cNvPr id="198" name="CustomShape 24"/>
          <p:cNvSpPr/>
          <p:nvPr/>
        </p:nvSpPr>
        <p:spPr>
          <a:xfrm>
            <a:off x="5895720" y="1957680"/>
            <a:ext cx="158364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E" sz="1400">
                <a:solidFill>
                  <a:srgbClr val="000000"/>
                </a:solidFill>
                <a:latin typeface="Arial Narrow"/>
              </a:rPr>
              <a:t>Indexer of Events</a:t>
            </a:r>
            <a:endParaRPr/>
          </a:p>
        </p:txBody>
      </p:sp>
      <p:sp>
        <p:nvSpPr>
          <p:cNvPr id="199" name="CustomShape 25"/>
          <p:cNvSpPr/>
          <p:nvPr/>
        </p:nvSpPr>
        <p:spPr>
          <a:xfrm>
            <a:off x="44280" y="4380840"/>
            <a:ext cx="1223640" cy="927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Arial Narrow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Arial Narrow"/>
              </a:rPr>
              <a:t>Insomniac presents &lt;EVENT&gt;Volume Sundays&lt;/EVENT&gt; featuring Zeds Dead…”</a:t>
            </a:r>
            <a:endParaRPr/>
          </a:p>
        </p:txBody>
      </p:sp>
      <p:sp>
        <p:nvSpPr>
          <p:cNvPr id="200" name="CustomShape 26"/>
          <p:cNvSpPr/>
          <p:nvPr/>
        </p:nvSpPr>
        <p:spPr>
          <a:xfrm>
            <a:off x="7508160" y="4510440"/>
            <a:ext cx="1223640" cy="759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1100">
                <a:solidFill>
                  <a:srgbClr val="000000"/>
                </a:solidFill>
                <a:latin typeface="Arial Narrow"/>
              </a:rPr>
              <a:t>“</a:t>
            </a:r>
            <a:r>
              <a:rPr i="1" lang="en-IE" sz="1100">
                <a:solidFill>
                  <a:srgbClr val="000000"/>
                </a:solidFill>
                <a:latin typeface="Arial Narrow"/>
              </a:rPr>
              <a:t>Insomniac presents Volume Sundays featuring Zeds Dead…”</a:t>
            </a:r>
            <a:endParaRPr/>
          </a:p>
        </p:txBody>
      </p:sp>
      <p:pic>
        <p:nvPicPr>
          <p:cNvPr descr="" id="201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2080" y="2985840"/>
            <a:ext cx="685800" cy="290520"/>
          </a:xfrm>
          <a:prstGeom prst="rect">
            <a:avLst/>
          </a:prstGeom>
          <a:ln>
            <a:noFill/>
          </a:ln>
        </p:spPr>
      </p:pic>
      <p:pic>
        <p:nvPicPr>
          <p:cNvPr descr="" id="202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5760" y="2393280"/>
            <a:ext cx="620280" cy="263520"/>
          </a:xfrm>
          <a:prstGeom prst="rect">
            <a:avLst/>
          </a:prstGeom>
          <a:ln>
            <a:noFill/>
          </a:ln>
        </p:spPr>
      </p:pic>
      <p:pic>
        <p:nvPicPr>
          <p:cNvPr descr="" id="203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07640" y="2682720"/>
            <a:ext cx="608760" cy="322200"/>
          </a:xfrm>
          <a:prstGeom prst="rect">
            <a:avLst/>
          </a:prstGeom>
          <a:ln>
            <a:noFill/>
          </a:ln>
        </p:spPr>
      </p:pic>
      <p:pic>
        <p:nvPicPr>
          <p:cNvPr descr="" id="204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107640" y="2113560"/>
            <a:ext cx="608760" cy="233640"/>
          </a:xfrm>
          <a:prstGeom prst="rect">
            <a:avLst/>
          </a:prstGeom>
          <a:ln>
            <a:noFill/>
          </a:ln>
        </p:spPr>
      </p:pic>
      <p:sp>
        <p:nvSpPr>
          <p:cNvPr id="205" name="Line 27"/>
          <p:cNvSpPr/>
          <p:nvPr/>
        </p:nvSpPr>
        <p:spPr>
          <a:xfrm>
            <a:off x="767880" y="2585160"/>
            <a:ext cx="573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06" name="CustomShape 28"/>
          <p:cNvSpPr/>
          <p:nvPr/>
        </p:nvSpPr>
        <p:spPr>
          <a:xfrm>
            <a:off x="425160" y="2177640"/>
            <a:ext cx="122364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IE" sz="900">
                <a:solidFill>
                  <a:srgbClr val="000000"/>
                </a:solidFill>
                <a:latin typeface="Arial Narrow"/>
              </a:rPr>
              <a:t>Live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E" sz="900">
                <a:solidFill>
                  <a:srgbClr val="000000"/>
                </a:solidFill>
                <a:latin typeface="Arial Narrow"/>
              </a:rPr>
              <a:t>Data Stream</a:t>
            </a:r>
            <a:endParaRPr/>
          </a:p>
        </p:txBody>
      </p:sp>
      <p:sp>
        <p:nvSpPr>
          <p:cNvPr id="207" name="CustomShape 29"/>
          <p:cNvSpPr/>
          <p:nvPr/>
        </p:nvSpPr>
        <p:spPr>
          <a:xfrm>
            <a:off x="4989600" y="3717000"/>
            <a:ext cx="360" cy="71424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  <p:sp>
        <p:nvSpPr>
          <p:cNvPr id="208" name="CustomShape 30"/>
          <p:cNvSpPr/>
          <p:nvPr/>
        </p:nvSpPr>
        <p:spPr>
          <a:xfrm flipV="1">
            <a:off x="6700680" y="3326400"/>
            <a:ext cx="360" cy="38988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  <p:sp>
        <p:nvSpPr>
          <p:cNvPr id="209" name="Line 31"/>
          <p:cNvSpPr/>
          <p:nvPr/>
        </p:nvSpPr>
        <p:spPr>
          <a:xfrm>
            <a:off x="4989600" y="3717000"/>
            <a:ext cx="1711080" cy="0"/>
          </a:xfrm>
          <a:prstGeom prst="line">
            <a:avLst/>
          </a:prstGeom>
          <a:ln w="28440">
            <a:solidFill>
              <a:srgbClr val="808080"/>
            </a:solidFill>
            <a:round/>
          </a:ln>
        </p:spPr>
      </p:sp>
      <p:sp>
        <p:nvSpPr>
          <p:cNvPr id="210" name="CustomShape 32"/>
          <p:cNvSpPr/>
          <p:nvPr/>
        </p:nvSpPr>
        <p:spPr>
          <a:xfrm>
            <a:off x="3741120" y="3325680"/>
            <a:ext cx="360" cy="89604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  <p:sp>
        <p:nvSpPr>
          <p:cNvPr id="211" name="Line 33"/>
          <p:cNvSpPr/>
          <p:nvPr/>
        </p:nvSpPr>
        <p:spPr>
          <a:xfrm>
            <a:off x="3737160" y="3326760"/>
            <a:ext cx="1711080" cy="0"/>
          </a:xfrm>
          <a:prstGeom prst="line">
            <a:avLst/>
          </a:prstGeom>
          <a:ln w="28440">
            <a:solidFill>
              <a:srgbClr val="808080"/>
            </a:solidFill>
            <a:round/>
          </a:ln>
        </p:spPr>
      </p:sp>
      <p:sp>
        <p:nvSpPr>
          <p:cNvPr id="212" name="CustomShape 34"/>
          <p:cNvSpPr/>
          <p:nvPr/>
        </p:nvSpPr>
        <p:spPr>
          <a:xfrm>
            <a:off x="5218200" y="3327480"/>
            <a:ext cx="970200" cy="720"/>
          </a:xfrm>
          <a:prstGeom prst="straightConnector1">
            <a:avLst/>
          </a:prstGeom>
          <a:noFill/>
          <a:ln w="28440">
            <a:solidFill>
              <a:srgbClr val="808080"/>
            </a:solidFill>
            <a:round/>
            <a:tailEnd len="med" type="arrow" w="med"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