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04" r:id="rId2"/>
    <p:sldId id="257" r:id="rId3"/>
    <p:sldId id="258" r:id="rId4"/>
    <p:sldId id="275" r:id="rId5"/>
    <p:sldId id="259" r:id="rId6"/>
    <p:sldId id="293" r:id="rId7"/>
    <p:sldId id="294" r:id="rId8"/>
    <p:sldId id="295" r:id="rId9"/>
    <p:sldId id="280" r:id="rId10"/>
    <p:sldId id="283" r:id="rId11"/>
    <p:sldId id="284" r:id="rId12"/>
    <p:sldId id="282" r:id="rId13"/>
    <p:sldId id="296" r:id="rId14"/>
    <p:sldId id="297" r:id="rId15"/>
    <p:sldId id="298" r:id="rId16"/>
    <p:sldId id="301" r:id="rId17"/>
    <p:sldId id="300" r:id="rId18"/>
    <p:sldId id="299" r:id="rId19"/>
    <p:sldId id="302" r:id="rId20"/>
    <p:sldId id="266" r:id="rId21"/>
    <p:sldId id="303" r:id="rId22"/>
    <p:sldId id="26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Time vs Productivity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Productivity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19</c:v>
                </c:pt>
                <c:pt idx="3">
                  <c:v>27</c:v>
                </c:pt>
                <c:pt idx="4">
                  <c:v>45</c:v>
                </c:pt>
                <c:pt idx="5">
                  <c:v>63</c:v>
                </c:pt>
                <c:pt idx="6">
                  <c:v>71</c:v>
                </c:pt>
                <c:pt idx="7">
                  <c:v>59</c:v>
                </c:pt>
                <c:pt idx="8">
                  <c:v>43</c:v>
                </c:pt>
                <c:pt idx="9">
                  <c:v>28</c:v>
                </c:pt>
                <c:pt idx="10">
                  <c:v>15</c:v>
                </c:pt>
                <c:pt idx="11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939904"/>
        <c:axId val="232203776"/>
      </c:lineChart>
      <c:catAx>
        <c:axId val="216939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(Hrs)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2203776"/>
        <c:crosses val="autoZero"/>
        <c:auto val="1"/>
        <c:lblAlgn val="ctr"/>
        <c:lblOffset val="100"/>
        <c:noMultiLvlLbl val="0"/>
      </c:catAx>
      <c:valAx>
        <c:axId val="232203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Water (ml)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16939904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Time vs Productivity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Productivity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10</c:v>
                </c:pt>
                <c:pt idx="2">
                  <c:v>24</c:v>
                </c:pt>
                <c:pt idx="3">
                  <c:v>50</c:v>
                </c:pt>
                <c:pt idx="4">
                  <c:v>69</c:v>
                </c:pt>
                <c:pt idx="5">
                  <c:v>77</c:v>
                </c:pt>
                <c:pt idx="6">
                  <c:v>63</c:v>
                </c:pt>
                <c:pt idx="7">
                  <c:v>49</c:v>
                </c:pt>
                <c:pt idx="8">
                  <c:v>35</c:v>
                </c:pt>
                <c:pt idx="9">
                  <c:v>20</c:v>
                </c:pt>
                <c:pt idx="10">
                  <c:v>16</c:v>
                </c:pt>
                <c:pt idx="11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183680"/>
        <c:axId val="232198144"/>
      </c:lineChart>
      <c:catAx>
        <c:axId val="232183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(Hrs)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2198144"/>
        <c:crosses val="autoZero"/>
        <c:auto val="1"/>
        <c:lblAlgn val="ctr"/>
        <c:lblOffset val="100"/>
        <c:noMultiLvlLbl val="0"/>
      </c:catAx>
      <c:valAx>
        <c:axId val="2321981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Water (ml)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2183680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Time vs Productivity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Productivity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  <c:pt idx="2">
                  <c:v>25</c:v>
                </c:pt>
                <c:pt idx="3">
                  <c:v>37</c:v>
                </c:pt>
                <c:pt idx="4">
                  <c:v>65</c:v>
                </c:pt>
                <c:pt idx="5">
                  <c:v>78</c:v>
                </c:pt>
                <c:pt idx="6">
                  <c:v>87</c:v>
                </c:pt>
                <c:pt idx="7">
                  <c:v>82</c:v>
                </c:pt>
                <c:pt idx="8">
                  <c:v>63</c:v>
                </c:pt>
                <c:pt idx="9">
                  <c:v>45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52544"/>
        <c:axId val="232254464"/>
      </c:lineChart>
      <c:catAx>
        <c:axId val="23225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(Hrs)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2254464"/>
        <c:crosses val="autoZero"/>
        <c:auto val="1"/>
        <c:lblAlgn val="ctr"/>
        <c:lblOffset val="100"/>
        <c:noMultiLvlLbl val="0"/>
      </c:catAx>
      <c:valAx>
        <c:axId val="2322544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Water (ml)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2252544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Time vs Productivity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Productivity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28</c:v>
                </c:pt>
                <c:pt idx="2">
                  <c:v>45</c:v>
                </c:pt>
                <c:pt idx="3">
                  <c:v>66</c:v>
                </c:pt>
                <c:pt idx="4">
                  <c:v>92</c:v>
                </c:pt>
                <c:pt idx="5">
                  <c:v>105</c:v>
                </c:pt>
                <c:pt idx="6">
                  <c:v>120</c:v>
                </c:pt>
                <c:pt idx="7">
                  <c:v>98</c:v>
                </c:pt>
                <c:pt idx="8">
                  <c:v>79</c:v>
                </c:pt>
                <c:pt idx="9">
                  <c:v>61</c:v>
                </c:pt>
                <c:pt idx="10">
                  <c:v>39</c:v>
                </c:pt>
                <c:pt idx="11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031232"/>
        <c:axId val="238033152"/>
      </c:lineChart>
      <c:catAx>
        <c:axId val="238031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(Hrs)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8033152"/>
        <c:crosses val="autoZero"/>
        <c:auto val="1"/>
        <c:lblAlgn val="ctr"/>
        <c:lblOffset val="100"/>
        <c:noMultiLvlLbl val="0"/>
      </c:catAx>
      <c:valAx>
        <c:axId val="2380331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Water (ml)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38031232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7DCAB-DBF7-40AE-973B-8C545A79039E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A63FC-2F20-402D-84F8-76A414749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A63FC-2F20-402D-84F8-76A41474952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5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8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9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4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3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3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8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2DCF-F179-4E73-9233-F63D0D699865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20FC-69B6-44FF-868A-922F19E25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92500"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STES’s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NBN Sinhgad School of Engineering, Ambegaon, Pune-41</a:t>
            </a:r>
          </a:p>
          <a:p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Presentation on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Investigation and Thermal Analysis of Solar Still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Prasad C.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Kakade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B121050885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Mr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Atharva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C. Kale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[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B121050886]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Mr.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Amar R.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Kakade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B121050884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Mr.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[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B121050857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L.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Patil</a:t>
            </a: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R. K.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Nanwatkar</a:t>
            </a: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Mechanical Engineering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NBN Sinhgad School of Engineering, Ambegaon (Bk), Pune-411041 [2017-18]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152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5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11560" y="404813"/>
            <a:ext cx="8208912" cy="5761037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algn="just"/>
            <a:r>
              <a:rPr lang="en-US" sz="2200" dirty="0" smtClean="0">
                <a:cs typeface="Times New Roman" pitchFamily="18" charset="0"/>
              </a:rPr>
              <a:t>Inlet </a:t>
            </a:r>
            <a:r>
              <a:rPr lang="en-US" sz="2200" dirty="0">
                <a:cs typeface="Times New Roman" pitchFamily="18" charset="0"/>
              </a:rPr>
              <a:t>water </a:t>
            </a:r>
            <a:r>
              <a:rPr lang="en-US" sz="2200" dirty="0" smtClean="0">
                <a:cs typeface="Times New Roman" pitchFamily="18" charset="0"/>
              </a:rPr>
              <a:t>temperature:-</a:t>
            </a:r>
          </a:p>
          <a:p>
            <a:pPr marL="109728" indent="0" algn="just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   1. The saline water temperature controls the evaporation rate as evaporation increases with the temperature.</a:t>
            </a:r>
          </a:p>
          <a:p>
            <a:pPr marL="109728" indent="0" algn="just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   2. The evaporation rate is directly proportional to the water free surface area.</a:t>
            </a:r>
          </a:p>
          <a:p>
            <a:pPr marL="109728" indent="0" algn="just">
              <a:buNone/>
            </a:pPr>
            <a:endParaRPr lang="en-US" sz="2200" dirty="0">
              <a:cs typeface="Times New Roman" pitchFamily="18" charset="0"/>
            </a:endParaRPr>
          </a:p>
          <a:p>
            <a:pPr algn="just"/>
            <a:r>
              <a:rPr lang="en-US" sz="2200" dirty="0" smtClean="0">
                <a:cs typeface="Times New Roman" pitchFamily="18" charset="0"/>
              </a:rPr>
              <a:t>Environmental air temperature:-</a:t>
            </a:r>
          </a:p>
          <a:p>
            <a:pPr marL="109728" indent="0" algn="just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   1. Reducing environmental air temperature increases the glass-water temperature difference and hence productivity.</a:t>
            </a:r>
          </a:p>
          <a:p>
            <a:pPr marL="109728" indent="0" algn="just">
              <a:buNone/>
            </a:pPr>
            <a:endParaRPr lang="en-US" sz="2200" dirty="0">
              <a:cs typeface="Times New Roman" pitchFamily="18" charset="0"/>
            </a:endParaRPr>
          </a:p>
          <a:p>
            <a:pPr algn="just"/>
            <a:r>
              <a:rPr lang="en-US" sz="2200" dirty="0">
                <a:cs typeface="Times New Roman" pitchFamily="18" charset="0"/>
              </a:rPr>
              <a:t>Wind velocity:-</a:t>
            </a:r>
          </a:p>
          <a:p>
            <a:pPr marL="109728" indent="0" algn="just">
              <a:buNone/>
            </a:pPr>
            <a:r>
              <a:rPr lang="en-US" sz="2200" dirty="0">
                <a:cs typeface="Times New Roman" pitchFamily="18" charset="0"/>
              </a:rPr>
              <a:t>        1. Increased wind velocity increases the heat losses to surroundings thus reduces the productivity.</a:t>
            </a:r>
          </a:p>
          <a:p>
            <a:pPr marL="109728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5306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/>
          </a:p>
          <a:p>
            <a:r>
              <a:rPr lang="en-US" sz="2400" dirty="0">
                <a:cs typeface="Times New Roman" pitchFamily="18" charset="0"/>
              </a:rPr>
              <a:t>Angle, thickness and material for glass cover:-</a:t>
            </a:r>
          </a:p>
          <a:p>
            <a:pPr marL="109728" indent="0">
              <a:buNone/>
            </a:pPr>
            <a:r>
              <a:rPr lang="en-US" sz="2400" dirty="0">
                <a:cs typeface="Times New Roman" pitchFamily="18" charset="0"/>
              </a:rPr>
              <a:t>        1. Solar still  yield reached a </a:t>
            </a:r>
            <a:r>
              <a:rPr lang="en-US" sz="2400" dirty="0" smtClean="0">
                <a:cs typeface="Times New Roman" pitchFamily="18" charset="0"/>
              </a:rPr>
              <a:t>maximum value </a:t>
            </a:r>
            <a:r>
              <a:rPr lang="en-US" sz="2400" dirty="0">
                <a:cs typeface="Times New Roman" pitchFamily="18" charset="0"/>
              </a:rPr>
              <a:t>at when condensing glass cover inclination is equal to latitude of the place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>
                <a:cs typeface="Times New Roman" pitchFamily="18" charset="0"/>
              </a:rPr>
              <a:t>Type of Phase change </a:t>
            </a:r>
            <a:r>
              <a:rPr lang="en-US" sz="2400" dirty="0" smtClean="0">
                <a:cs typeface="Times New Roman" pitchFamily="18" charset="0"/>
              </a:rPr>
              <a:t>material:-</a:t>
            </a:r>
          </a:p>
          <a:p>
            <a:pPr marL="109728" indent="0">
              <a:buNone/>
            </a:pPr>
            <a:r>
              <a:rPr lang="en-US" sz="2400" dirty="0" smtClean="0">
                <a:cs typeface="Times New Roman" pitchFamily="18" charset="0"/>
              </a:rPr>
              <a:t>        1. The different phase change materials having different properties affect the productivity of solar still.</a:t>
            </a:r>
          </a:p>
          <a:p>
            <a:pPr marL="109728" indent="0"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Insulation solar still:-</a:t>
            </a:r>
          </a:p>
          <a:p>
            <a:pPr marL="109728" indent="0">
              <a:buNone/>
            </a:pPr>
            <a:r>
              <a:rPr lang="en-US" sz="2400" dirty="0" smtClean="0">
                <a:cs typeface="Times New Roman" pitchFamily="18" charset="0"/>
              </a:rPr>
              <a:t>        1. The material used for insulation of solar still have great impact on its productivity.</a:t>
            </a:r>
            <a:endParaRPr lang="en-US" sz="2400" dirty="0"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7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  <a:cs typeface="Times New Roman" pitchFamily="18" charset="0"/>
              </a:rPr>
              <a:t>Techniques used to improve the performance of solar still</a:t>
            </a:r>
            <a:endParaRPr lang="en-US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cs typeface="Times New Roman" pitchFamily="18" charset="0"/>
              </a:rPr>
              <a:t>Using phase change material:-</a:t>
            </a:r>
          </a:p>
          <a:p>
            <a:pPr marL="109728" indent="0">
              <a:buNone/>
            </a:pP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    1. PCM use the principle of latent heat storage for productivity enhancement.</a:t>
            </a:r>
          </a:p>
          <a:p>
            <a:pPr marL="109728" indent="0">
              <a:buNone/>
            </a:pP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    2. They store the energy as latent heat during phase change and release the same energy during next phase change to original phase.</a:t>
            </a:r>
          </a:p>
          <a:p>
            <a:pPr marL="109728" indent="0">
              <a:buNone/>
            </a:pPr>
            <a:endParaRPr lang="en-US" sz="2600" dirty="0" smtClean="0">
              <a:cs typeface="Times New Roman" pitchFamily="18" charset="0"/>
            </a:endParaRPr>
          </a:p>
          <a:p>
            <a:r>
              <a:rPr lang="en-US" sz="2600" dirty="0" smtClean="0">
                <a:cs typeface="Times New Roman" pitchFamily="18" charset="0"/>
              </a:rPr>
              <a:t>Stepped type solar still:-</a:t>
            </a:r>
          </a:p>
          <a:p>
            <a:pPr marL="109728" indent="0">
              <a:buNone/>
            </a:pPr>
            <a:r>
              <a:rPr lang="en-US" sz="2600" dirty="0" smtClean="0">
                <a:cs typeface="Times New Roman" pitchFamily="18" charset="0"/>
              </a:rPr>
              <a:t>      1. A smaller air volume trapped inside still chamber than conventional still and therefore heating of trapped air will be faster.</a:t>
            </a:r>
          </a:p>
          <a:p>
            <a:pPr marL="109728" indent="0">
              <a:buNone/>
            </a:pPr>
            <a:r>
              <a:rPr lang="en-US" sz="2600" dirty="0" smtClean="0">
                <a:cs typeface="Times New Roman" pitchFamily="18" charset="0"/>
              </a:rPr>
              <a:t>      2.The step-wise basin provides higher heat and mass transfer surface area than flat basin.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6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Solar Pump:-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Recirculation of hot water inside solar still increases the productivity .</a:t>
            </a:r>
          </a:p>
          <a:p>
            <a:pPr marL="0" indent="0" algn="just">
              <a:buNone/>
            </a:pPr>
            <a:r>
              <a:rPr lang="en-US" sz="2600" dirty="0" smtClean="0"/>
              <a:t>	As it works on solar energy, it does not require any other energy source.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4786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0486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4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RESULTS</a:t>
            </a:r>
            <a:endParaRPr lang="en-IN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628800"/>
            <a:ext cx="388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1) Result </a:t>
            </a:r>
            <a:r>
              <a:rPr lang="en-IN" sz="2000" dirty="0"/>
              <a:t>Without PCM (Basin Type)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03594267"/>
              </p:ext>
            </p:extLst>
          </p:nvPr>
        </p:nvGraphicFramePr>
        <p:xfrm>
          <a:off x="1331640" y="2276872"/>
          <a:ext cx="6048672" cy="371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67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09625" algn="l"/>
            <a:r>
              <a:rPr lang="en-IN" sz="2400" dirty="0" smtClean="0"/>
              <a:t>2) Result With PCM (Basin Type)</a:t>
            </a:r>
            <a:endParaRPr lang="en-IN" sz="24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51673233"/>
              </p:ext>
            </p:extLst>
          </p:nvPr>
        </p:nvGraphicFramePr>
        <p:xfrm>
          <a:off x="1331640" y="1628800"/>
          <a:ext cx="6408712" cy="404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42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2925" algn="l"/>
            <a:r>
              <a:rPr lang="en-IN" sz="2400" dirty="0" smtClean="0"/>
              <a:t>3) Result </a:t>
            </a:r>
            <a:r>
              <a:rPr lang="en-IN" sz="2400" dirty="0"/>
              <a:t>Without PCM (Stepped Type)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21584264"/>
              </p:ext>
            </p:extLst>
          </p:nvPr>
        </p:nvGraphicFramePr>
        <p:xfrm>
          <a:off x="1187624" y="1700808"/>
          <a:ext cx="6264696" cy="411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34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14375" algn="l"/>
            <a:r>
              <a:rPr lang="en-IN" sz="2400" dirty="0" smtClean="0"/>
              <a:t>4) Result </a:t>
            </a:r>
            <a:r>
              <a:rPr lang="en-IN" sz="2400" dirty="0"/>
              <a:t>With PCM (Stepped Type)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93992268"/>
              </p:ext>
            </p:extLst>
          </p:nvPr>
        </p:nvGraphicFramePr>
        <p:xfrm>
          <a:off x="1259632" y="1700808"/>
          <a:ext cx="6336704" cy="409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05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COMPARISON</a:t>
            </a:r>
            <a:endParaRPr lang="en-IN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486685"/>
              </p:ext>
            </p:extLst>
          </p:nvPr>
        </p:nvGraphicFramePr>
        <p:xfrm>
          <a:off x="899592" y="1268760"/>
          <a:ext cx="7416823" cy="516454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660812"/>
                <a:gridCol w="3756011"/>
              </a:tblGrid>
              <a:tr h="343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Stepped Type Solar Still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Basin Type Solar Still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2867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Complex design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Easy to design and manufacture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57349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More chances of leakages than basin type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Less leakage loss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57349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High construction and maintenance cost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Low initial and maintenance cost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2867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Less storage capacity of water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More storage capacity of water 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8657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Thin layer of water is obtained on each step which helps in faster evaporation of water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Easy to relocate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57349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Water vapour has to travel less distance 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More inner area so water vapour has to travel more distance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2867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Less time consuming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More time consuming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2867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It is highly efficient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Less efficient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  <a:tr h="8657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</a:rPr>
                        <a:t>As the area of contact with surface is more the heat generating capacity increases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>
                          <a:effectLst/>
                        </a:rPr>
                        <a:t>Less heat generating capacity due to minimum area of contact with surface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97" marR="657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5385" y="188640"/>
            <a:ext cx="2245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+mj-lt"/>
                <a:cs typeface="Times New Roman" pitchFamily="18" charset="0"/>
              </a:rPr>
              <a:t>CONTENTS</a:t>
            </a:r>
            <a:endParaRPr lang="en-IN" sz="3600" b="1" u="sng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298" y="834971"/>
            <a:ext cx="8208912" cy="574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PROBLEM  STATEMENT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SCOPE &amp; OBJECTIVES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LITERATURE SURVEY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DESIGN CONSIDERATION &amp; MATERIAL USED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FACTORS AFFECTING PERFORMANCE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TECHNIQUES USED TO INCREASE PERFORMANCE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ACTUAL MODEL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COMPARISON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900" dirty="0" smtClean="0">
                <a:cs typeface="Times New Roman" pitchFamily="18" charset="0"/>
              </a:rPr>
              <a:t>FUTURE SCOPE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cs typeface="Times New Roman" pitchFamily="18" charset="0"/>
              </a:rPr>
              <a:t>REFERENCES</a:t>
            </a:r>
            <a:endParaRPr lang="en-IN" sz="19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cs typeface="Times New Roman" pitchFamily="18" charset="0"/>
              </a:rPr>
              <a:t>CONCLUSION</a:t>
            </a:r>
            <a:endParaRPr lang="en-US" sz="3600" b="1" u="sng" dirty="0"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maximum </a:t>
            </a:r>
            <a:r>
              <a:rPr lang="en-US" sz="2800" dirty="0" smtClean="0">
                <a:cs typeface="Times New Roman" pitchFamily="18" charset="0"/>
              </a:rPr>
              <a:t>productivity obtained was 130ml at 84</a:t>
            </a:r>
            <a:r>
              <a:rPr lang="en-US" sz="2800" baseline="30000" dirty="0" smtClean="0"/>
              <a:t>o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temperature </a:t>
            </a:r>
            <a:r>
              <a:rPr lang="en-US" sz="2800" dirty="0" smtClean="0">
                <a:cs typeface="Times New Roman" pitchFamily="18" charset="0"/>
              </a:rPr>
              <a:t>at 14 Hrs.</a:t>
            </a:r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Stepped type solar still is more effective than basin type for same ambient temperature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performance of solar still gets affected by design parameters like basin area, orientation of still, depth of water, temperature of inlet water, water glass temperature </a:t>
            </a:r>
            <a:r>
              <a:rPr lang="en-US" sz="2800" dirty="0" smtClean="0">
                <a:cs typeface="Times New Roman" pitchFamily="18" charset="0"/>
              </a:rPr>
              <a:t>difference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Active method is more effective than passive method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FUTURE SCOPE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large scale production the devices such as collector with tracking devices and reflectors are used</a:t>
            </a:r>
          </a:p>
          <a:p>
            <a:r>
              <a:rPr lang="en-US" sz="2800" dirty="0" smtClean="0"/>
              <a:t>Creating vacuum inside solar still will increase heat transfer rate</a:t>
            </a:r>
          </a:p>
          <a:p>
            <a:r>
              <a:rPr lang="en-US" sz="2800" dirty="0" smtClean="0"/>
              <a:t>Preheating and recirculation of water in combination with another plant</a:t>
            </a:r>
            <a:r>
              <a:rPr lang="en-US" dirty="0" smtClean="0"/>
              <a:t>  </a:t>
            </a:r>
          </a:p>
          <a:p>
            <a:r>
              <a:rPr lang="en-US" sz="2800" dirty="0" smtClean="0"/>
              <a:t>Use of strainers and filters before admitting water to solar still will reduce its work</a:t>
            </a:r>
          </a:p>
        </p:txBody>
      </p:sp>
    </p:spTree>
    <p:extLst>
      <p:ext uri="{BB962C8B-B14F-4D97-AF65-F5344CB8AC3E}">
        <p14:creationId xmlns:p14="http://schemas.microsoft.com/office/powerpoint/2010/main" val="139667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332656"/>
            <a:ext cx="257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cs typeface="Times New Roman" pitchFamily="18" charset="0"/>
              </a:rPr>
              <a:t>REFERENCES</a:t>
            </a:r>
            <a:endParaRPr lang="en-IN" sz="3600" u="sng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N" sz="2400" i="1" dirty="0" err="1" smtClean="0"/>
              <a:t>Hamdy</a:t>
            </a:r>
            <a:r>
              <a:rPr lang="en-IN" sz="2400" i="1" dirty="0" smtClean="0"/>
              <a:t> </a:t>
            </a:r>
            <a:r>
              <a:rPr lang="en-IN" sz="2400" i="1" dirty="0"/>
              <a:t>Hassan, </a:t>
            </a:r>
            <a:r>
              <a:rPr lang="en-IN" sz="2400" i="1" dirty="0" err="1"/>
              <a:t>Saleh</a:t>
            </a:r>
            <a:r>
              <a:rPr lang="en-IN" sz="2400" i="1" dirty="0"/>
              <a:t> Abo-</a:t>
            </a:r>
            <a:r>
              <a:rPr lang="en-IN" sz="2400" i="1" dirty="0" err="1"/>
              <a:t>Elfadl</a:t>
            </a:r>
            <a:r>
              <a:rPr lang="en-IN" sz="2400" i="1" dirty="0"/>
              <a:t> has experimented on “Effect of the condenser type and the medium of the saline water on the performance of the solar still in hot climate conditions”(May 2017).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2400" i="1" dirty="0" smtClean="0"/>
              <a:t>T</a:t>
            </a:r>
            <a:r>
              <a:rPr lang="en-IN" sz="2400" i="1" dirty="0"/>
              <a:t>. </a:t>
            </a:r>
            <a:r>
              <a:rPr lang="en-IN" sz="2400" i="1" dirty="0" err="1"/>
              <a:t>Rajaseenivasan</a:t>
            </a:r>
            <a:r>
              <a:rPr lang="en-IN" sz="2400" i="1" dirty="0"/>
              <a:t>, R. </a:t>
            </a:r>
            <a:r>
              <a:rPr lang="en-IN" sz="2400" i="1" dirty="0" err="1"/>
              <a:t>Prakash</a:t>
            </a:r>
            <a:r>
              <a:rPr lang="en-IN" sz="2400" i="1" dirty="0"/>
              <a:t>, K. </a:t>
            </a:r>
            <a:r>
              <a:rPr lang="en-IN" sz="2400" i="1" dirty="0" err="1"/>
              <a:t>Vijayakumar</a:t>
            </a:r>
            <a:r>
              <a:rPr lang="en-IN" sz="2400" i="1" dirty="0"/>
              <a:t>, K. </a:t>
            </a:r>
            <a:r>
              <a:rPr lang="en-IN" sz="2400" i="1" dirty="0" err="1"/>
              <a:t>Srithar</a:t>
            </a:r>
            <a:r>
              <a:rPr lang="en-IN" sz="2400" i="1" dirty="0"/>
              <a:t> has worked on “Mathematical and experimental investigation on the influence of basin height variation and stirring of water by solar PV panels in solar still”(April 2017).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sz="2400" i="1" dirty="0" smtClean="0"/>
              <a:t>H</a:t>
            </a:r>
            <a:r>
              <a:rPr lang="en-IN" sz="2400" i="1" dirty="0"/>
              <a:t>. Sharon , K.S. Reddy , D. </a:t>
            </a:r>
            <a:r>
              <a:rPr lang="en-IN" sz="2400" i="1" dirty="0" err="1"/>
              <a:t>Krithika</a:t>
            </a:r>
            <a:r>
              <a:rPr lang="en-IN" sz="2400" i="1" dirty="0"/>
              <a:t> , </a:t>
            </a:r>
            <a:r>
              <a:rPr lang="en-IN" sz="2400" i="1" dirty="0" err="1"/>
              <a:t>Ligy</a:t>
            </a:r>
            <a:r>
              <a:rPr lang="en-IN" sz="2400" i="1" dirty="0"/>
              <a:t> Philip have worked on “Experimental investigation of tilted solar still with basin and wick for distillate quality and </a:t>
            </a:r>
            <a:r>
              <a:rPr lang="en-IN" sz="2400" i="1" dirty="0" err="1"/>
              <a:t>enviro</a:t>
            </a:r>
            <a:r>
              <a:rPr lang="en-IN" sz="2400" i="1" dirty="0"/>
              <a:t>-economic aspects”(January 2017</a:t>
            </a:r>
            <a:r>
              <a:rPr lang="en-IN" sz="2400" i="1" dirty="0" smtClean="0"/>
              <a:t>).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9452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ubham\Downloads\THANK 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750617" cy="38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490516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 smtClean="0">
                <a:latin typeface="+mj-lt"/>
                <a:cs typeface="Times New Roman" pitchFamily="18" charset="0"/>
              </a:rPr>
              <a:t>INTRODUCTION</a:t>
            </a:r>
            <a:endParaRPr lang="en-IN" sz="2800" u="sng" dirty="0">
              <a:latin typeface="+mj-lt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268759"/>
            <a:ext cx="8085679" cy="428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cs typeface="Times New Roman" pitchFamily="18" charset="0"/>
              </a:rPr>
              <a:t>Two major challenges for human society today are shortage of fresh water and conventional energy sources.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cs typeface="Times New Roman" pitchFamily="18" charset="0"/>
              </a:rPr>
              <a:t>Solar still is the best method to convert saline, brackish water into fresh water using the unconventional source of energy.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>
                <a:cs typeface="Times New Roman" pitchFamily="18" charset="0"/>
              </a:rPr>
              <a:t>In this project we are comparing two most effective solar still designs and choosing one over other based on its advantages.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>
                <a:cs typeface="Times New Roman" pitchFamily="18" charset="0"/>
              </a:rPr>
              <a:t>The design will play crucial role in various regions which have shortage of water with abundance of solar energy.</a:t>
            </a:r>
            <a:endParaRPr lang="en-IN" sz="23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PROBLEM  STATEMENT</a:t>
            </a:r>
            <a:endParaRPr lang="en-US" sz="3600" b="1" u="sng" dirty="0"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About 97% of sea water is salt water which exists in various form like chloride, sodium, etc.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Various technologies exist but they are not cost effective.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Need of simple, affordable and sustainable design.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4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476671"/>
            <a:ext cx="6552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SCOPE &amp; OBJECTIVES</a:t>
            </a:r>
            <a:endParaRPr lang="en-IN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268760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To design and develop a solar still. </a:t>
            </a:r>
            <a:endParaRPr lang="en-IN" sz="2800" dirty="0" smtClean="0">
              <a:cs typeface="Times New Roman" pitchFamily="18" charset="0"/>
            </a:endParaRP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To improve the productivity of solar still </a:t>
            </a:r>
            <a:r>
              <a:rPr lang="en-US" sz="2800" dirty="0" smtClean="0">
                <a:cs typeface="Times New Roman" pitchFamily="18" charset="0"/>
              </a:rPr>
              <a:t>using different phase </a:t>
            </a:r>
            <a:r>
              <a:rPr lang="en-US" sz="2800" dirty="0">
                <a:cs typeface="Times New Roman" pitchFamily="18" charset="0"/>
              </a:rPr>
              <a:t>change </a:t>
            </a:r>
            <a:r>
              <a:rPr lang="en-US" sz="2800" dirty="0" smtClean="0">
                <a:cs typeface="Times New Roman" pitchFamily="18" charset="0"/>
              </a:rPr>
              <a:t>materials.</a:t>
            </a:r>
          </a:p>
          <a:p>
            <a:pPr marL="45720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To perform thermal analysis of solar still.</a:t>
            </a:r>
            <a:endParaRPr lang="en-IN" sz="2800" dirty="0">
              <a:cs typeface="Times New Roman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To choose most effective solar still design.</a:t>
            </a: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LITERATURE SURVEY</a:t>
            </a:r>
            <a:endParaRPr lang="en-US" sz="36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88868"/>
              </p:ext>
            </p:extLst>
          </p:nvPr>
        </p:nvGraphicFramePr>
        <p:xfrm>
          <a:off x="533400" y="1295400"/>
          <a:ext cx="8229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Workdone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 Sharon , K.S. Reddy.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Experimental performance investigation of tilted solar still with basin and wick for distillate quality and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-economic aspects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 Jan 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 the performance, distillate quality, environmental benefits and economic feasibility of solar still.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R.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Prakash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K.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Srithar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and experimental investigation on the influence of basin height variation and stirring of water by solar PV panels in solar still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April 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impact of height variation between the saline water surface and glass cover in solar still is theoretically and experimentally analyzed in</a:t>
                      </a:r>
                    </a:p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work.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Hamdy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Hassan,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Saleh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Abo-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Elfadl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 of the condenser type and the medium of the saline water on the performance of the solar still in hot climate conditions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May 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influence of the condenser type and saline water medium in the basin of the solar still on its performance is performed experimentally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7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DESIGN CONSIDERATION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Design objectives for solar still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Two basic methods</a:t>
            </a:r>
          </a:p>
          <a:p>
            <a:pPr marL="714375">
              <a:lnSpc>
                <a:spcPct val="150000"/>
              </a:lnSpc>
            </a:pPr>
            <a:r>
              <a:rPr lang="en-US" sz="2800" dirty="0" smtClean="0"/>
              <a:t>Active Type</a:t>
            </a:r>
          </a:p>
          <a:p>
            <a:pPr marL="714375">
              <a:lnSpc>
                <a:spcPct val="150000"/>
              </a:lnSpc>
            </a:pPr>
            <a:r>
              <a:rPr lang="en-US" sz="2800" dirty="0" smtClean="0"/>
              <a:t>Passive Type</a:t>
            </a:r>
            <a:endParaRPr lang="en-IN" sz="2800" dirty="0" smtClean="0"/>
          </a:p>
          <a:p>
            <a:pPr marL="47625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Problems with solar still design and their solutions</a:t>
            </a:r>
          </a:p>
        </p:txBody>
      </p:sp>
    </p:spTree>
    <p:extLst>
      <p:ext uri="{BB962C8B-B14F-4D97-AF65-F5344CB8AC3E}">
        <p14:creationId xmlns:p14="http://schemas.microsoft.com/office/powerpoint/2010/main" val="325006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MATERIALS AND INSTRUMENTS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Material used for model – Wood, Thermocol, Glass, GI sheet, Pipes, Sealing material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Instruments used for increasing performance – Solar panel, Battery, Water pump, Switch, Phase Change Materials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Instruments used for measurement – Digital Thermometer, Measuring Flask</a:t>
            </a:r>
          </a:p>
        </p:txBody>
      </p:sp>
    </p:spTree>
    <p:extLst>
      <p:ext uri="{BB962C8B-B14F-4D97-AF65-F5344CB8AC3E}">
        <p14:creationId xmlns:p14="http://schemas.microsoft.com/office/powerpoint/2010/main" val="353913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  <a:effectLst/>
                <a:cs typeface="Times New Roman" pitchFamily="18" charset="0"/>
              </a:rPr>
              <a:t>Factors Affecting The Performance Of Solar Still</a:t>
            </a:r>
            <a:endParaRPr lang="en-US" sz="3600" b="1" u="sng" dirty="0"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00808"/>
            <a:ext cx="8147248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cs typeface="Times New Roman" pitchFamily="18" charset="0"/>
              </a:rPr>
              <a:t>Glass- water temperature difference:-</a:t>
            </a:r>
          </a:p>
          <a:p>
            <a:pPr marL="109728" indent="0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1. Increased temperature difference leads to increase in circulation of air mass inside solar still.</a:t>
            </a:r>
          </a:p>
          <a:p>
            <a:pPr marL="109728" indent="0">
              <a:buNone/>
            </a:pPr>
            <a:r>
              <a:rPr lang="en-US" sz="2200" dirty="0" smtClean="0">
                <a:cs typeface="Times New Roman" pitchFamily="18" charset="0"/>
              </a:rPr>
              <a:t>     2. It increases evaporative and convective heat transfer from basin water to glass cover.</a:t>
            </a:r>
          </a:p>
          <a:p>
            <a:pPr marL="109728" indent="0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3. It acts as a driving force for condensation.</a:t>
            </a:r>
          </a:p>
          <a:p>
            <a:pPr marL="109728" indent="0">
              <a:buNone/>
            </a:pPr>
            <a:endParaRPr lang="en-US" sz="2200" dirty="0">
              <a:cs typeface="Times New Roman" pitchFamily="18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Free surface area and deepness of water:-</a:t>
            </a:r>
          </a:p>
          <a:p>
            <a:pPr marL="109728" indent="0">
              <a:buNone/>
            </a:pPr>
            <a:r>
              <a:rPr lang="en-US" sz="2200" dirty="0" smtClean="0">
                <a:cs typeface="Times New Roman" pitchFamily="18" charset="0"/>
              </a:rPr>
              <a:t>     1.Increased surface area of basin water increases the solar still productivity.</a:t>
            </a:r>
          </a:p>
          <a:p>
            <a:pPr marL="109728" indent="0">
              <a:buNone/>
            </a:pP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2.The water deepness of 5-7mm gives the highest yield.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07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1258</Words>
  <Application>Microsoft Office PowerPoint</Application>
  <PresentationFormat>On-screen Show (4:3)</PresentationFormat>
  <Paragraphs>173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PROBLEM  STATEMENT</vt:lpstr>
      <vt:lpstr>PowerPoint Presentation</vt:lpstr>
      <vt:lpstr>LITERATURE SURVEY</vt:lpstr>
      <vt:lpstr>DESIGN CONSIDERATION</vt:lpstr>
      <vt:lpstr>MATERIALS AND INSTRUMENTS</vt:lpstr>
      <vt:lpstr>Factors Affecting The Performance Of Solar Still</vt:lpstr>
      <vt:lpstr>PowerPoint Presentation</vt:lpstr>
      <vt:lpstr>PowerPoint Presentation</vt:lpstr>
      <vt:lpstr>Techniques used to improve the performance of solar still</vt:lpstr>
      <vt:lpstr>PowerPoint Presentation</vt:lpstr>
      <vt:lpstr>ACTUAL MODEL</vt:lpstr>
      <vt:lpstr>RESULTS</vt:lpstr>
      <vt:lpstr>2) Result With PCM (Basin Type)</vt:lpstr>
      <vt:lpstr>3) Result Without PCM (Stepped Type)</vt:lpstr>
      <vt:lpstr>4) Result With PCM (Stepped Type)</vt:lpstr>
      <vt:lpstr>COMPARISON</vt:lpstr>
      <vt:lpstr>CONCLUSION</vt:lpstr>
      <vt:lpstr>FUTURE SCOPE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VIK</cp:lastModifiedBy>
  <cp:revision>120</cp:revision>
  <dcterms:created xsi:type="dcterms:W3CDTF">2016-04-12T14:34:05Z</dcterms:created>
  <dcterms:modified xsi:type="dcterms:W3CDTF">2018-06-13T06:31:43Z</dcterms:modified>
</cp:coreProperties>
</file>