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18"/>
  </p:notesMasterIdLst>
  <p:sldIdLst>
    <p:sldId id="367" r:id="rId5"/>
    <p:sldId id="368" r:id="rId6"/>
    <p:sldId id="369" r:id="rId7"/>
    <p:sldId id="370" r:id="rId8"/>
    <p:sldId id="372" r:id="rId9"/>
    <p:sldId id="373" r:id="rId10"/>
    <p:sldId id="375" r:id="rId11"/>
    <p:sldId id="378" r:id="rId12"/>
    <p:sldId id="380" r:id="rId13"/>
    <p:sldId id="381" r:id="rId14"/>
    <p:sldId id="377" r:id="rId15"/>
    <p:sldId id="376" r:id="rId16"/>
    <p:sldId id="348" r:id="rId1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588" userDrawn="1">
          <p15:clr>
            <a:srgbClr val="A4A3A4"/>
          </p15:clr>
        </p15:guide>
        <p15:guide id="2" pos="144" userDrawn="1">
          <p15:clr>
            <a:srgbClr val="A4A3A4"/>
          </p15:clr>
        </p15:guide>
        <p15:guide id="3" orient="horz" pos="852" userDrawn="1">
          <p15:clr>
            <a:srgbClr val="A4A3A4"/>
          </p15:clr>
        </p15:guide>
      </p15:sldGuideLst>
    </p:ext>
    <p:ext uri="http://customooxmlschemas.google.com/">
      <go:slidesCustomData xmln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47"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A8"/>
    <a:srgbClr val="0000FF"/>
    <a:srgbClr val="213163"/>
    <a:srgbClr val="223366"/>
    <a:srgbClr val="001131"/>
    <a:srgbClr val="DDE8FF"/>
    <a:srgbClr val="851910"/>
    <a:srgbClr val="FFD5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434" autoAdjust="0"/>
  </p:normalViewPr>
  <p:slideViewPr>
    <p:cSldViewPr snapToGrid="0">
      <p:cViewPr varScale="1">
        <p:scale>
          <a:sx n="98" d="100"/>
          <a:sy n="98" d="100"/>
        </p:scale>
        <p:origin x="576" y="96"/>
      </p:cViewPr>
      <p:guideLst>
        <p:guide orient="horz" pos="588"/>
        <p:guide pos="144"/>
        <p:guide orient="horz" pos="852"/>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51" Type="http://schemas.openxmlformats.org/officeDocument/2006/relationships/tableStyles" Target="tableStyles.xml"/><Relationship Id="rId3" Type="http://schemas.openxmlformats.org/officeDocument/2006/relationships/customXml" Target="../customXml/item3.xml"/><Relationship Id="rId47" Type="http://customschemas.google.com/relationships/presentationmetadata" Target="metadata"/><Relationship Id="rId50"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49"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4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0" indent="0">
              <a:buNone/>
            </a:pPr>
            <a:r>
              <a:rPr lang="en-US" b="1" dirty="0"/>
              <a:t>Slides</a:t>
            </a:r>
            <a:r>
              <a:rPr lang="en-US" dirty="0"/>
              <a:t>: Prepare a short slide deck (10-12 slides) summarizing the project objectives, methodology, and key results.</a:t>
            </a:r>
            <a:endParaRPr lang="en-IN" dirty="0"/>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dirty="0"/>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2</a:t>
            </a:fld>
            <a:endParaRPr lang="en-US" sz="1400" b="0" strike="noStrike" spc="-1">
              <a:latin typeface="Times New Roman"/>
            </a:endParaRPr>
          </a:p>
        </p:txBody>
      </p:sp>
    </p:spTree>
    <p:extLst>
      <p:ext uri="{BB962C8B-B14F-4D97-AF65-F5344CB8AC3E}">
        <p14:creationId xmlns:p14="http://schemas.microsoft.com/office/powerpoint/2010/main" val="8517701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9055881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 name="PlaceHolder 1"/>
          <p:cNvSpPr>
            <a:spLocks noGrp="1" noRot="1" noChangeAspect="1"/>
          </p:cNvSpPr>
          <p:nvPr>
            <p:ph type="sldImg"/>
          </p:nvPr>
        </p:nvSpPr>
        <p:spPr>
          <a:xfrm>
            <a:off x="685800" y="1143000"/>
            <a:ext cx="5486400" cy="3086100"/>
          </a:xfrm>
          <a:prstGeom prst="rect">
            <a:avLst/>
          </a:prstGeom>
        </p:spPr>
      </p:sp>
      <p:sp>
        <p:nvSpPr>
          <p:cNvPr id="380" name="PlaceHolder 2"/>
          <p:cNvSpPr>
            <a:spLocks noGrp="1"/>
          </p:cNvSpPr>
          <p:nvPr>
            <p:ph type="body"/>
          </p:nvPr>
        </p:nvSpPr>
        <p:spPr>
          <a:xfrm>
            <a:off x="685800" y="4400640"/>
            <a:ext cx="5486040" cy="3600000"/>
          </a:xfrm>
          <a:prstGeom prst="rect">
            <a:avLst/>
          </a:prstGeom>
        </p:spPr>
        <p:txBody>
          <a:bodyPr>
            <a:noAutofit/>
          </a:bodyPr>
          <a:lstStyle/>
          <a:p>
            <a:pPr marL="0" indent="0">
              <a:buFont typeface="Arial" panose="020B0604020202020204" pitchFamily="34" charset="0"/>
              <a:buNone/>
              <a:tabLst>
                <a:tab pos="0" algn="l"/>
              </a:tabLst>
            </a:pPr>
            <a:r>
              <a:rPr lang="en-IN" sz="2000" b="0" spc="-1"/>
              <a:t>thank you very much for joining</a:t>
            </a:r>
            <a:r>
              <a:rPr lang="en-IN" b="0"/>
              <a:t> this </a:t>
            </a:r>
            <a:r>
              <a:rPr lang="en-IN"/>
              <a:t>PPT</a:t>
            </a:r>
            <a:r>
              <a:rPr lang="en-IN" b="0"/>
              <a:t>, keep learning.</a:t>
            </a:r>
          </a:p>
        </p:txBody>
      </p:sp>
      <p:sp>
        <p:nvSpPr>
          <p:cNvPr id="381" name="TextShape 3"/>
          <p:cNvSpPr txBox="1"/>
          <p:nvPr/>
        </p:nvSpPr>
        <p:spPr>
          <a:xfrm>
            <a:off x="3884760" y="8685360"/>
            <a:ext cx="2971440" cy="458280"/>
          </a:xfrm>
          <a:prstGeom prst="rect">
            <a:avLst/>
          </a:prstGeom>
          <a:noFill/>
          <a:ln w="0">
            <a:noFill/>
          </a:ln>
        </p:spPr>
        <p:txBody>
          <a:bodyPr anchor="b">
            <a:noAutofit/>
          </a:bodyPr>
          <a:lstStyle/>
          <a:p>
            <a:pPr algn="r">
              <a:lnSpc>
                <a:spcPct val="100000"/>
              </a:lnSpc>
            </a:pPr>
            <a:fld id="{E9D2A155-03D1-406C-89CB-ED7F9F0CCA44}" type="slidenum">
              <a:rPr lang="en-IN" sz="1200" b="0" strike="noStrike" spc="-1">
                <a:latin typeface="Times New Roman"/>
              </a:rPr>
              <a:t>13</a:t>
            </a:fld>
            <a:endParaRPr lang="en-US" sz="1200" b="0" strike="noStrike" spc="-1">
              <a:latin typeface="Times New Roman"/>
            </a:endParaRPr>
          </a:p>
        </p:txBody>
      </p:sp>
    </p:spTree>
    <p:extLst>
      <p:ext uri="{BB962C8B-B14F-4D97-AF65-F5344CB8AC3E}">
        <p14:creationId xmlns:p14="http://schemas.microsoft.com/office/powerpoint/2010/main" val="23853145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81BF06D3-496D-4060-A653-877D7024FA53}" type="datetime1">
              <a:rPr lang="en-IN" smtClean="0"/>
              <a:t>24-02-2025</a:t>
            </a:fld>
            <a:endParaRPr lang="en-US"/>
          </a:p>
        </p:txBody>
      </p:sp>
      <p:sp>
        <p:nvSpPr>
          <p:cNvPr id="5" name="Footer Placeholder 4">
            <a:extLst>
              <a:ext uri="{FF2B5EF4-FFF2-40B4-BE49-F238E27FC236}">
                <a16:creationId xmlns=""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189" lvl="0" indent="-317492" algn="l">
              <a:lnSpc>
                <a:spcPct val="115000"/>
              </a:lnSpc>
              <a:spcBef>
                <a:spcPts val="0"/>
              </a:spcBef>
              <a:spcAft>
                <a:spcPts val="0"/>
              </a:spcAft>
              <a:buSzPts val="1400"/>
              <a:buChar char="●"/>
              <a:defRPr sz="14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189" lvl="0" indent="-317492" algn="l">
              <a:lnSpc>
                <a:spcPct val="115000"/>
              </a:lnSpc>
              <a:spcBef>
                <a:spcPts val="0"/>
              </a:spcBef>
              <a:spcAft>
                <a:spcPts val="0"/>
              </a:spcAft>
              <a:buSzPts val="1400"/>
              <a:buChar char="●"/>
              <a:defRPr sz="14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2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7" name="Google Shape;27;p2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Rectangle 5">
            <a:extLst>
              <a:ext uri="{FF2B5EF4-FFF2-40B4-BE49-F238E27FC236}">
                <a16:creationId xmlns="" xmlns:a16="http://schemas.microsoft.com/office/drawing/2014/main" id="{4DCED223-EF63-605A-08B3-3B52963FC6A6}"/>
              </a:ext>
            </a:extLst>
          </p:cNvPr>
          <p:cNvSpPr/>
          <p:nvPr userDrawn="1"/>
        </p:nvSpPr>
        <p:spPr>
          <a:xfrm>
            <a:off x="1" y="-78892"/>
            <a:ext cx="7088224" cy="467289"/>
          </a:xfrm>
          <a:prstGeom prst="rect">
            <a:avLst/>
          </a:prstGeom>
          <a:solidFill>
            <a:srgbClr val="223366"/>
          </a:solidFill>
          <a:ln>
            <a:solidFill>
              <a:srgbClr val="223366"/>
            </a:solidFill>
          </a:ln>
          <a:effectLst>
            <a:outerShdw blurRad="50800" dist="38100" dir="54000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t>Project Title</a:t>
            </a:r>
          </a:p>
        </p:txBody>
      </p:sp>
      <p:sp>
        <p:nvSpPr>
          <p:cNvPr id="9" name="Rectangle 8">
            <a:extLst>
              <a:ext uri="{FF2B5EF4-FFF2-40B4-BE49-F238E27FC236}">
                <a16:creationId xmlns="" xmlns:a16="http://schemas.microsoft.com/office/drawing/2014/main" id="{FF9D9AD1-C7C2-FFF1-54BA-8514D18B8369}"/>
              </a:ext>
            </a:extLst>
          </p:cNvPr>
          <p:cNvSpPr/>
          <p:nvPr userDrawn="1"/>
        </p:nvSpPr>
        <p:spPr>
          <a:xfrm>
            <a:off x="0" y="4935061"/>
            <a:ext cx="9144000" cy="208439"/>
          </a:xfrm>
          <a:prstGeom prst="rect">
            <a:avLst/>
          </a:prstGeom>
          <a:solidFill>
            <a:srgbClr val="8519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 xmlns:a16="http://schemas.microsoft.com/office/drawing/2014/main" id="{12055C93-3B68-7B2F-D1BC-57DBBDF9047B}"/>
              </a:ext>
            </a:extLst>
          </p:cNvPr>
          <p:cNvPicPr>
            <a:picLocks noChangeAspect="1"/>
          </p:cNvPicPr>
          <p:nvPr userDrawn="1"/>
        </p:nvPicPr>
        <p:blipFill>
          <a:blip r:embed="rId13"/>
          <a:srcRect/>
          <a:stretch/>
        </p:blipFill>
        <p:spPr>
          <a:xfrm>
            <a:off x="7435308" y="29029"/>
            <a:ext cx="1245494" cy="405088"/>
          </a:xfrm>
          <a:prstGeom prst="rect">
            <a:avLst/>
          </a:prstGeom>
        </p:spPr>
      </p:pic>
      <p:sp>
        <p:nvSpPr>
          <p:cNvPr id="13" name="Rectangle 12">
            <a:extLst>
              <a:ext uri="{FF2B5EF4-FFF2-40B4-BE49-F238E27FC236}">
                <a16:creationId xmlns="" xmlns:a16="http://schemas.microsoft.com/office/drawing/2014/main" id="{327CC02B-8BB1-0D1C-2198-59015B45F89B}"/>
              </a:ext>
            </a:extLst>
          </p:cNvPr>
          <p:cNvSpPr/>
          <p:nvPr userDrawn="1"/>
        </p:nvSpPr>
        <p:spPr>
          <a:xfrm>
            <a:off x="9027886" y="0"/>
            <a:ext cx="116114" cy="467289"/>
          </a:xfrm>
          <a:prstGeom prst="rect">
            <a:avLst/>
          </a:prstGeom>
          <a:solidFill>
            <a:srgbClr val="00B0F0"/>
          </a:solidFill>
          <a:ln>
            <a:noFill/>
          </a:ln>
          <a:effectLst>
            <a:outerShdw blurRad="50800" dist="38100" dir="54000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dk2" tx2="lt2" accent1="accent1" accent2="accent2" accent3="accent3" accent4="accent4" accent5="accent5" accent6="accent6" hlink="hlink" folHlink="folHlink"/>
  <p:sldLayoutIdLst>
    <p:sldLayoutId id="2147483666" r:id="rId1"/>
    <p:sldLayoutId id="2147483652" r:id="rId2"/>
    <p:sldLayoutId id="2147483653" r:id="rId3"/>
    <p:sldLayoutId id="2147483654" r:id="rId4"/>
    <p:sldLayoutId id="2147483668" r:id="rId5"/>
    <p:sldLayoutId id="2147483669" r:id="rId6"/>
    <p:sldLayoutId id="2147483670" r:id="rId7"/>
    <p:sldLayoutId id="2147483656" r:id="rId8"/>
    <p:sldLayoutId id="2147483657" r:id="rId9"/>
    <p:sldLayoutId id="2147483674" r:id="rId10"/>
    <p:sldLayoutId id="2147483687"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 xmlns:a16="http://schemas.microsoft.com/office/drawing/2014/main" id="{E15EB3E8-4D66-E74C-AA85-D6FA3DDF1FCB}"/>
              </a:ext>
            </a:extLst>
          </p:cNvPr>
          <p:cNvPicPr>
            <a:picLocks noChangeAspect="1"/>
          </p:cNvPicPr>
          <p:nvPr/>
        </p:nvPicPr>
        <p:blipFill>
          <a:blip r:embed="rId3"/>
          <a:stretch>
            <a:fillRect/>
          </a:stretch>
        </p:blipFill>
        <p:spPr>
          <a:xfrm>
            <a:off x="-1" y="-122464"/>
            <a:ext cx="9144000" cy="5143500"/>
          </a:xfrm>
          <a:prstGeom prst="rect">
            <a:avLst/>
          </a:prstGeom>
        </p:spPr>
      </p:pic>
      <p:sp>
        <p:nvSpPr>
          <p:cNvPr id="2" name="TextBox 1">
            <a:extLst>
              <a:ext uri="{FF2B5EF4-FFF2-40B4-BE49-F238E27FC236}">
                <a16:creationId xmlns="" xmlns:a16="http://schemas.microsoft.com/office/drawing/2014/main" id="{86E0006D-E6E5-1C29-48B1-80051C6B8CF6}"/>
              </a:ext>
            </a:extLst>
          </p:cNvPr>
          <p:cNvSpPr txBox="1"/>
          <p:nvPr/>
        </p:nvSpPr>
        <p:spPr>
          <a:xfrm>
            <a:off x="2274736" y="4468992"/>
            <a:ext cx="4594528" cy="276999"/>
          </a:xfrm>
          <a:prstGeom prst="rect">
            <a:avLst/>
          </a:prstGeom>
          <a:noFill/>
        </p:spPr>
        <p:txBody>
          <a:bodyPr wrap="none" rtlCol="0">
            <a:spAutoFit/>
          </a:bodyPr>
          <a:lstStyle/>
          <a:p>
            <a:pPr algn="ctr"/>
            <a:r>
              <a:rPr lang="en-US" sz="1200">
                <a:solidFill>
                  <a:schemeClr val="bg1"/>
                </a:solidFill>
              </a:rPr>
              <a:t>Disclaimer: The content is curated for educational purposes only.</a:t>
            </a:r>
          </a:p>
        </p:txBody>
      </p:sp>
      <p:sp>
        <p:nvSpPr>
          <p:cNvPr id="5" name="Rectangle: Rounded Corners 4">
            <a:extLst>
              <a:ext uri="{FF2B5EF4-FFF2-40B4-BE49-F238E27FC236}">
                <a16:creationId xmlns="" xmlns:a16="http://schemas.microsoft.com/office/drawing/2014/main" id="{1BFECF01-5B37-F500-F5BF-94F4716E2D91}"/>
              </a:ext>
            </a:extLst>
          </p:cNvPr>
          <p:cNvSpPr/>
          <p:nvPr/>
        </p:nvSpPr>
        <p:spPr>
          <a:xfrm>
            <a:off x="1122744" y="1001693"/>
            <a:ext cx="6898511" cy="3102015"/>
          </a:xfrm>
          <a:prstGeom prst="roundRect">
            <a:avLst>
              <a:gd name="adj" fmla="val 8142"/>
            </a:avLst>
          </a:prstGeom>
          <a:solidFill>
            <a:srgbClr val="E5EEFF"/>
          </a:solidFill>
          <a:ln>
            <a:solidFill>
              <a:srgbClr val="9BDB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endParaRPr lang="en-US"/>
          </a:p>
        </p:txBody>
      </p:sp>
      <p:grpSp>
        <p:nvGrpSpPr>
          <p:cNvPr id="6" name="Group 5">
            <a:extLst>
              <a:ext uri="{FF2B5EF4-FFF2-40B4-BE49-F238E27FC236}">
                <a16:creationId xmlns="" xmlns:a16="http://schemas.microsoft.com/office/drawing/2014/main" id="{EBB721ED-22E4-6DB0-5857-C0300ED9B39A}"/>
              </a:ext>
            </a:extLst>
          </p:cNvPr>
          <p:cNvGrpSpPr/>
          <p:nvPr/>
        </p:nvGrpSpPr>
        <p:grpSpPr>
          <a:xfrm>
            <a:off x="1567263" y="1495382"/>
            <a:ext cx="6047412" cy="601034"/>
            <a:chOff x="1567263" y="1495382"/>
            <a:chExt cx="6047412" cy="601034"/>
          </a:xfrm>
        </p:grpSpPr>
        <p:pic>
          <p:nvPicPr>
            <p:cNvPr id="8" name="Google Shape;110;p4" descr="A close up of a sign&#10;&#10;Description automatically generated">
              <a:extLst>
                <a:ext uri="{FF2B5EF4-FFF2-40B4-BE49-F238E27FC236}">
                  <a16:creationId xmlns="" xmlns:a16="http://schemas.microsoft.com/office/drawing/2014/main" id="{C5DCF4E0-0C65-1FEB-0A76-8E20240537A0}"/>
                </a:ext>
              </a:extLst>
            </p:cNvPr>
            <p:cNvPicPr preferRelativeResize="0"/>
            <p:nvPr/>
          </p:nvPicPr>
          <p:blipFill rotWithShape="1">
            <a:blip r:embed="rId4">
              <a:alphaModFix/>
            </a:blip>
            <a:srcRect/>
            <a:stretch/>
          </p:blipFill>
          <p:spPr>
            <a:xfrm>
              <a:off x="4755974" y="1620847"/>
              <a:ext cx="1163978" cy="389110"/>
            </a:xfrm>
            <a:prstGeom prst="rect">
              <a:avLst/>
            </a:prstGeom>
            <a:noFill/>
            <a:ln>
              <a:noFill/>
            </a:ln>
          </p:spPr>
        </p:pic>
        <p:pic>
          <p:nvPicPr>
            <p:cNvPr id="11" name="Picture 10">
              <a:extLst>
                <a:ext uri="{FF2B5EF4-FFF2-40B4-BE49-F238E27FC236}">
                  <a16:creationId xmlns="" xmlns:a16="http://schemas.microsoft.com/office/drawing/2014/main" id="{4954FDD9-FF0B-C2F3-8CBA-8430CF9EF277}"/>
                </a:ext>
              </a:extLst>
            </p:cNvPr>
            <p:cNvPicPr>
              <a:picLocks noChangeAspect="1"/>
            </p:cNvPicPr>
            <p:nvPr/>
          </p:nvPicPr>
          <p:blipFill rotWithShape="1">
            <a:blip r:embed="rId5"/>
            <a:srcRect t="20552"/>
            <a:stretch/>
          </p:blipFill>
          <p:spPr>
            <a:xfrm>
              <a:off x="3675859" y="1608154"/>
              <a:ext cx="787775" cy="414497"/>
            </a:xfrm>
            <a:prstGeom prst="rect">
              <a:avLst/>
            </a:prstGeom>
          </p:spPr>
        </p:pic>
        <p:cxnSp>
          <p:nvCxnSpPr>
            <p:cNvPr id="15" name="Straight Connector 14">
              <a:extLst>
                <a:ext uri="{FF2B5EF4-FFF2-40B4-BE49-F238E27FC236}">
                  <a16:creationId xmlns="" xmlns:a16="http://schemas.microsoft.com/office/drawing/2014/main" id="{81703E3D-DC42-4972-13BC-75B3433F0AAC}"/>
                </a:ext>
              </a:extLst>
            </p:cNvPr>
            <p:cNvCxnSpPr>
              <a:cxnSpLocks/>
            </p:cNvCxnSpPr>
            <p:nvPr/>
          </p:nvCxnSpPr>
          <p:spPr>
            <a:xfrm>
              <a:off x="4609804" y="1534389"/>
              <a:ext cx="0" cy="562027"/>
            </a:xfrm>
            <a:prstGeom prst="line">
              <a:avLst/>
            </a:prstGeom>
            <a:ln>
              <a:solidFill>
                <a:schemeClr val="bg1">
                  <a:lumMod val="65000"/>
                </a:schemeClr>
              </a:solidFill>
            </a:ln>
          </p:spPr>
          <p:style>
            <a:lnRef idx="1">
              <a:schemeClr val="dk1"/>
            </a:lnRef>
            <a:fillRef idx="0">
              <a:schemeClr val="dk1"/>
            </a:fillRef>
            <a:effectRef idx="0">
              <a:schemeClr val="dk1"/>
            </a:effectRef>
            <a:fontRef idx="minor">
              <a:schemeClr val="tx1"/>
            </a:fontRef>
          </p:style>
        </p:cxnSp>
        <p:cxnSp>
          <p:nvCxnSpPr>
            <p:cNvPr id="18" name="Straight Connector 17">
              <a:extLst>
                <a:ext uri="{FF2B5EF4-FFF2-40B4-BE49-F238E27FC236}">
                  <a16:creationId xmlns="" xmlns:a16="http://schemas.microsoft.com/office/drawing/2014/main" id="{42864786-7EB9-0435-2B7E-A519DAC0B2C3}"/>
                </a:ext>
              </a:extLst>
            </p:cNvPr>
            <p:cNvCxnSpPr>
              <a:cxnSpLocks/>
            </p:cNvCxnSpPr>
            <p:nvPr/>
          </p:nvCxnSpPr>
          <p:spPr>
            <a:xfrm>
              <a:off x="6066122" y="1534389"/>
              <a:ext cx="0" cy="562027"/>
            </a:xfrm>
            <a:prstGeom prst="line">
              <a:avLst/>
            </a:prstGeom>
            <a:ln>
              <a:solidFill>
                <a:schemeClr val="bg1">
                  <a:lumMod val="65000"/>
                </a:schemeClr>
              </a:solidFill>
            </a:ln>
          </p:spPr>
          <p:style>
            <a:lnRef idx="1">
              <a:schemeClr val="dk1"/>
            </a:lnRef>
            <a:fillRef idx="0">
              <a:schemeClr val="dk1"/>
            </a:fillRef>
            <a:effectRef idx="0">
              <a:schemeClr val="dk1"/>
            </a:effectRef>
            <a:fontRef idx="minor">
              <a:schemeClr val="tx1"/>
            </a:fontRef>
          </p:style>
        </p:cxnSp>
        <p:pic>
          <p:nvPicPr>
            <p:cNvPr id="20" name="Picture 19">
              <a:extLst>
                <a:ext uri="{FF2B5EF4-FFF2-40B4-BE49-F238E27FC236}">
                  <a16:creationId xmlns="" xmlns:a16="http://schemas.microsoft.com/office/drawing/2014/main" id="{4C1401D8-FA66-1261-CD90-51590003DB53}"/>
                </a:ext>
              </a:extLst>
            </p:cNvPr>
            <p:cNvPicPr/>
            <p:nvPr/>
          </p:nvPicPr>
          <p:blipFill>
            <a:blip r:embed="rId6"/>
            <a:stretch/>
          </p:blipFill>
          <p:spPr>
            <a:xfrm>
              <a:off x="6212294" y="1633695"/>
              <a:ext cx="1402381" cy="363414"/>
            </a:xfrm>
            <a:prstGeom prst="rect">
              <a:avLst/>
            </a:prstGeom>
            <a:ln w="0">
              <a:noFill/>
            </a:ln>
          </p:spPr>
        </p:pic>
        <p:cxnSp>
          <p:nvCxnSpPr>
            <p:cNvPr id="21" name="Straight Connector 20">
              <a:extLst>
                <a:ext uri="{FF2B5EF4-FFF2-40B4-BE49-F238E27FC236}">
                  <a16:creationId xmlns="" xmlns:a16="http://schemas.microsoft.com/office/drawing/2014/main" id="{A3B6D403-A251-4241-C8B1-03F239798137}"/>
                </a:ext>
              </a:extLst>
            </p:cNvPr>
            <p:cNvCxnSpPr>
              <a:cxnSpLocks/>
            </p:cNvCxnSpPr>
            <p:nvPr/>
          </p:nvCxnSpPr>
          <p:spPr>
            <a:xfrm>
              <a:off x="3529689" y="1534389"/>
              <a:ext cx="0" cy="562027"/>
            </a:xfrm>
            <a:prstGeom prst="line">
              <a:avLst/>
            </a:prstGeom>
            <a:ln>
              <a:solidFill>
                <a:schemeClr val="bg1">
                  <a:lumMod val="65000"/>
                </a:schemeClr>
              </a:solidFill>
            </a:ln>
          </p:spPr>
          <p:style>
            <a:lnRef idx="1">
              <a:schemeClr val="dk1"/>
            </a:lnRef>
            <a:fillRef idx="0">
              <a:schemeClr val="dk1"/>
            </a:fillRef>
            <a:effectRef idx="0">
              <a:schemeClr val="dk1"/>
            </a:effectRef>
            <a:fontRef idx="minor">
              <a:schemeClr val="tx1"/>
            </a:fontRef>
          </p:style>
        </p:cxnSp>
        <p:pic>
          <p:nvPicPr>
            <p:cNvPr id="22" name="Picture 21" descr="A blue and black text&#10;&#10;Description automatically generated">
              <a:extLst>
                <a:ext uri="{FF2B5EF4-FFF2-40B4-BE49-F238E27FC236}">
                  <a16:creationId xmlns="" xmlns:a16="http://schemas.microsoft.com/office/drawing/2014/main" id="{7EE3A363-7C08-0337-B159-84F504E87478}"/>
                </a:ext>
              </a:extLst>
            </p:cNvPr>
            <p:cNvPicPr>
              <a:picLocks noChangeAspect="1"/>
            </p:cNvPicPr>
            <p:nvPr/>
          </p:nvPicPr>
          <p:blipFill>
            <a:blip r:embed="rId7"/>
            <a:stretch>
              <a:fillRect/>
            </a:stretch>
          </p:blipFill>
          <p:spPr>
            <a:xfrm>
              <a:off x="1567263" y="1495382"/>
              <a:ext cx="1816256" cy="454064"/>
            </a:xfrm>
            <a:prstGeom prst="rect">
              <a:avLst/>
            </a:prstGeom>
          </p:spPr>
        </p:pic>
      </p:grpSp>
      <p:sp>
        <p:nvSpPr>
          <p:cNvPr id="7" name="TextBox 6">
            <a:extLst>
              <a:ext uri="{FF2B5EF4-FFF2-40B4-BE49-F238E27FC236}">
                <a16:creationId xmlns="" xmlns:a16="http://schemas.microsoft.com/office/drawing/2014/main" id="{5FD0626E-7FFA-F384-1DF5-056574800B20}"/>
              </a:ext>
            </a:extLst>
          </p:cNvPr>
          <p:cNvSpPr txBox="1"/>
          <p:nvPr/>
        </p:nvSpPr>
        <p:spPr>
          <a:xfrm>
            <a:off x="1311965" y="2312364"/>
            <a:ext cx="6520068" cy="2154436"/>
          </a:xfrm>
          <a:prstGeom prst="rect">
            <a:avLst/>
          </a:prstGeom>
          <a:noFill/>
        </p:spPr>
        <p:txBody>
          <a:bodyPr wrap="square">
            <a:spAutoFit/>
          </a:bodyPr>
          <a:lstStyle/>
          <a:p>
            <a:pPr algn="ctr"/>
            <a:r>
              <a:rPr lang="it-IT" sz="1800" b="1" dirty="0"/>
              <a:t>Zomato Restaurant Data </a:t>
            </a:r>
            <a:r>
              <a:rPr lang="it-IT" sz="1800" b="1" dirty="0" smtClean="0"/>
              <a:t>Analysis</a:t>
            </a:r>
            <a:endParaRPr lang="en-US" sz="1800" dirty="0" smtClean="0"/>
          </a:p>
          <a:p>
            <a:endParaRPr lang="en-US" sz="1800" dirty="0"/>
          </a:p>
          <a:p>
            <a:r>
              <a:rPr lang="en-US" sz="1400" dirty="0"/>
              <a:t>Team :  </a:t>
            </a:r>
            <a:r>
              <a:rPr lang="en-US" dirty="0" smtClean="0"/>
              <a:t>Amar </a:t>
            </a:r>
            <a:r>
              <a:rPr lang="en-US" dirty="0" err="1" smtClean="0"/>
              <a:t>Kamthe</a:t>
            </a:r>
            <a:r>
              <a:rPr lang="en-US" sz="1400" dirty="0"/>
              <a:t>		Guide</a:t>
            </a:r>
            <a:r>
              <a:rPr lang="en-US" sz="1400" dirty="0" smtClean="0"/>
              <a:t>: </a:t>
            </a:r>
            <a:r>
              <a:rPr lang="en-US" dirty="0" err="1" smtClean="0"/>
              <a:t>Mr-A.Dambale</a:t>
            </a:r>
            <a:endParaRPr lang="en-US" sz="1400" dirty="0" smtClean="0"/>
          </a:p>
          <a:p>
            <a:endParaRPr lang="en-US" dirty="0"/>
          </a:p>
          <a:p>
            <a:r>
              <a:rPr lang="en-US" dirty="0" smtClean="0"/>
              <a:t>Email : amarkamthe22@gmail.com</a:t>
            </a:r>
            <a:endParaRPr lang="en-US" sz="1400" dirty="0"/>
          </a:p>
          <a:p>
            <a:pPr algn="ctr"/>
            <a:endParaRPr lang="en-US" dirty="0"/>
          </a:p>
          <a:p>
            <a:pPr algn="ctr"/>
            <a:endParaRPr lang="en-US" sz="1400" dirty="0"/>
          </a:p>
          <a:p>
            <a:pPr algn="ctr"/>
            <a:endParaRPr lang="en-US" dirty="0"/>
          </a:p>
          <a:p>
            <a:pPr algn="ctr"/>
            <a:endParaRPr lang="en-US" sz="1400" dirty="0"/>
          </a:p>
        </p:txBody>
      </p:sp>
    </p:spTree>
    <p:extLst>
      <p:ext uri="{BB962C8B-B14F-4D97-AF65-F5344CB8AC3E}">
        <p14:creationId xmlns:p14="http://schemas.microsoft.com/office/powerpoint/2010/main" val="23707174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ea typeface="+mn-lt"/>
                <a:cs typeface="+mn-lt"/>
              </a:rPr>
              <a:t>Github</a:t>
            </a:r>
            <a:r>
              <a:rPr lang="en-US" dirty="0">
                <a:ea typeface="+mn-lt"/>
                <a:cs typeface="+mn-lt"/>
              </a:rPr>
              <a:t> Link</a:t>
            </a:r>
            <a:r>
              <a:rPr lang="en-US" dirty="0">
                <a:ea typeface="+mn-lt"/>
              </a:rPr>
              <a:t/>
            </a:r>
            <a:br>
              <a:rPr lang="en-US" dirty="0">
                <a:ea typeface="+mn-lt"/>
              </a:rPr>
            </a:br>
            <a:endParaRPr lang="en-US" dirty="0"/>
          </a:p>
        </p:txBody>
      </p:sp>
      <p:sp>
        <p:nvSpPr>
          <p:cNvPr id="3" name="Text Placeholder 2"/>
          <p:cNvSpPr>
            <a:spLocks noGrp="1"/>
          </p:cNvSpPr>
          <p:nvPr>
            <p:ph type="body" idx="1"/>
          </p:nvPr>
        </p:nvSpPr>
        <p:spPr>
          <a:xfrm flipV="1">
            <a:off x="311700" y="5255854"/>
            <a:ext cx="3999900" cy="45719"/>
          </a:xfrm>
        </p:spPr>
        <p:txBody>
          <a:bodyPr/>
          <a:lstStyle/>
          <a:p>
            <a:endParaRPr lang="en-US" dirty="0"/>
          </a:p>
        </p:txBody>
      </p:sp>
      <p:sp>
        <p:nvSpPr>
          <p:cNvPr id="4" name="Text Placeholder 3"/>
          <p:cNvSpPr>
            <a:spLocks noGrp="1"/>
          </p:cNvSpPr>
          <p:nvPr>
            <p:ph type="body" idx="2"/>
          </p:nvPr>
        </p:nvSpPr>
        <p:spPr>
          <a:xfrm>
            <a:off x="2478307" y="1017725"/>
            <a:ext cx="3999900" cy="3416400"/>
          </a:xfrm>
        </p:spPr>
        <p:txBody>
          <a:bodyPr/>
          <a:lstStyle/>
          <a:p>
            <a:endParaRPr lang="en-US" dirty="0"/>
          </a:p>
        </p:txBody>
      </p:sp>
    </p:spTree>
    <p:extLst>
      <p:ext uri="{BB962C8B-B14F-4D97-AF65-F5344CB8AC3E}">
        <p14:creationId xmlns:p14="http://schemas.microsoft.com/office/powerpoint/2010/main" val="4177098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1F10A2C-122D-B694-9544-674D5B7F3F6D}"/>
              </a:ext>
            </a:extLst>
          </p:cNvPr>
          <p:cNvSpPr>
            <a:spLocks noGrp="1"/>
          </p:cNvSpPr>
          <p:nvPr>
            <p:ph type="title"/>
          </p:nvPr>
        </p:nvSpPr>
        <p:spPr>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a:solidFill>
                  <a:srgbClr val="002060"/>
                </a:solidFill>
                <a:latin typeface="Arial" panose="020B0604020202020204" pitchFamily="34" charset="0"/>
                <a:cs typeface="Arial" panose="020B0604020202020204" pitchFamily="34" charset="0"/>
              </a:rPr>
              <a:t>Future Scope</a:t>
            </a:r>
            <a:endParaRPr lang="en-IN" sz="2400" b="1">
              <a:solidFill>
                <a:srgbClr val="002060"/>
              </a:solidFill>
              <a:latin typeface="Arial" panose="020B0604020202020204" pitchFamily="34" charset="0"/>
              <a:cs typeface="Arial" panose="020B0604020202020204" pitchFamily="34" charset="0"/>
            </a:endParaRPr>
          </a:p>
        </p:txBody>
      </p:sp>
      <p:sp>
        <p:nvSpPr>
          <p:cNvPr id="3" name="Rectangle 2"/>
          <p:cNvSpPr/>
          <p:nvPr/>
        </p:nvSpPr>
        <p:spPr>
          <a:xfrm>
            <a:off x="311700" y="1340644"/>
            <a:ext cx="7412062" cy="1815882"/>
          </a:xfrm>
          <a:prstGeom prst="rect">
            <a:avLst/>
          </a:prstGeom>
        </p:spPr>
        <p:txBody>
          <a:bodyPr wrap="square">
            <a:spAutoFit/>
          </a:bodyPr>
          <a:lstStyle/>
          <a:p>
            <a:r>
              <a:rPr lang="en-US" dirty="0" smtClean="0"/>
              <a:t> </a:t>
            </a:r>
            <a:r>
              <a:rPr lang="en-US" b="1" dirty="0"/>
              <a:t>1. Machine Learning Predictions</a:t>
            </a:r>
            <a:r>
              <a:rPr lang="en-US" dirty="0"/>
              <a:t> – Predict </a:t>
            </a:r>
            <a:r>
              <a:rPr lang="en-US" b="1" dirty="0"/>
              <a:t>restaurant ratings</a:t>
            </a:r>
            <a:r>
              <a:rPr lang="en-US" dirty="0"/>
              <a:t> based on factors like price, cuisine, and location</a:t>
            </a:r>
            <a:r>
              <a:rPr lang="en-US" dirty="0" smtClean="0"/>
              <a:t>.</a:t>
            </a:r>
          </a:p>
          <a:p>
            <a:r>
              <a:rPr lang="en-US" dirty="0" smtClean="0"/>
              <a:t> </a:t>
            </a:r>
            <a:r>
              <a:rPr lang="en-US" b="1" dirty="0" smtClean="0"/>
              <a:t>2. AI-Based Recommendations</a:t>
            </a:r>
            <a:r>
              <a:rPr lang="en-US" dirty="0" smtClean="0"/>
              <a:t> – Develop a </a:t>
            </a:r>
            <a:r>
              <a:rPr lang="en-US" b="1" dirty="0" smtClean="0"/>
              <a:t>restaurant recommendation system</a:t>
            </a:r>
            <a:r>
              <a:rPr lang="en-US" dirty="0" smtClean="0"/>
              <a:t> based on user preferences.</a:t>
            </a:r>
          </a:p>
          <a:p>
            <a:r>
              <a:rPr lang="en-US" b="1" dirty="0" smtClean="0"/>
              <a:t>3</a:t>
            </a:r>
            <a:r>
              <a:rPr lang="en-US" b="1" dirty="0"/>
              <a:t>. Sentiment Analysis</a:t>
            </a:r>
            <a:r>
              <a:rPr lang="en-US" dirty="0"/>
              <a:t> – Analyze customer </a:t>
            </a:r>
            <a:r>
              <a:rPr lang="en-US" b="1" dirty="0"/>
              <a:t>reviews and feedback</a:t>
            </a:r>
            <a:r>
              <a:rPr lang="en-US" dirty="0"/>
              <a:t> to understand restaurant reputation.</a:t>
            </a:r>
          </a:p>
          <a:p>
            <a:r>
              <a:rPr lang="en-US" dirty="0" smtClean="0"/>
              <a:t> </a:t>
            </a:r>
            <a:r>
              <a:rPr lang="en-US" b="1" dirty="0"/>
              <a:t>4. Geographic Insights</a:t>
            </a:r>
            <a:r>
              <a:rPr lang="en-US" dirty="0"/>
              <a:t> – Identify </a:t>
            </a:r>
            <a:r>
              <a:rPr lang="en-US" b="1" dirty="0"/>
              <a:t>emerging food trends</a:t>
            </a:r>
            <a:r>
              <a:rPr lang="en-US" dirty="0"/>
              <a:t> and </a:t>
            </a:r>
            <a:r>
              <a:rPr lang="en-US" b="1" dirty="0"/>
              <a:t>best-performing locations</a:t>
            </a:r>
            <a:r>
              <a:rPr lang="en-US" dirty="0"/>
              <a:t> using geo-analysis.</a:t>
            </a:r>
          </a:p>
        </p:txBody>
      </p:sp>
    </p:spTree>
    <p:extLst>
      <p:ext uri="{BB962C8B-B14F-4D97-AF65-F5344CB8AC3E}">
        <p14:creationId xmlns:p14="http://schemas.microsoft.com/office/powerpoint/2010/main" val="7051142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FF90F4B-9803-CB1B-02A8-FB5D111C9F43}"/>
              </a:ext>
            </a:extLst>
          </p:cNvPr>
          <p:cNvSpPr>
            <a:spLocks noGrp="1"/>
          </p:cNvSpPr>
          <p:nvPr>
            <p:ph type="title"/>
          </p:nvPr>
        </p:nvSpPr>
        <p:spPr>
          <a:xfrm>
            <a:off x="311700" y="445025"/>
            <a:ext cx="8520600" cy="461665"/>
          </a:xfr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smtClean="0">
                <a:solidFill>
                  <a:srgbClr val="002060"/>
                </a:solidFill>
                <a:latin typeface="Arial" panose="020B0604020202020204" pitchFamily="34" charset="0"/>
                <a:cs typeface="Arial" panose="020B0604020202020204" pitchFamily="34" charset="0"/>
              </a:rPr>
              <a:t>Conclusion-</a:t>
            </a:r>
            <a:endParaRPr lang="en-IN" sz="2400" b="1" dirty="0">
              <a:solidFill>
                <a:srgbClr val="002060"/>
              </a:solidFill>
              <a:latin typeface="Arial" panose="020B0604020202020204" pitchFamily="34" charset="0"/>
              <a:cs typeface="Arial" panose="020B0604020202020204" pitchFamily="34" charset="0"/>
            </a:endParaRPr>
          </a:p>
        </p:txBody>
      </p:sp>
      <p:sp>
        <p:nvSpPr>
          <p:cNvPr id="6" name="Rectangle 4"/>
          <p:cNvSpPr>
            <a:spLocks noChangeArrowheads="1"/>
          </p:cNvSpPr>
          <p:nvPr/>
        </p:nvSpPr>
        <p:spPr bwMode="auto">
          <a:xfrm>
            <a:off x="418289" y="1501808"/>
            <a:ext cx="7937770" cy="1169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Arial" panose="020B0604020202020204" pitchFamily="34" charset="0"/>
              </a:rPr>
              <a:t>This project analyzes </a:t>
            </a:r>
            <a:r>
              <a:rPr kumimoji="0" lang="en-US" b="1" i="0" u="none" strike="noStrike" cap="none" normalizeH="0" baseline="0" dirty="0" err="1" smtClean="0">
                <a:ln>
                  <a:noFill/>
                </a:ln>
                <a:solidFill>
                  <a:schemeClr val="tx1"/>
                </a:solidFill>
                <a:effectLst/>
                <a:latin typeface="Arial" panose="020B0604020202020204" pitchFamily="34" charset="0"/>
              </a:rPr>
              <a:t>Zomato</a:t>
            </a:r>
            <a:r>
              <a:rPr kumimoji="0" lang="en-US" b="1" i="0" u="none" strike="noStrike" cap="none" normalizeH="0" baseline="0" dirty="0" smtClean="0">
                <a:ln>
                  <a:noFill/>
                </a:ln>
                <a:solidFill>
                  <a:schemeClr val="tx1"/>
                </a:solidFill>
                <a:effectLst/>
                <a:latin typeface="Arial" panose="020B0604020202020204" pitchFamily="34" charset="0"/>
              </a:rPr>
              <a:t> restaurant data</a:t>
            </a:r>
            <a:r>
              <a:rPr kumimoji="0" lang="en-US" b="0" i="0" u="none" strike="noStrike" cap="none" normalizeH="0" baseline="0" dirty="0" smtClean="0">
                <a:ln>
                  <a:noFill/>
                </a:ln>
                <a:solidFill>
                  <a:schemeClr val="tx1"/>
                </a:solidFill>
                <a:effectLst/>
                <a:latin typeface="Arial" panose="020B0604020202020204" pitchFamily="34" charset="0"/>
              </a:rPr>
              <a:t> to uncover trends in </a:t>
            </a:r>
            <a:r>
              <a:rPr kumimoji="0" lang="en-US" b="1" i="0" u="none" strike="noStrike" cap="none" normalizeH="0" baseline="0" dirty="0" smtClean="0">
                <a:ln>
                  <a:noFill/>
                </a:ln>
                <a:solidFill>
                  <a:schemeClr val="tx1"/>
                </a:solidFill>
                <a:effectLst/>
                <a:latin typeface="Arial" panose="020B0604020202020204" pitchFamily="34" charset="0"/>
              </a:rPr>
              <a:t>ratings, pricing, and cuisines</a:t>
            </a:r>
            <a:r>
              <a:rPr kumimoji="0" lang="en-US" b="0" i="0" u="none" strike="noStrike" cap="none" normalizeH="0" baseline="0" dirty="0" smtClean="0">
                <a:ln>
                  <a:noFill/>
                </a:ln>
                <a:solidFill>
                  <a:schemeClr val="tx1"/>
                </a:solidFill>
                <a:effectLst/>
                <a:latin typeface="Arial" panose="020B0604020202020204" pitchFamily="34" charset="0"/>
              </a:rPr>
              <a:t> using </a:t>
            </a:r>
            <a:r>
              <a:rPr kumimoji="0" lang="en-US" b="1" i="0" u="none" strike="noStrike" cap="none" normalizeH="0" baseline="0" dirty="0" smtClean="0">
                <a:ln>
                  <a:noFill/>
                </a:ln>
                <a:solidFill>
                  <a:schemeClr val="tx1"/>
                </a:solidFill>
                <a:effectLst/>
                <a:latin typeface="Arial" panose="020B0604020202020204" pitchFamily="34" charset="0"/>
              </a:rPr>
              <a:t>EDA and visualizations</a:t>
            </a:r>
            <a:r>
              <a:rPr kumimoji="0" lang="en-US" b="0" i="0" u="none" strike="noStrike" cap="none" normalizeH="0" baseline="0" dirty="0" smtClean="0">
                <a:ln>
                  <a:noFill/>
                </a:ln>
                <a:solidFill>
                  <a:schemeClr val="tx1"/>
                </a:solidFill>
                <a:effectLst/>
                <a:latin typeface="Arial" panose="020B0604020202020204" pitchFamily="34" charset="0"/>
              </a:rPr>
              <a:t>. The insights help </a:t>
            </a:r>
            <a:r>
              <a:rPr kumimoji="0" lang="en-US" b="1" i="0" u="none" strike="noStrike" cap="none" normalizeH="0" baseline="0" dirty="0" smtClean="0">
                <a:ln>
                  <a:noFill/>
                </a:ln>
                <a:solidFill>
                  <a:schemeClr val="tx1"/>
                </a:solidFill>
                <a:effectLst/>
                <a:latin typeface="Arial" panose="020B0604020202020204" pitchFamily="34" charset="0"/>
              </a:rPr>
              <a:t>businesses improve services</a:t>
            </a:r>
            <a:r>
              <a:rPr kumimoji="0" lang="en-US" b="0" i="0" u="none" strike="noStrike" cap="none" normalizeH="0" baseline="0" dirty="0" smtClean="0">
                <a:ln>
                  <a:noFill/>
                </a:ln>
                <a:solidFill>
                  <a:schemeClr val="tx1"/>
                </a:solidFill>
                <a:effectLst/>
                <a:latin typeface="Arial" panose="020B0604020202020204" pitchFamily="34" charset="0"/>
              </a:rPr>
              <a:t> and </a:t>
            </a:r>
            <a:r>
              <a:rPr kumimoji="0" lang="en-US" b="1" i="0" u="none" strike="noStrike" cap="none" normalizeH="0" baseline="0" dirty="0" smtClean="0">
                <a:ln>
                  <a:noFill/>
                </a:ln>
                <a:solidFill>
                  <a:schemeClr val="tx1"/>
                </a:solidFill>
                <a:effectLst/>
                <a:latin typeface="Arial" panose="020B0604020202020204" pitchFamily="34" charset="0"/>
              </a:rPr>
              <a:t>customers make informed choices</a:t>
            </a:r>
            <a:r>
              <a:rPr kumimoji="0" lang="en-US" b="0" i="0" u="none" strike="noStrike" cap="none" normalizeH="0" baseline="0" dirty="0" smtClean="0">
                <a:ln>
                  <a:noFill/>
                </a:ln>
                <a:solidFill>
                  <a:schemeClr val="tx1"/>
                </a:solidFill>
                <a:effectLst/>
                <a:latin typeface="Arial" panose="020B0604020202020204" pitchFamily="34" charset="0"/>
              </a:rPr>
              <a:t>. Future work includes </a:t>
            </a:r>
            <a:r>
              <a:rPr kumimoji="0" lang="en-US" b="1" i="0" u="none" strike="noStrike" cap="none" normalizeH="0" baseline="0" dirty="0" smtClean="0">
                <a:ln>
                  <a:noFill/>
                </a:ln>
                <a:solidFill>
                  <a:schemeClr val="tx1"/>
                </a:solidFill>
                <a:effectLst/>
                <a:latin typeface="Arial" panose="020B0604020202020204" pitchFamily="34" charset="0"/>
              </a:rPr>
              <a:t>ML predictions and AI-based recommendations</a:t>
            </a:r>
            <a:r>
              <a:rPr kumimoji="0" lang="en-US" b="0" i="0" u="none" strike="noStrike" cap="none" normalizeH="0" baseline="0" dirty="0" smtClean="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747845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62;g5fab984687_2_0">
            <a:extLst>
              <a:ext uri="{FF2B5EF4-FFF2-40B4-BE49-F238E27FC236}">
                <a16:creationId xmlns="" xmlns:a16="http://schemas.microsoft.com/office/drawing/2014/main" id="{AE76DA37-EEF4-E854-985B-BBFC06857B90}"/>
              </a:ext>
            </a:extLst>
          </p:cNvPr>
          <p:cNvSpPr txBox="1">
            <a:spLocks/>
          </p:cNvSpPr>
          <p:nvPr/>
        </p:nvSpPr>
        <p:spPr>
          <a:xfrm>
            <a:off x="3161462" y="2041411"/>
            <a:ext cx="2821075" cy="53033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spcBef>
                <a:spcPts val="600"/>
              </a:spcBef>
            </a:pPr>
            <a:r>
              <a:rPr lang="en-US" sz="3000" b="1"/>
              <a:t>Thank you!</a:t>
            </a:r>
          </a:p>
        </p:txBody>
      </p:sp>
    </p:spTree>
    <p:extLst>
      <p:ext uri="{BB962C8B-B14F-4D97-AF65-F5344CB8AC3E}">
        <p14:creationId xmlns:p14="http://schemas.microsoft.com/office/powerpoint/2010/main" val="18823782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5" name="TextBox 1174">
            <a:extLst>
              <a:ext uri="{FF2B5EF4-FFF2-40B4-BE49-F238E27FC236}">
                <a16:creationId xmlns="" xmlns:a16="http://schemas.microsoft.com/office/drawing/2014/main" id="{927410B5-1C26-2D39-1160-ABCF2EAFC484}"/>
              </a:ext>
            </a:extLst>
          </p:cNvPr>
          <p:cNvSpPr txBox="1"/>
          <p:nvPr/>
        </p:nvSpPr>
        <p:spPr>
          <a:xfrm>
            <a:off x="366152" y="598433"/>
            <a:ext cx="4624216"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rgbClr val="002060"/>
                </a:solidFill>
                <a:latin typeface="Arial" panose="020B0604020202020204" pitchFamily="34" charset="0"/>
                <a:cs typeface="Arial" panose="020B0604020202020204" pitchFamily="34" charset="0"/>
              </a:rPr>
              <a:t>OUTLINE</a:t>
            </a:r>
            <a:endParaRPr lang="en-US" sz="900" b="1" dirty="0"/>
          </a:p>
        </p:txBody>
      </p:sp>
      <p:sp>
        <p:nvSpPr>
          <p:cNvPr id="4" name="TextBox 3">
            <a:extLst>
              <a:ext uri="{FF2B5EF4-FFF2-40B4-BE49-F238E27FC236}">
                <a16:creationId xmlns="" xmlns:a16="http://schemas.microsoft.com/office/drawing/2014/main" id="{E1494DD5-904E-76E9-38C0-10A35CC5BDD0}"/>
              </a:ext>
            </a:extLst>
          </p:cNvPr>
          <p:cNvSpPr txBox="1"/>
          <p:nvPr/>
        </p:nvSpPr>
        <p:spPr>
          <a:xfrm>
            <a:off x="654158" y="1060098"/>
            <a:ext cx="6935087" cy="3358868"/>
          </a:xfrm>
          <a:prstGeom prst="rect">
            <a:avLst/>
          </a:prstGeom>
          <a:noFill/>
        </p:spPr>
        <p:txBody>
          <a:bodyPr wrap="square">
            <a:spAutoFit/>
          </a:bodyPr>
          <a:lstStyle/>
          <a:p>
            <a:pPr marL="285750" indent="-285750">
              <a:lnSpc>
                <a:spcPct val="115000"/>
              </a:lnSpc>
              <a:spcBef>
                <a:spcPts val="200"/>
              </a:spcBef>
              <a:spcAft>
                <a:spcPts val="600"/>
              </a:spcAft>
              <a:buFont typeface="Arial" panose="020B0604020202020204" pitchFamily="34" charset="0"/>
              <a:buChar char="•"/>
              <a:tabLst>
                <a:tab pos="4229100" algn="ctr"/>
              </a:tabLst>
            </a:pPr>
            <a:r>
              <a:rPr lang="en-US" sz="1800" dirty="0">
                <a:solidFill>
                  <a:schemeClr val="tx1"/>
                </a:solidFill>
                <a:effectLst/>
                <a:latin typeface="+mj-lt"/>
                <a:ea typeface="Times New Roman" panose="02020603050405020304" pitchFamily="18" charset="0"/>
                <a:cs typeface="Times New Roman" panose="02020603050405020304" pitchFamily="18" charset="0"/>
              </a:rPr>
              <a:t>Abstract of the Project</a:t>
            </a:r>
            <a:endParaRPr lang="en-IN" sz="1800" dirty="0">
              <a:solidFill>
                <a:schemeClr val="tx1"/>
              </a:solidFill>
              <a:latin typeface="+mj-lt"/>
              <a:ea typeface="Times New Roman" panose="02020603050405020304" pitchFamily="18" charset="0"/>
              <a:cs typeface="Times New Roman" panose="02020603050405020304" pitchFamily="18" charset="0"/>
            </a:endParaRPr>
          </a:p>
          <a:p>
            <a:pPr marL="285750" indent="-285750">
              <a:lnSpc>
                <a:spcPct val="115000"/>
              </a:lnSpc>
              <a:spcBef>
                <a:spcPts val="200"/>
              </a:spcBef>
              <a:spcAft>
                <a:spcPts val="600"/>
              </a:spcAft>
              <a:buFont typeface="Arial" panose="020B0604020202020204" pitchFamily="34" charset="0"/>
              <a:buChar char="•"/>
              <a:tabLst>
                <a:tab pos="4229100" algn="ctr"/>
              </a:tabLst>
            </a:pPr>
            <a:r>
              <a:rPr lang="en-US" sz="1800" dirty="0">
                <a:latin typeface="+mj-lt"/>
                <a:ea typeface="+mn-lt"/>
                <a:cs typeface="Arial"/>
              </a:rPr>
              <a:t>Problem Statement</a:t>
            </a:r>
            <a:endParaRPr lang="en-US" sz="1800" dirty="0">
              <a:latin typeface="+mj-lt"/>
              <a:ea typeface="+mn-lt"/>
            </a:endParaRPr>
          </a:p>
          <a:p>
            <a:pPr marL="285750" indent="-285750">
              <a:lnSpc>
                <a:spcPct val="115000"/>
              </a:lnSpc>
              <a:spcBef>
                <a:spcPts val="200"/>
              </a:spcBef>
              <a:spcAft>
                <a:spcPts val="600"/>
              </a:spcAft>
              <a:buFont typeface="Arial" panose="020B0604020202020204" pitchFamily="34" charset="0"/>
              <a:buChar char="•"/>
              <a:tabLst>
                <a:tab pos="4229100" algn="ctr"/>
              </a:tabLst>
            </a:pPr>
            <a:r>
              <a:rPr lang="en-US" sz="1800" dirty="0">
                <a:latin typeface="+mj-lt"/>
                <a:ea typeface="+mn-lt"/>
                <a:cs typeface="Arial"/>
              </a:rPr>
              <a:t>Proposed Solution</a:t>
            </a:r>
            <a:endParaRPr lang="en-US" sz="1800" dirty="0">
              <a:latin typeface="+mj-lt"/>
              <a:ea typeface="+mn-lt"/>
            </a:endParaRPr>
          </a:p>
          <a:p>
            <a:pPr marL="285750" indent="-285750">
              <a:lnSpc>
                <a:spcPct val="115000"/>
              </a:lnSpc>
              <a:spcBef>
                <a:spcPts val="200"/>
              </a:spcBef>
              <a:spcAft>
                <a:spcPts val="600"/>
              </a:spcAft>
              <a:buFont typeface="Arial" panose="020B0604020202020204" pitchFamily="34" charset="0"/>
              <a:buChar char="•"/>
              <a:tabLst>
                <a:tab pos="4229100" algn="ctr"/>
              </a:tabLst>
            </a:pPr>
            <a:r>
              <a:rPr lang="en-US" sz="1800" dirty="0">
                <a:latin typeface="+mj-lt"/>
                <a:ea typeface="+mn-lt"/>
                <a:cs typeface="+mn-lt"/>
              </a:rPr>
              <a:t>System </a:t>
            </a:r>
            <a:r>
              <a:rPr lang="en-US" sz="1800" dirty="0" smtClean="0">
                <a:latin typeface="+mj-lt"/>
                <a:ea typeface="+mn-lt"/>
                <a:cs typeface="+mn-lt"/>
              </a:rPr>
              <a:t>Architecture</a:t>
            </a:r>
          </a:p>
          <a:p>
            <a:pPr marL="285750" indent="-285750">
              <a:lnSpc>
                <a:spcPct val="115000"/>
              </a:lnSpc>
              <a:spcBef>
                <a:spcPts val="200"/>
              </a:spcBef>
              <a:spcAft>
                <a:spcPts val="600"/>
              </a:spcAft>
              <a:buFont typeface="Arial" panose="020B0604020202020204" pitchFamily="34" charset="0"/>
              <a:buChar char="•"/>
              <a:tabLst>
                <a:tab pos="4229100" algn="ctr"/>
              </a:tabLst>
            </a:pPr>
            <a:r>
              <a:rPr lang="en-US" sz="1800" dirty="0" smtClean="0">
                <a:latin typeface="+mj-lt"/>
                <a:ea typeface="+mn-lt"/>
                <a:cs typeface="+mn-lt"/>
              </a:rPr>
              <a:t>Output </a:t>
            </a:r>
            <a:r>
              <a:rPr lang="en-US" sz="1800" dirty="0" err="1" smtClean="0">
                <a:latin typeface="+mj-lt"/>
                <a:ea typeface="+mn-lt"/>
                <a:cs typeface="+mn-lt"/>
              </a:rPr>
              <a:t>ScreenShorts</a:t>
            </a:r>
            <a:endParaRPr lang="en-US" sz="1800" dirty="0" smtClean="0">
              <a:latin typeface="+mj-lt"/>
              <a:ea typeface="+mn-lt"/>
              <a:cs typeface="+mn-lt"/>
            </a:endParaRPr>
          </a:p>
          <a:p>
            <a:pPr marL="285750" indent="-285750">
              <a:lnSpc>
                <a:spcPct val="115000"/>
              </a:lnSpc>
              <a:spcBef>
                <a:spcPts val="200"/>
              </a:spcBef>
              <a:spcAft>
                <a:spcPts val="600"/>
              </a:spcAft>
              <a:buFont typeface="Arial" panose="020B0604020202020204" pitchFamily="34" charset="0"/>
              <a:buChar char="•"/>
              <a:tabLst>
                <a:tab pos="4229100" algn="ctr"/>
              </a:tabLst>
            </a:pPr>
            <a:r>
              <a:rPr lang="en-US" sz="1800" dirty="0" err="1" smtClean="0">
                <a:latin typeface="+mj-lt"/>
                <a:ea typeface="+mn-lt"/>
                <a:cs typeface="+mn-lt"/>
              </a:rPr>
              <a:t>Github</a:t>
            </a:r>
            <a:r>
              <a:rPr lang="en-US" sz="1800" dirty="0" smtClean="0">
                <a:latin typeface="+mj-lt"/>
                <a:ea typeface="+mn-lt"/>
                <a:cs typeface="+mn-lt"/>
              </a:rPr>
              <a:t> Link</a:t>
            </a:r>
            <a:endParaRPr lang="en-US" sz="1800" dirty="0" smtClean="0">
              <a:latin typeface="+mj-lt"/>
              <a:ea typeface="+mn-lt"/>
            </a:endParaRPr>
          </a:p>
          <a:p>
            <a:pPr marL="285750" indent="-285750">
              <a:lnSpc>
                <a:spcPct val="115000"/>
              </a:lnSpc>
              <a:spcBef>
                <a:spcPts val="200"/>
              </a:spcBef>
              <a:spcAft>
                <a:spcPts val="600"/>
              </a:spcAft>
              <a:buFont typeface="Arial" panose="020B0604020202020204" pitchFamily="34" charset="0"/>
              <a:buChar char="•"/>
              <a:tabLst>
                <a:tab pos="4229100" algn="ctr"/>
              </a:tabLst>
            </a:pPr>
            <a:r>
              <a:rPr lang="en-IN" sz="1800" dirty="0" smtClean="0">
                <a:latin typeface="+mj-lt"/>
                <a:ea typeface="+mn-lt"/>
                <a:cs typeface="Arial"/>
              </a:rPr>
              <a:t>Conclusion</a:t>
            </a:r>
            <a:endParaRPr lang="en-IN" sz="1800" dirty="0">
              <a:latin typeface="+mj-lt"/>
              <a:ea typeface="+mn-lt"/>
            </a:endParaRPr>
          </a:p>
          <a:p>
            <a:pPr marL="285750" indent="-285750">
              <a:lnSpc>
                <a:spcPct val="115000"/>
              </a:lnSpc>
              <a:spcBef>
                <a:spcPts val="200"/>
              </a:spcBef>
              <a:spcAft>
                <a:spcPts val="600"/>
              </a:spcAft>
              <a:buFont typeface="Arial" panose="020B0604020202020204" pitchFamily="34" charset="0"/>
              <a:buChar char="•"/>
              <a:tabLst>
                <a:tab pos="4229100" algn="ctr"/>
              </a:tabLst>
            </a:pPr>
            <a:r>
              <a:rPr lang="en-US" sz="1800" dirty="0">
                <a:latin typeface="+mj-lt"/>
                <a:ea typeface="+mn-lt"/>
                <a:cs typeface="Arial"/>
              </a:rPr>
              <a:t>Future Scope</a:t>
            </a:r>
          </a:p>
        </p:txBody>
      </p:sp>
    </p:spTree>
    <p:extLst>
      <p:ext uri="{BB962C8B-B14F-4D97-AF65-F5344CB8AC3E}">
        <p14:creationId xmlns:p14="http://schemas.microsoft.com/office/powerpoint/2010/main" val="1253004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6F78195-9B03-00E3-45B8-00FA85409CCC}"/>
              </a:ext>
            </a:extLst>
          </p:cNvPr>
          <p:cNvSpPr>
            <a:spLocks noGrp="1"/>
          </p:cNvSpPr>
          <p:nvPr>
            <p:ph type="title"/>
          </p:nvPr>
        </p:nvSpPr>
        <p:spPr>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a:solidFill>
                  <a:srgbClr val="002060"/>
                </a:solidFill>
                <a:latin typeface="Arial" panose="020B0604020202020204" pitchFamily="34" charset="0"/>
                <a:cs typeface="Arial" panose="020B0604020202020204" pitchFamily="34" charset="0"/>
              </a:rPr>
              <a:t>Abstract</a:t>
            </a:r>
            <a:endParaRPr lang="en-IN" sz="2400" b="1">
              <a:solidFill>
                <a:srgbClr val="002060"/>
              </a:solidFill>
              <a:latin typeface="Arial" panose="020B0604020202020204" pitchFamily="34" charset="0"/>
              <a:cs typeface="Arial" panose="020B0604020202020204" pitchFamily="34" charset="0"/>
            </a:endParaRPr>
          </a:p>
        </p:txBody>
      </p:sp>
      <p:sp>
        <p:nvSpPr>
          <p:cNvPr id="4" name="Rectangle 3"/>
          <p:cNvSpPr/>
          <p:nvPr/>
        </p:nvSpPr>
        <p:spPr>
          <a:xfrm>
            <a:off x="1910993" y="1017479"/>
            <a:ext cx="6113124" cy="2246769"/>
          </a:xfrm>
          <a:prstGeom prst="rect">
            <a:avLst/>
          </a:prstGeom>
        </p:spPr>
        <p:txBody>
          <a:bodyPr wrap="square">
            <a:spAutoFit/>
          </a:bodyPr>
          <a:lstStyle/>
          <a:p>
            <a:pPr lvl="1"/>
            <a:r>
              <a:rPr lang="en-US" dirty="0"/>
              <a:t>This project explores </a:t>
            </a:r>
            <a:r>
              <a:rPr lang="en-US" dirty="0" err="1"/>
              <a:t>Zomato’s</a:t>
            </a:r>
            <a:r>
              <a:rPr lang="en-US" dirty="0"/>
              <a:t> restaurant dataset to analyze </a:t>
            </a:r>
            <a:r>
              <a:rPr lang="en-US" b="1" dirty="0"/>
              <a:t>ratings, pricing, cuisines, and city-wise distribution</a:t>
            </a:r>
            <a:r>
              <a:rPr lang="en-US" dirty="0"/>
              <a:t>. The study involves </a:t>
            </a:r>
            <a:r>
              <a:rPr lang="en-US" b="1" dirty="0"/>
              <a:t>data cleaning, exploratory data analysis (EDA), and visualizations</a:t>
            </a:r>
            <a:r>
              <a:rPr lang="en-US" dirty="0"/>
              <a:t> to identify trends in restaurant performance. Various insights, such as the most popular cuisines, the relationship between price and ratings, and the cities with the highest number of restaurants, are examined. The findings provide valuable information for </a:t>
            </a:r>
            <a:r>
              <a:rPr lang="en-US" b="1" dirty="0"/>
              <a:t>restaurant owners, food enthusiasts, and businesses</a:t>
            </a:r>
            <a:r>
              <a:rPr lang="en-US" dirty="0"/>
              <a:t> to understand customer preferences and market trends. Future enhancements may include </a:t>
            </a:r>
            <a:r>
              <a:rPr lang="en-US" b="1" dirty="0"/>
              <a:t>predicting restaurant ratings using machine learning</a:t>
            </a:r>
            <a:r>
              <a:rPr lang="en-US" dirty="0"/>
              <a:t> for deeper insights. 🚀</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1700" y="1105028"/>
            <a:ext cx="1441592" cy="1746269"/>
          </a:xfrm>
          <a:prstGeom prst="rect">
            <a:avLst/>
          </a:prstGeom>
        </p:spPr>
      </p:pic>
    </p:spTree>
    <p:extLst>
      <p:ext uri="{BB962C8B-B14F-4D97-AF65-F5344CB8AC3E}">
        <p14:creationId xmlns:p14="http://schemas.microsoft.com/office/powerpoint/2010/main" val="492154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CD2E813-CB30-52BE-482F-A822E8D42EA5}"/>
              </a:ext>
            </a:extLst>
          </p:cNvPr>
          <p:cNvSpPr>
            <a:spLocks noGrp="1"/>
          </p:cNvSpPr>
          <p:nvPr>
            <p:ph type="title"/>
          </p:nvPr>
        </p:nvSpPr>
        <p:spPr/>
        <p:txBody>
          <a:bodyPr/>
          <a:lstStyle/>
          <a:p>
            <a:r>
              <a:rPr lang="en-US" sz="2400" b="1" dirty="0" smtClean="0">
                <a:solidFill>
                  <a:srgbClr val="002060"/>
                </a:solidFill>
                <a:latin typeface="Arial" panose="020B0604020202020204" pitchFamily="34" charset="0"/>
                <a:cs typeface="Arial" panose="020B0604020202020204" pitchFamily="34" charset="0"/>
              </a:rPr>
              <a:t>Problem</a:t>
            </a:r>
            <a:r>
              <a:rPr lang="en-US" sz="1400" b="1" dirty="0" smtClean="0">
                <a:solidFill>
                  <a:schemeClr val="accent1"/>
                </a:solidFill>
                <a:latin typeface="Arial" panose="020B0604020202020204" pitchFamily="34" charset="0"/>
                <a:cs typeface="Arial" panose="020B0604020202020204" pitchFamily="34" charset="0"/>
              </a:rPr>
              <a:t> </a:t>
            </a:r>
            <a:r>
              <a:rPr lang="en-US" sz="2400" b="1" dirty="0" smtClean="0">
                <a:solidFill>
                  <a:srgbClr val="002060"/>
                </a:solidFill>
                <a:latin typeface="Arial" panose="020B0604020202020204" pitchFamily="34" charset="0"/>
                <a:cs typeface="Arial" panose="020B0604020202020204" pitchFamily="34" charset="0"/>
              </a:rPr>
              <a:t>Statement-</a:t>
            </a:r>
            <a:endParaRPr lang="en-IN" sz="2400" b="1" dirty="0">
              <a:solidFill>
                <a:srgbClr val="002060"/>
              </a:solidFill>
              <a:latin typeface="Arial" panose="020B0604020202020204" pitchFamily="34" charset="0"/>
              <a:cs typeface="Arial" panose="020B0604020202020204" pitchFamily="34" charset="0"/>
            </a:endParaRPr>
          </a:p>
        </p:txBody>
      </p:sp>
      <p:sp>
        <p:nvSpPr>
          <p:cNvPr id="8" name="Rectangle 7"/>
          <p:cNvSpPr/>
          <p:nvPr/>
        </p:nvSpPr>
        <p:spPr>
          <a:xfrm>
            <a:off x="410966" y="1509383"/>
            <a:ext cx="8733034" cy="738664"/>
          </a:xfrm>
          <a:prstGeom prst="rect">
            <a:avLst/>
          </a:prstGeom>
        </p:spPr>
        <p:txBody>
          <a:bodyPr wrap="square">
            <a:spAutoFit/>
          </a:bodyPr>
          <a:lstStyle/>
          <a:p>
            <a:r>
              <a:rPr lang="en-US" dirty="0"/>
              <a:t>This project analyzes </a:t>
            </a:r>
            <a:r>
              <a:rPr lang="en-US" dirty="0" err="1"/>
              <a:t>Zomato</a:t>
            </a:r>
            <a:r>
              <a:rPr lang="en-US" dirty="0"/>
              <a:t> restaurant data to identify trends in ratings, pricing, cuisines, and city-wise distribution. The goal is to provide data-driven insights to help businesses improve services, assist customers in decision-making, and uncover market opportunities. </a:t>
            </a:r>
          </a:p>
        </p:txBody>
      </p:sp>
    </p:spTree>
    <p:extLst>
      <p:ext uri="{BB962C8B-B14F-4D97-AF65-F5344CB8AC3E}">
        <p14:creationId xmlns:p14="http://schemas.microsoft.com/office/powerpoint/2010/main" val="34016959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95745DE-B712-F06B-67FA-D3D7D6FBF5DF}"/>
              </a:ext>
            </a:extLst>
          </p:cNvPr>
          <p:cNvSpPr>
            <a:spLocks noGrp="1"/>
          </p:cNvSpPr>
          <p:nvPr>
            <p:ph type="title"/>
          </p:nvPr>
        </p:nvSpPr>
        <p:spPr>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a:solidFill>
                  <a:srgbClr val="002060"/>
                </a:solidFill>
                <a:latin typeface="Arial" panose="020B0604020202020204" pitchFamily="34" charset="0"/>
                <a:cs typeface="Arial" panose="020B0604020202020204" pitchFamily="34" charset="0"/>
              </a:rPr>
              <a:t>Proposed Solution</a:t>
            </a:r>
            <a:endParaRPr lang="en-IN" sz="2400" b="1">
              <a:solidFill>
                <a:srgbClr val="002060"/>
              </a:solidFill>
              <a:latin typeface="Arial" panose="020B0604020202020204" pitchFamily="34" charset="0"/>
              <a:cs typeface="Arial" panose="020B0604020202020204" pitchFamily="34" charset="0"/>
            </a:endParaRPr>
          </a:p>
        </p:txBody>
      </p:sp>
      <p:sp>
        <p:nvSpPr>
          <p:cNvPr id="3" name="Rectangle 2"/>
          <p:cNvSpPr/>
          <p:nvPr/>
        </p:nvSpPr>
        <p:spPr>
          <a:xfrm>
            <a:off x="311699" y="909757"/>
            <a:ext cx="8215851" cy="2462213"/>
          </a:xfrm>
          <a:prstGeom prst="rect">
            <a:avLst/>
          </a:prstGeom>
        </p:spPr>
        <p:txBody>
          <a:bodyPr wrap="square">
            <a:spAutoFit/>
          </a:bodyPr>
          <a:lstStyle/>
          <a:p>
            <a:r>
              <a:rPr lang="en-US" b="1" dirty="0"/>
              <a:t>📌 Purpose:</a:t>
            </a:r>
            <a:r>
              <a:rPr lang="en-US" dirty="0"/>
              <a:t/>
            </a:r>
            <a:br>
              <a:rPr lang="en-US" dirty="0"/>
            </a:br>
            <a:r>
              <a:rPr lang="en-US" dirty="0"/>
              <a:t>The project aims to analyze </a:t>
            </a:r>
            <a:r>
              <a:rPr lang="en-US" dirty="0" err="1"/>
              <a:t>Zomato</a:t>
            </a:r>
            <a:r>
              <a:rPr lang="en-US" dirty="0"/>
              <a:t> restaurant data to understand </a:t>
            </a:r>
            <a:r>
              <a:rPr lang="en-US" b="1" dirty="0"/>
              <a:t>ratings, pricing, cuisines, and city-wise distribution</a:t>
            </a:r>
            <a:r>
              <a:rPr lang="en-US" dirty="0"/>
              <a:t>. It helps restaurant owners, customers, and businesses make </a:t>
            </a:r>
            <a:r>
              <a:rPr lang="en-US" b="1" dirty="0"/>
              <a:t>data-driven decisions</a:t>
            </a:r>
            <a:r>
              <a:rPr lang="en-US" dirty="0"/>
              <a:t> about restaurant performance and customer preferences</a:t>
            </a:r>
            <a:r>
              <a:rPr lang="en-US" dirty="0" smtClean="0"/>
              <a:t>.</a:t>
            </a:r>
          </a:p>
          <a:p>
            <a:endParaRPr lang="en-US" dirty="0"/>
          </a:p>
          <a:p>
            <a:endParaRPr lang="en-US" dirty="0"/>
          </a:p>
          <a:p>
            <a:r>
              <a:rPr lang="en-US" b="1" dirty="0"/>
              <a:t>✅ Solution:</a:t>
            </a:r>
            <a:r>
              <a:rPr lang="en-US" dirty="0"/>
              <a:t/>
            </a:r>
            <a:br>
              <a:rPr lang="en-US" dirty="0"/>
            </a:br>
            <a:r>
              <a:rPr lang="en-US" dirty="0"/>
              <a:t>By applying </a:t>
            </a:r>
            <a:r>
              <a:rPr lang="en-US" b="1" dirty="0"/>
              <a:t>data cleaning, exploratory data analysis (EDA), and visualizations</a:t>
            </a:r>
            <a:r>
              <a:rPr lang="en-US" dirty="0"/>
              <a:t>, this study uncovers </a:t>
            </a:r>
            <a:r>
              <a:rPr lang="en-US" b="1" dirty="0"/>
              <a:t>trends in restaurant ratings, pricing impact, and popular cuisines</a:t>
            </a:r>
            <a:r>
              <a:rPr lang="en-US" dirty="0"/>
              <a:t>. The insights help businesses improve services, assist customers in choosing better dining options, and identify market opportunities. Future work may include </a:t>
            </a:r>
            <a:r>
              <a:rPr lang="en-US" b="1" dirty="0"/>
              <a:t>predicting restaurant success using machine learning</a:t>
            </a:r>
            <a:r>
              <a:rPr lang="en-US" dirty="0"/>
              <a:t>. 🚀</a:t>
            </a:r>
          </a:p>
        </p:txBody>
      </p:sp>
    </p:spTree>
    <p:extLst>
      <p:ext uri="{BB962C8B-B14F-4D97-AF65-F5344CB8AC3E}">
        <p14:creationId xmlns:p14="http://schemas.microsoft.com/office/powerpoint/2010/main" val="37544009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4">
            <a:extLst>
              <a:ext uri="{FF2B5EF4-FFF2-40B4-BE49-F238E27FC236}">
                <a16:creationId xmlns="" xmlns:a16="http://schemas.microsoft.com/office/drawing/2014/main" id="{6AB8DAF2-B141-0C0D-4015-6BE8A25CFFD1}"/>
              </a:ext>
            </a:extLst>
          </p:cNvPr>
          <p:cNvSpPr>
            <a:spLocks noGrp="1"/>
          </p:cNvSpPr>
          <p:nvPr>
            <p:ph type="title"/>
          </p:nvPr>
        </p:nvSpPr>
        <p:spPr>
          <a:xfrm>
            <a:off x="311150" y="444500"/>
            <a:ext cx="8521700" cy="573088"/>
          </a:xfr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rgbClr val="002060"/>
                </a:solidFill>
                <a:latin typeface="Arial" panose="020B0604020202020204" pitchFamily="34" charset="0"/>
                <a:cs typeface="Arial" panose="020B0604020202020204" pitchFamily="34" charset="0"/>
              </a:rPr>
              <a:t>System Architecture</a:t>
            </a:r>
          </a:p>
        </p:txBody>
      </p:sp>
    </p:spTree>
    <p:extLst>
      <p:ext uri="{BB962C8B-B14F-4D97-AF65-F5344CB8AC3E}">
        <p14:creationId xmlns:p14="http://schemas.microsoft.com/office/powerpoint/2010/main" val="1673681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5E6545A-A71E-998F-6939-7CE2A36128CE}"/>
              </a:ext>
            </a:extLst>
          </p:cNvPr>
          <p:cNvSpPr>
            <a:spLocks noGrp="1"/>
          </p:cNvSpPr>
          <p:nvPr>
            <p:ph type="title"/>
          </p:nvPr>
        </p:nvSpPr>
        <p:spPr>
          <a:xfrm>
            <a:off x="311700" y="445025"/>
            <a:ext cx="8520600" cy="461665"/>
          </a:xfr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smtClean="0">
                <a:solidFill>
                  <a:srgbClr val="002060"/>
                </a:solidFill>
                <a:latin typeface="Arial" panose="020B0604020202020204" pitchFamily="34" charset="0"/>
                <a:cs typeface="Arial" panose="020B0604020202020204" pitchFamily="34" charset="0"/>
              </a:rPr>
              <a:t>Output </a:t>
            </a:r>
            <a:r>
              <a:rPr lang="en-US" sz="2400" b="1" dirty="0" err="1" smtClean="0">
                <a:solidFill>
                  <a:srgbClr val="002060"/>
                </a:solidFill>
                <a:latin typeface="Arial" panose="020B0604020202020204" pitchFamily="34" charset="0"/>
                <a:cs typeface="Arial" panose="020B0604020202020204" pitchFamily="34" charset="0"/>
              </a:rPr>
              <a:t>ScreenShorts</a:t>
            </a:r>
            <a:endParaRPr lang="en-IN" sz="2400" b="1" dirty="0">
              <a:solidFill>
                <a:srgbClr val="002060"/>
              </a:solidFill>
              <a:latin typeface="Arial" panose="020B0604020202020204" pitchFamily="34" charset="0"/>
              <a:cs typeface="Arial" panose="020B0604020202020204"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7193" y="1021405"/>
            <a:ext cx="7015009" cy="2137860"/>
          </a:xfrm>
          <a:prstGeom prst="rect">
            <a:avLst/>
          </a:prstGeom>
        </p:spPr>
      </p:pic>
      <p:sp>
        <p:nvSpPr>
          <p:cNvPr id="5" name="Rectangle 4"/>
          <p:cNvSpPr/>
          <p:nvPr/>
        </p:nvSpPr>
        <p:spPr>
          <a:xfrm>
            <a:off x="407193" y="3567826"/>
            <a:ext cx="8065597" cy="738664"/>
          </a:xfrm>
          <a:prstGeom prst="rect">
            <a:avLst/>
          </a:prstGeom>
        </p:spPr>
        <p:txBody>
          <a:bodyPr wrap="square">
            <a:spAutoFit/>
          </a:bodyPr>
          <a:lstStyle/>
          <a:p>
            <a:r>
              <a:rPr lang="en-US" dirty="0"/>
              <a:t>This </a:t>
            </a:r>
            <a:r>
              <a:rPr lang="en-US" b="1" dirty="0"/>
              <a:t>histogram</a:t>
            </a:r>
            <a:r>
              <a:rPr lang="en-US" dirty="0"/>
              <a:t> shows </a:t>
            </a:r>
            <a:r>
              <a:rPr lang="en-US" dirty="0" smtClean="0"/>
              <a:t>the. </a:t>
            </a:r>
            <a:r>
              <a:rPr lang="en-US" dirty="0"/>
              <a:t>The </a:t>
            </a:r>
            <a:r>
              <a:rPr lang="en-US" b="1" dirty="0"/>
              <a:t>X-axis</a:t>
            </a:r>
            <a:r>
              <a:rPr lang="en-US" dirty="0"/>
              <a:t> represents cost, and the </a:t>
            </a:r>
            <a:r>
              <a:rPr lang="en-US" b="1" dirty="0" smtClean="0"/>
              <a:t>Y-</a:t>
            </a:r>
            <a:r>
              <a:rPr lang="en-US" b="1" dirty="0" err="1" smtClean="0"/>
              <a:t>axi</a:t>
            </a:r>
            <a:r>
              <a:rPr lang="en-US" dirty="0" err="1"/>
              <a:t>distribution</a:t>
            </a:r>
            <a:r>
              <a:rPr lang="en-US" dirty="0"/>
              <a:t> of </a:t>
            </a:r>
            <a:r>
              <a:rPr lang="en-US" b="1" dirty="0"/>
              <a:t>approximate cost for two people</a:t>
            </a:r>
            <a:r>
              <a:rPr lang="en-US" dirty="0"/>
              <a:t> at </a:t>
            </a:r>
            <a:r>
              <a:rPr lang="en-US" dirty="0" err="1"/>
              <a:t>restaurants</a:t>
            </a:r>
            <a:r>
              <a:rPr lang="en-US" b="1" dirty="0" err="1" smtClean="0"/>
              <a:t>s</a:t>
            </a:r>
            <a:r>
              <a:rPr lang="en-US" dirty="0" smtClean="0"/>
              <a:t> </a:t>
            </a:r>
            <a:r>
              <a:rPr lang="en-US" dirty="0"/>
              <a:t>represents frequency. The </a:t>
            </a:r>
            <a:r>
              <a:rPr lang="en-US" b="1" dirty="0"/>
              <a:t>most common price range is around 200–400</a:t>
            </a:r>
            <a:r>
              <a:rPr lang="en-US" dirty="0"/>
              <a:t>, with multiple peaks indicating clustered pricing categories. 🚀</a:t>
            </a:r>
          </a:p>
        </p:txBody>
      </p:sp>
    </p:spTree>
    <p:extLst>
      <p:ext uri="{BB962C8B-B14F-4D97-AF65-F5344CB8AC3E}">
        <p14:creationId xmlns:p14="http://schemas.microsoft.com/office/powerpoint/2010/main" val="19796841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 xmlns:a16="http://schemas.microsoft.com/office/drawing/2014/main" id="{B6A9F3CC-AB4B-D6F1-9346-AC2BB94FA663}"/>
              </a:ext>
            </a:extLst>
          </p:cNvPr>
          <p:cNvSpPr txBox="1">
            <a:spLocks/>
          </p:cNvSpPr>
          <p:nvPr/>
        </p:nvSpPr>
        <p:spPr>
          <a:xfrm>
            <a:off x="309740" y="375246"/>
            <a:ext cx="8520600" cy="461665"/>
          </a:xfrm>
          <a:prstGeom prst="rect">
            <a:avLst/>
          </a:prstGeo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400" b="1" dirty="0">
                <a:solidFill>
                  <a:srgbClr val="002060"/>
                </a:solidFill>
                <a:latin typeface="Arial" panose="020B0604020202020204" pitchFamily="34" charset="0"/>
                <a:cs typeface="Arial" panose="020B0604020202020204" pitchFamily="34" charset="0"/>
              </a:rPr>
              <a:t>Output </a:t>
            </a:r>
            <a:r>
              <a:rPr lang="en-US" sz="2400" b="1" dirty="0" err="1">
                <a:solidFill>
                  <a:srgbClr val="002060"/>
                </a:solidFill>
                <a:latin typeface="Arial" panose="020B0604020202020204" pitchFamily="34" charset="0"/>
                <a:cs typeface="Arial" panose="020B0604020202020204" pitchFamily="34" charset="0"/>
              </a:rPr>
              <a:t>ScreenShorts</a:t>
            </a:r>
            <a:endParaRPr lang="en-IN" sz="2400" b="1" dirty="0">
              <a:solidFill>
                <a:srgbClr val="002060"/>
              </a:solidFill>
              <a:latin typeface="Arial" panose="020B0604020202020204" pitchFamily="34" charset="0"/>
              <a:cs typeface="Arial" panose="020B0604020202020204" pitchFamily="34"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005" y="861818"/>
            <a:ext cx="7869676" cy="2017569"/>
          </a:xfrm>
          <a:prstGeom prst="rect">
            <a:avLst/>
          </a:prstGeom>
        </p:spPr>
      </p:pic>
      <p:sp>
        <p:nvSpPr>
          <p:cNvPr id="4" name="Rectangle 3"/>
          <p:cNvSpPr/>
          <p:nvPr/>
        </p:nvSpPr>
        <p:spPr>
          <a:xfrm>
            <a:off x="496111" y="3115383"/>
            <a:ext cx="8229600" cy="738664"/>
          </a:xfrm>
          <a:prstGeom prst="rect">
            <a:avLst/>
          </a:prstGeom>
        </p:spPr>
        <p:txBody>
          <a:bodyPr wrap="square">
            <a:spAutoFit/>
          </a:bodyPr>
          <a:lstStyle/>
          <a:p>
            <a:r>
              <a:rPr lang="en-US" dirty="0"/>
              <a:t>This </a:t>
            </a:r>
            <a:r>
              <a:rPr lang="en-US" b="1" dirty="0"/>
              <a:t>line plot</a:t>
            </a:r>
            <a:r>
              <a:rPr lang="en-US" dirty="0"/>
              <a:t> shows the distribution of </a:t>
            </a:r>
            <a:r>
              <a:rPr lang="en-US" b="1" dirty="0"/>
              <a:t>restaurant votes</a:t>
            </a:r>
            <a:r>
              <a:rPr lang="en-US" dirty="0"/>
              <a:t>. The </a:t>
            </a:r>
            <a:r>
              <a:rPr lang="en-US" b="1" dirty="0"/>
              <a:t>X-axis</a:t>
            </a:r>
            <a:r>
              <a:rPr lang="en-US" dirty="0"/>
              <a:t> represents restaurant count, and the </a:t>
            </a:r>
            <a:r>
              <a:rPr lang="en-US" b="1" dirty="0"/>
              <a:t>Y-axis</a:t>
            </a:r>
            <a:r>
              <a:rPr lang="en-US" dirty="0"/>
              <a:t> represents votes. There are </a:t>
            </a:r>
            <a:r>
              <a:rPr lang="en-US" b="1" dirty="0"/>
              <a:t>sharp peaks</a:t>
            </a:r>
            <a:r>
              <a:rPr lang="en-US" dirty="0"/>
              <a:t>, indicating a few restaurants have </a:t>
            </a:r>
            <a:r>
              <a:rPr lang="en-US" b="1" dirty="0"/>
              <a:t>high votes</a:t>
            </a:r>
            <a:r>
              <a:rPr lang="en-US" dirty="0"/>
              <a:t>, while many have </a:t>
            </a:r>
            <a:r>
              <a:rPr lang="en-US" b="1" dirty="0"/>
              <a:t>low to moderate votes</a:t>
            </a:r>
            <a:r>
              <a:rPr lang="en-US" dirty="0"/>
              <a:t>. </a:t>
            </a:r>
          </a:p>
        </p:txBody>
      </p:sp>
    </p:spTree>
    <p:extLst>
      <p:ext uri="{BB962C8B-B14F-4D97-AF65-F5344CB8AC3E}">
        <p14:creationId xmlns:p14="http://schemas.microsoft.com/office/powerpoint/2010/main" val="31241439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b="1" dirty="0">
                <a:solidFill>
                  <a:srgbClr val="002060"/>
                </a:solidFill>
                <a:latin typeface="Arial" panose="020B0604020202020204" pitchFamily="34" charset="0"/>
                <a:cs typeface="Arial" panose="020B0604020202020204" pitchFamily="34" charset="0"/>
              </a:rPr>
              <a:t>Output </a:t>
            </a:r>
            <a:r>
              <a:rPr lang="en-US" sz="2400" b="1" dirty="0" err="1">
                <a:solidFill>
                  <a:srgbClr val="002060"/>
                </a:solidFill>
                <a:latin typeface="Arial" panose="020B0604020202020204" pitchFamily="34" charset="0"/>
                <a:cs typeface="Arial" panose="020B0604020202020204" pitchFamily="34" charset="0"/>
              </a:rPr>
              <a:t>ScreenShorts</a:t>
            </a:r>
            <a:r>
              <a:rPr lang="en-IN" sz="2400" b="1" dirty="0">
                <a:solidFill>
                  <a:srgbClr val="002060"/>
                </a:solidFill>
                <a:latin typeface="Arial" panose="020B0604020202020204" pitchFamily="34" charset="0"/>
                <a:cs typeface="Arial" panose="020B0604020202020204" pitchFamily="34" charset="0"/>
              </a:rPr>
              <a:t/>
            </a:r>
            <a:br>
              <a:rPr lang="en-IN" sz="2400" b="1" dirty="0">
                <a:solidFill>
                  <a:srgbClr val="002060"/>
                </a:solidFill>
                <a:latin typeface="Arial" panose="020B0604020202020204" pitchFamily="34" charset="0"/>
                <a:cs typeface="Arial" panose="020B0604020202020204" pitchFamily="34" charset="0"/>
              </a:rPr>
            </a:br>
            <a:r>
              <a:rPr lang="en-US" sz="2400" dirty="0">
                <a:ea typeface="+mn-lt"/>
              </a:rPr>
              <a:t/>
            </a:r>
            <a:br>
              <a:rPr lang="en-US" sz="2400" dirty="0">
                <a:ea typeface="+mn-lt"/>
              </a:rPr>
            </a:br>
            <a:endParaRPr lang="en-US" sz="2400" dirty="0"/>
          </a:p>
        </p:txBody>
      </p:sp>
      <p:sp>
        <p:nvSpPr>
          <p:cNvPr id="4" name="Text Placeholder 3"/>
          <p:cNvSpPr>
            <a:spLocks noGrp="1"/>
          </p:cNvSpPr>
          <p:nvPr>
            <p:ph type="body" idx="2"/>
          </p:nvPr>
        </p:nvSpPr>
        <p:spPr>
          <a:xfrm flipH="1">
            <a:off x="8832299" y="1152475"/>
            <a:ext cx="107419" cy="3416400"/>
          </a:xfrm>
        </p:spPr>
        <p:txBody>
          <a:bodyPr/>
          <a:lstStyle/>
          <a:p>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03017" y="930540"/>
            <a:ext cx="5184658" cy="2033082"/>
          </a:xfrm>
          <a:prstGeom prst="rect">
            <a:avLst/>
          </a:prstGeom>
        </p:spPr>
      </p:pic>
      <p:sp>
        <p:nvSpPr>
          <p:cNvPr id="8" name="Rectangle 7"/>
          <p:cNvSpPr/>
          <p:nvPr/>
        </p:nvSpPr>
        <p:spPr>
          <a:xfrm>
            <a:off x="311701" y="3356043"/>
            <a:ext cx="7976266" cy="954107"/>
          </a:xfrm>
          <a:prstGeom prst="rect">
            <a:avLst/>
          </a:prstGeom>
        </p:spPr>
        <p:txBody>
          <a:bodyPr wrap="square">
            <a:spAutoFit/>
          </a:bodyPr>
          <a:lstStyle/>
          <a:p>
            <a:r>
              <a:rPr lang="en-US" dirty="0"/>
              <a:t>This </a:t>
            </a:r>
            <a:r>
              <a:rPr lang="en-US" b="1" dirty="0"/>
              <a:t>horizontal bar chart</a:t>
            </a:r>
            <a:r>
              <a:rPr lang="en-US" dirty="0"/>
              <a:t> represents the availability of </a:t>
            </a:r>
            <a:r>
              <a:rPr lang="en-US" b="1" dirty="0"/>
              <a:t>online ordering</a:t>
            </a:r>
            <a:r>
              <a:rPr lang="en-US" dirty="0"/>
              <a:t> in restaurants.</a:t>
            </a:r>
          </a:p>
          <a:p>
            <a:pPr>
              <a:buFont typeface="Arial" panose="020B0604020202020204" pitchFamily="34" charset="0"/>
              <a:buChar char="•"/>
            </a:pPr>
            <a:r>
              <a:rPr lang="en-US" b="1" dirty="0"/>
              <a:t>X-axis:</a:t>
            </a:r>
            <a:r>
              <a:rPr lang="en-US" dirty="0"/>
              <a:t> Number of restaurants.</a:t>
            </a:r>
          </a:p>
          <a:p>
            <a:pPr>
              <a:buFont typeface="Arial" panose="020B0604020202020204" pitchFamily="34" charset="0"/>
              <a:buChar char="•"/>
            </a:pPr>
            <a:r>
              <a:rPr lang="en-US" b="1" dirty="0" smtClean="0"/>
              <a:t>Y-axis:</a:t>
            </a:r>
            <a:r>
              <a:rPr lang="en-US" dirty="0" smtClean="0"/>
              <a:t> Online order availability (</a:t>
            </a:r>
            <a:r>
              <a:rPr lang="en-US" b="1" dirty="0" smtClean="0"/>
              <a:t>Yes/No</a:t>
            </a:r>
            <a:r>
              <a:rPr lang="en-US" dirty="0" smtClean="0"/>
              <a:t>).</a:t>
            </a:r>
          </a:p>
          <a:p>
            <a:pPr>
              <a:buFont typeface="Arial" panose="020B0604020202020204" pitchFamily="34" charset="0"/>
              <a:buChar char="•"/>
            </a:pPr>
            <a:r>
              <a:rPr lang="en-US" dirty="0" smtClean="0"/>
              <a:t>More </a:t>
            </a:r>
            <a:r>
              <a:rPr lang="en-US" dirty="0"/>
              <a:t>restaurants </a:t>
            </a:r>
            <a:r>
              <a:rPr lang="en-US" b="1" dirty="0"/>
              <a:t>do not offer online ordering</a:t>
            </a:r>
            <a:r>
              <a:rPr lang="en-US" dirty="0"/>
              <a:t> (longer "No" bar) compared to those that do. 🚀</a:t>
            </a:r>
          </a:p>
        </p:txBody>
      </p:sp>
    </p:spTree>
    <p:extLst>
      <p:ext uri="{BB962C8B-B14F-4D97-AF65-F5344CB8AC3E}">
        <p14:creationId xmlns:p14="http://schemas.microsoft.com/office/powerpoint/2010/main" val="1604584360"/>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921E1C5FD398A4287C0920180B68150" ma:contentTypeVersion="18" ma:contentTypeDescription="Create a new document." ma:contentTypeScope="" ma:versionID="26704334229d571494ec08df731579b2">
  <xsd:schema xmlns:xsd="http://www.w3.org/2001/XMLSchema" xmlns:xs="http://www.w3.org/2001/XMLSchema" xmlns:p="http://schemas.microsoft.com/office/2006/metadata/properties" xmlns:ns3="94eeb56d-118c-48c3-937f-7f05817f7373" xmlns:ns4="fe56e3b0-34a1-4d6f-a501-a0b2b7006a18" targetNamespace="http://schemas.microsoft.com/office/2006/metadata/properties" ma:root="true" ma:fieldsID="646583e16dee9c97f40ce908d27133ed" ns3:_="" ns4:_="">
    <xsd:import namespace="94eeb56d-118c-48c3-937f-7f05817f7373"/>
    <xsd:import namespace="fe56e3b0-34a1-4d6f-a501-a0b2b7006a18"/>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KeyPoints" minOccurs="0"/>
                <xsd:element ref="ns3:MediaServiceKeyPoints" minOccurs="0"/>
                <xsd:element ref="ns3:MediaServiceDateTaken" minOccurs="0"/>
                <xsd:element ref="ns3:MediaServiceAutoTags" minOccurs="0"/>
                <xsd:element ref="ns3:MediaServiceGenerationTime" minOccurs="0"/>
                <xsd:element ref="ns3:MediaServiceEventHashCode" minOccurs="0"/>
                <xsd:element ref="ns3:MediaServiceOCR" minOccurs="0"/>
                <xsd:element ref="ns3:MediaLengthInSeconds" minOccurs="0"/>
                <xsd:element ref="ns3:MediaServiceLocation" minOccurs="0"/>
                <xsd:element ref="ns3:_activity" minOccurs="0"/>
                <xsd:element ref="ns3:MediaServiceObjectDetectorVersions" minOccurs="0"/>
                <xsd:element ref="ns3:MediaServiceSystemTags"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4eeb56d-118c-48c3-937f-7f05817f737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AutoTags" ma:index="16" nillable="true" ma:displayName="Tags" ma:internalName="MediaServiceAutoTags"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element name="MediaServiceSearchProperties" ma:index="25"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fe56e3b0-34a1-4d6f-a501-a0b2b7006a18"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activity xmlns="94eeb56d-118c-48c3-937f-7f05817f7373"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2B6CD32-2537-46E7-8CC3-A58D4462241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4eeb56d-118c-48c3-937f-7f05817f7373"/>
    <ds:schemaRef ds:uri="fe56e3b0-34a1-4d6f-a501-a0b2b7006a1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6559A34-456E-49A1-8157-9E3D18BFAD36}">
  <ds:schemaRefs>
    <ds:schemaRef ds:uri="http://purl.org/dc/elements/1.1/"/>
    <ds:schemaRef ds:uri="http://schemas.microsoft.com/office/2006/metadata/properties"/>
    <ds:schemaRef ds:uri="http://purl.org/dc/terms/"/>
    <ds:schemaRef ds:uri="http://schemas.openxmlformats.org/package/2006/metadata/core-properties"/>
    <ds:schemaRef ds:uri="http://purl.org/dc/dcmitype/"/>
    <ds:schemaRef ds:uri="http://schemas.microsoft.com/office/infopath/2007/PartnerControls"/>
    <ds:schemaRef ds:uri="94eeb56d-118c-48c3-937f-7f05817f7373"/>
    <ds:schemaRef ds:uri="http://schemas.microsoft.com/office/2006/documentManagement/types"/>
    <ds:schemaRef ds:uri="fe56e3b0-34a1-4d6f-a501-a0b2b7006a18"/>
    <ds:schemaRef ds:uri="http://www.w3.org/XML/1998/namespace"/>
  </ds:schemaRefs>
</ds:datastoreItem>
</file>

<file path=customXml/itemProps3.xml><?xml version="1.0" encoding="utf-8"?>
<ds:datastoreItem xmlns:ds="http://schemas.openxmlformats.org/officeDocument/2006/customXml" ds:itemID="{3706AB80-2608-47D7-8AC8-FA6BC8A9B27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150</TotalTime>
  <Words>491</Words>
  <Application>Microsoft Office PowerPoint</Application>
  <PresentationFormat>On-screen Show (16:9)</PresentationFormat>
  <Paragraphs>50</Paragraphs>
  <Slides>13</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Times New Roman</vt:lpstr>
      <vt:lpstr>Simple Light</vt:lpstr>
      <vt:lpstr>PowerPoint Presentation</vt:lpstr>
      <vt:lpstr>PowerPoint Presentation</vt:lpstr>
      <vt:lpstr>Abstract</vt:lpstr>
      <vt:lpstr>Problem Statement-</vt:lpstr>
      <vt:lpstr>Proposed Solution</vt:lpstr>
      <vt:lpstr>System Architecture</vt:lpstr>
      <vt:lpstr>Output ScreenShorts</vt:lpstr>
      <vt:lpstr>PowerPoint Presentation</vt:lpstr>
      <vt:lpstr>Output ScreenShorts  </vt:lpstr>
      <vt:lpstr>Github Link </vt:lpstr>
      <vt:lpstr>Future Scope</vt:lpstr>
      <vt:lpstr>Conclusion-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admin</cp:lastModifiedBy>
  <cp:revision>13</cp:revision>
  <dcterms:modified xsi:type="dcterms:W3CDTF">2025-02-24T08:04:08Z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0x0101009921E1C5FD398A4287C0920180B68150</vt:lpwstr>
  </property>
  <property fmtid="{D5CDD505-2E9C-101B-9397-08002B2CF9AE}" pid="3" name="MSIP_Label_defa4170-0d19-0005-0004-bc88714345d2_Enabled">
    <vt:lpwstr>true</vt:lpwstr>
  </property>
  <property fmtid="{D5CDD505-2E9C-101B-9397-08002B2CF9AE}" pid="4" name="MSIP_Label_defa4170-0d19-0005-0004-bc88714345d2_SetDate">
    <vt:lpwstr>2023-07-11T03:09:09Z</vt:lpwstr>
  </property>
  <property fmtid="{D5CDD505-2E9C-101B-9397-08002B2CF9AE}" pid="5" name="MSIP_Label_defa4170-0d19-0005-0004-bc88714345d2_Method">
    <vt:lpwstr>Standard</vt:lpwstr>
  </property>
  <property fmtid="{D5CDD505-2E9C-101B-9397-08002B2CF9AE}" pid="6" name="MSIP_Label_defa4170-0d19-0005-0004-bc88714345d2_Name">
    <vt:lpwstr>defa4170-0d19-0005-0004-bc88714345d2</vt:lpwstr>
  </property>
  <property fmtid="{D5CDD505-2E9C-101B-9397-08002B2CF9AE}" pid="7" name="MSIP_Label_defa4170-0d19-0005-0004-bc88714345d2_SiteId">
    <vt:lpwstr>698b2528-286a-444d-a68d-b8bbb1f69870</vt:lpwstr>
  </property>
  <property fmtid="{D5CDD505-2E9C-101B-9397-08002B2CF9AE}" pid="8" name="MSIP_Label_defa4170-0d19-0005-0004-bc88714345d2_ActionId">
    <vt:lpwstr>9e872e44-4725-4b90-87d6-01f911260b79</vt:lpwstr>
  </property>
  <property fmtid="{D5CDD505-2E9C-101B-9397-08002B2CF9AE}" pid="9" name="MSIP_Label_defa4170-0d19-0005-0004-bc88714345d2_ContentBits">
    <vt:lpwstr>0</vt:lpwstr>
  </property>
</Properties>
</file>