
<file path=[Content_Types].xml><?xml version="1.0" encoding="utf-8"?>
<Types xmlns="http://schemas.openxmlformats.org/package/2006/content-types">
  <Default Extension="fntdata" ContentType="application/x-fontdata"/>
  <Default Extension="gif" ContentType="image/gif"/>
  <Default Extension="jfif" ContentType="image/pn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9" r:id="rId3"/>
    <p:sldId id="260" r:id="rId4"/>
    <p:sldId id="276" r:id="rId5"/>
    <p:sldId id="269" r:id="rId6"/>
    <p:sldId id="305" r:id="rId7"/>
    <p:sldId id="275" r:id="rId8"/>
    <p:sldId id="262" r:id="rId9"/>
    <p:sldId id="301" r:id="rId10"/>
    <p:sldId id="302" r:id="rId11"/>
    <p:sldId id="303" r:id="rId12"/>
    <p:sldId id="264" r:id="rId13"/>
    <p:sldId id="304" r:id="rId14"/>
    <p:sldId id="306" r:id="rId15"/>
    <p:sldId id="307" r:id="rId16"/>
    <p:sldId id="308" r:id="rId17"/>
    <p:sldId id="309" r:id="rId18"/>
  </p:sldIdLst>
  <p:sldSz cx="9144000" cy="5143500" type="screen16x9"/>
  <p:notesSz cx="6858000" cy="9144000"/>
  <p:embeddedFontLst>
    <p:embeddedFont>
      <p:font typeface="Anaheim" panose="020B0604020202020204" charset="0"/>
      <p:regular r:id="rId20"/>
    </p:embeddedFont>
    <p:embeddedFont>
      <p:font typeface="Barlow Condensed ExtraBold" panose="00000906000000000000" pitchFamily="2" charset="0"/>
      <p:bold r:id="rId21"/>
      <p:boldItalic r:id="rId22"/>
    </p:embeddedFont>
    <p:embeddedFont>
      <p:font typeface="Nunito Light" pitchFamily="2" charset="0"/>
      <p:regular r:id="rId23"/>
      <p:italic r:id="rId24"/>
    </p:embeddedFont>
    <p:embeddedFont>
      <p:font typeface="Overpass Mono" panose="020B0604020202020204" charset="0"/>
      <p:regular r:id="rId25"/>
      <p:bold r:id="rId26"/>
    </p:embeddedFont>
    <p:embeddedFont>
      <p:font typeface="Raleway SemiBold"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DF990B-05AA-411C-8A55-A0D9E855F626}">
  <a:tblStyle styleId="{18DF990B-05AA-411C-8A55-A0D9E855F62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486A5CA-645D-473A-8FA5-8BE69304FF3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 It creates an adaptive system that computers use to learn from their mistakes and improve continuously. Thus, artificial neural networks attempt to solve complicated problems, like summarizing documents or recognizing faces, with greater accuracy.</a:t>
            </a:r>
          </a:p>
          <a:p>
            <a:pPr marL="0" lvl="0" indent="0" algn="r"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8897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 It creates an adaptive system that computers use to learn from their mistakes and improve continuously. Thus, artificial neural networks attempt to solve complicated problems, like summarizing documents or recognizing faces, with greater accuracy.</a:t>
            </a:r>
          </a:p>
          <a:p>
            <a:pPr marL="0" lvl="0" indent="0" algn="r"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440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 It creates an adaptive system that computers use to learn from their mistakes and improve continuously. Thus, artificial neural networks attempt to solve complicated problems, like summarizing documents or recognizing faces, with greater accuracy.</a:t>
            </a:r>
          </a:p>
          <a:p>
            <a:pPr marL="0" lvl="0" indent="0" algn="r"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0824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 It creates an adaptive system that computers use to learn from their mistakes and improve continuously. Thus, artificial neural networks attempt to solve complicated problems, like summarizing documents or recognizing faces, with greater accuracy.</a:t>
            </a:r>
          </a:p>
          <a:p>
            <a:pPr marL="0" lvl="0" indent="0" algn="r"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995737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 It creates an adaptive system that computers use to learn from their mistakes and improve continuously. Thus, artificial neural networks attempt to solve complicated problems, like summarizing documents or recognizing faces, with greater accuracy.</a:t>
            </a:r>
          </a:p>
          <a:p>
            <a:pPr marL="0" lvl="0" indent="0" algn="r"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6115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54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30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433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 It creates an adaptive system that computers use to learn from their mistakes and improve continuously. Thus, artificial neural networks attempt to solve complicated problems, like summarizing documents or recognizing faces, with greater accuracy.</a:t>
            </a:r>
          </a:p>
          <a:p>
            <a:pPr marL="0" lvl="0" indent="0" algn="r"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 It creates an adaptive system that computers use to learn from their mistakes and improve continuously. Thus, artificial neural networks attempt to solve complicated problems, like summarizing documents or recognizing faces, with greater accuracy.</a:t>
            </a:r>
          </a:p>
          <a:p>
            <a:pPr marL="0" lvl="0" indent="0" algn="r"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728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9" r:id="rId6"/>
    <p:sldLayoutId id="2147483665"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xqwgHXjbyDy8c3topDXgXAeJaqTaTHr0wk14eNZqnUI/copy"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4.gif"/><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IN" dirty="0"/>
              <a:t>SUPERVISED ML ALGORITHMS</a:t>
            </a:r>
            <a:endParaRPr dirty="0"/>
          </a:p>
        </p:txBody>
      </p:sp>
      <p:sp>
        <p:nvSpPr>
          <p:cNvPr id="335" name="Google Shape;335;p27"/>
          <p:cNvSpPr txBox="1">
            <a:spLocks noGrp="1"/>
          </p:cNvSpPr>
          <p:nvPr>
            <p:ph type="subTitle" idx="1"/>
          </p:nvPr>
        </p:nvSpPr>
        <p:spPr>
          <a:xfrm>
            <a:off x="718575"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E54 ADEEB KHAN 	E56 PRATHAM ACHARYA     E03 VAIBHAV EKSAMBE</a:t>
            </a:r>
          </a:p>
          <a:p>
            <a:pPr marL="0" lvl="0" indent="0" algn="l" rtl="0">
              <a:spcBef>
                <a:spcPts val="0"/>
              </a:spcBef>
              <a:spcAft>
                <a:spcPts val="0"/>
              </a:spcAft>
              <a:buNone/>
            </a:pPr>
            <a:r>
              <a:rPr lang="en" dirty="0">
                <a:solidFill>
                  <a:schemeClr val="dk2"/>
                </a:solidFill>
              </a:rPr>
              <a:t>E55 ANSHJEET MAHIR	E57 AMAR KHAKHKHAR </a:t>
            </a:r>
            <a:r>
              <a:rPr lang="en-IN" dirty="0">
                <a:solidFill>
                  <a:schemeClr val="dk2"/>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Used for pricing, risk analysis, and sports analysis.</a:t>
            </a:r>
          </a:p>
        </p:txBody>
      </p:sp>
      <p:sp>
        <p:nvSpPr>
          <p:cNvPr id="381" name="Google Shape;381;p33"/>
          <p:cNvSpPr txBox="1">
            <a:spLocks noGrp="1"/>
          </p:cNvSpPr>
          <p:nvPr>
            <p:ph type="title"/>
          </p:nvPr>
        </p:nvSpPr>
        <p:spPr>
          <a:xfrm>
            <a:off x="4185424" y="1714800"/>
            <a:ext cx="4357407"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Linear Regression</a:t>
            </a:r>
            <a:endParaRPr dirty="0"/>
          </a:p>
        </p:txBody>
      </p:sp>
      <p:pic>
        <p:nvPicPr>
          <p:cNvPr id="3" name="Picture 2">
            <a:extLst>
              <a:ext uri="{FF2B5EF4-FFF2-40B4-BE49-F238E27FC236}">
                <a16:creationId xmlns:a16="http://schemas.microsoft.com/office/drawing/2014/main" id="{6AD19B87-BDEF-601E-5D71-EB6059CD89D6}"/>
              </a:ext>
            </a:extLst>
          </p:cNvPr>
          <p:cNvPicPr>
            <a:picLocks noChangeAspect="1"/>
          </p:cNvPicPr>
          <p:nvPr/>
        </p:nvPicPr>
        <p:blipFill>
          <a:blip r:embed="rId3"/>
          <a:srcRect/>
          <a:stretch/>
        </p:blipFill>
        <p:spPr>
          <a:xfrm>
            <a:off x="0" y="1831747"/>
            <a:ext cx="3731782" cy="2038478"/>
          </a:xfrm>
          <a:prstGeom prst="rect">
            <a:avLst/>
          </a:prstGeom>
        </p:spPr>
      </p:pic>
    </p:spTree>
    <p:extLst>
      <p:ext uri="{BB962C8B-B14F-4D97-AF65-F5344CB8AC3E}">
        <p14:creationId xmlns:p14="http://schemas.microsoft.com/office/powerpoint/2010/main" val="3982244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Used for fraud detection, disease </a:t>
            </a:r>
            <a:r>
              <a:rPr lang="en-US" dirty="0" err="1"/>
              <a:t>predicition</a:t>
            </a:r>
            <a:r>
              <a:rPr lang="en-US" dirty="0"/>
              <a:t>, i.e. for classification and prediction cases</a:t>
            </a:r>
          </a:p>
        </p:txBody>
      </p:sp>
      <p:sp>
        <p:nvSpPr>
          <p:cNvPr id="381" name="Google Shape;381;p33"/>
          <p:cNvSpPr txBox="1">
            <a:spLocks noGrp="1"/>
          </p:cNvSpPr>
          <p:nvPr>
            <p:ph type="title"/>
          </p:nvPr>
        </p:nvSpPr>
        <p:spPr>
          <a:xfrm>
            <a:off x="3731782" y="1714800"/>
            <a:ext cx="4811049"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Logistic Regression</a:t>
            </a:r>
            <a:endParaRPr dirty="0"/>
          </a:p>
        </p:txBody>
      </p:sp>
      <p:pic>
        <p:nvPicPr>
          <p:cNvPr id="3" name="Picture 2">
            <a:extLst>
              <a:ext uri="{FF2B5EF4-FFF2-40B4-BE49-F238E27FC236}">
                <a16:creationId xmlns:a16="http://schemas.microsoft.com/office/drawing/2014/main" id="{6AD19B87-BDEF-601E-5D71-EB6059CD89D6}"/>
              </a:ext>
            </a:extLst>
          </p:cNvPr>
          <p:cNvPicPr>
            <a:picLocks noChangeAspect="1"/>
          </p:cNvPicPr>
          <p:nvPr/>
        </p:nvPicPr>
        <p:blipFill>
          <a:blip r:embed="rId3"/>
          <a:srcRect/>
          <a:stretch/>
        </p:blipFill>
        <p:spPr>
          <a:xfrm>
            <a:off x="0" y="1851051"/>
            <a:ext cx="3731782" cy="1999869"/>
          </a:xfrm>
          <a:prstGeom prst="rect">
            <a:avLst/>
          </a:prstGeom>
        </p:spPr>
      </p:pic>
    </p:spTree>
    <p:extLst>
      <p:ext uri="{BB962C8B-B14F-4D97-AF65-F5344CB8AC3E}">
        <p14:creationId xmlns:p14="http://schemas.microsoft.com/office/powerpoint/2010/main" val="47851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Difference between logistic and linear regression </a:t>
            </a:r>
            <a:endParaRPr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E6CFAD8-D4D0-E4FF-CB48-D96C8830914A}"/>
              </a:ext>
            </a:extLst>
          </p:cNvPr>
          <p:cNvPicPr>
            <a:picLocks noChangeAspect="1"/>
          </p:cNvPicPr>
          <p:nvPr/>
        </p:nvPicPr>
        <p:blipFill rotWithShape="1">
          <a:blip r:embed="rId3"/>
          <a:srcRect b="6278"/>
          <a:stretch/>
        </p:blipFill>
        <p:spPr>
          <a:xfrm>
            <a:off x="1643150" y="1552150"/>
            <a:ext cx="5734050" cy="29966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Used for face detection ,text </a:t>
            </a:r>
            <a:r>
              <a:rPr lang="en-IN" dirty="0"/>
              <a:t>characterisation, classification of images, bioinformatic and handwriting recognition</a:t>
            </a:r>
            <a:endParaRPr lang="en-US" dirty="0"/>
          </a:p>
          <a:p>
            <a:pPr marL="0" lvl="0" indent="0" algn="r" rtl="0">
              <a:spcBef>
                <a:spcPts val="0"/>
              </a:spcBef>
              <a:spcAft>
                <a:spcPts val="0"/>
              </a:spcAft>
              <a:buNone/>
            </a:pPr>
            <a:endParaRPr lang="en-US" dirty="0"/>
          </a:p>
        </p:txBody>
      </p:sp>
      <p:sp>
        <p:nvSpPr>
          <p:cNvPr id="381" name="Google Shape;381;p33"/>
          <p:cNvSpPr txBox="1">
            <a:spLocks noGrp="1"/>
          </p:cNvSpPr>
          <p:nvPr>
            <p:ph type="title"/>
          </p:nvPr>
        </p:nvSpPr>
        <p:spPr>
          <a:xfrm>
            <a:off x="3308197" y="1610722"/>
            <a:ext cx="5264372"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Support Vector Machines</a:t>
            </a:r>
            <a:endParaRPr dirty="0"/>
          </a:p>
        </p:txBody>
      </p:sp>
      <p:pic>
        <p:nvPicPr>
          <p:cNvPr id="3" name="Picture 2">
            <a:extLst>
              <a:ext uri="{FF2B5EF4-FFF2-40B4-BE49-F238E27FC236}">
                <a16:creationId xmlns:a16="http://schemas.microsoft.com/office/drawing/2014/main" id="{6AD19B87-BDEF-601E-5D71-EB6059CD89D6}"/>
              </a:ext>
            </a:extLst>
          </p:cNvPr>
          <p:cNvPicPr>
            <a:picLocks noChangeAspect="1"/>
          </p:cNvPicPr>
          <p:nvPr/>
        </p:nvPicPr>
        <p:blipFill>
          <a:blip r:embed="rId3"/>
          <a:srcRect/>
          <a:stretch/>
        </p:blipFill>
        <p:spPr>
          <a:xfrm>
            <a:off x="77259" y="1196846"/>
            <a:ext cx="3416790" cy="3051709"/>
          </a:xfrm>
          <a:prstGeom prst="rect">
            <a:avLst/>
          </a:prstGeom>
        </p:spPr>
      </p:pic>
    </p:spTree>
    <p:extLst>
      <p:ext uri="{BB962C8B-B14F-4D97-AF65-F5344CB8AC3E}">
        <p14:creationId xmlns:p14="http://schemas.microsoft.com/office/powerpoint/2010/main" val="86271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Used for simple recommendation systems, pattern recognition, data mining, financial market predictions, intrusion detection,</a:t>
            </a:r>
          </a:p>
        </p:txBody>
      </p:sp>
      <p:sp>
        <p:nvSpPr>
          <p:cNvPr id="381" name="Google Shape;381;p33"/>
          <p:cNvSpPr txBox="1">
            <a:spLocks noGrp="1"/>
          </p:cNvSpPr>
          <p:nvPr>
            <p:ph type="title"/>
          </p:nvPr>
        </p:nvSpPr>
        <p:spPr>
          <a:xfrm>
            <a:off x="3308197" y="1610722"/>
            <a:ext cx="5264372"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K nearest </a:t>
            </a:r>
            <a:r>
              <a:rPr lang="en-US" dirty="0"/>
              <a:t>neighbor </a:t>
            </a:r>
            <a:endParaRPr dirty="0"/>
          </a:p>
        </p:txBody>
      </p:sp>
      <p:pic>
        <p:nvPicPr>
          <p:cNvPr id="3" name="Picture 2">
            <a:extLst>
              <a:ext uri="{FF2B5EF4-FFF2-40B4-BE49-F238E27FC236}">
                <a16:creationId xmlns:a16="http://schemas.microsoft.com/office/drawing/2014/main" id="{6AD19B87-BDEF-601E-5D71-EB6059CD89D6}"/>
              </a:ext>
            </a:extLst>
          </p:cNvPr>
          <p:cNvPicPr>
            <a:picLocks noChangeAspect="1"/>
          </p:cNvPicPr>
          <p:nvPr/>
        </p:nvPicPr>
        <p:blipFill>
          <a:blip r:embed="rId3"/>
          <a:srcRect/>
          <a:stretch/>
        </p:blipFill>
        <p:spPr>
          <a:xfrm>
            <a:off x="0" y="1838742"/>
            <a:ext cx="3416790" cy="2050074"/>
          </a:xfrm>
          <a:prstGeom prst="rect">
            <a:avLst/>
          </a:prstGeom>
        </p:spPr>
      </p:pic>
    </p:spTree>
    <p:extLst>
      <p:ext uri="{BB962C8B-B14F-4D97-AF65-F5344CB8AC3E}">
        <p14:creationId xmlns:p14="http://schemas.microsoft.com/office/powerpoint/2010/main" val="3880419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Used for banking industries(customer segmentation), healthcare(breast cancer prediction) and medicine, stock market, and ecommerce(product recommendation)</a:t>
            </a:r>
          </a:p>
          <a:p>
            <a:pPr marL="0" lvl="0" indent="0" algn="r" rtl="0">
              <a:spcBef>
                <a:spcPts val="0"/>
              </a:spcBef>
              <a:spcAft>
                <a:spcPts val="0"/>
              </a:spcAft>
              <a:buNone/>
            </a:pPr>
            <a:endParaRPr lang="en-US" dirty="0"/>
          </a:p>
        </p:txBody>
      </p:sp>
      <p:sp>
        <p:nvSpPr>
          <p:cNvPr id="381" name="Google Shape;381;p33"/>
          <p:cNvSpPr txBox="1">
            <a:spLocks noGrp="1"/>
          </p:cNvSpPr>
          <p:nvPr>
            <p:ph type="title"/>
          </p:nvPr>
        </p:nvSpPr>
        <p:spPr>
          <a:xfrm>
            <a:off x="3308197" y="1610722"/>
            <a:ext cx="5264372"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Random forests</a:t>
            </a:r>
            <a:endParaRPr dirty="0"/>
          </a:p>
        </p:txBody>
      </p:sp>
      <p:pic>
        <p:nvPicPr>
          <p:cNvPr id="3" name="Picture 2">
            <a:extLst>
              <a:ext uri="{FF2B5EF4-FFF2-40B4-BE49-F238E27FC236}">
                <a16:creationId xmlns:a16="http://schemas.microsoft.com/office/drawing/2014/main" id="{6AD19B87-BDEF-601E-5D71-EB6059CD89D6}"/>
              </a:ext>
            </a:extLst>
          </p:cNvPr>
          <p:cNvPicPr>
            <a:picLocks noChangeAspect="1"/>
          </p:cNvPicPr>
          <p:nvPr/>
        </p:nvPicPr>
        <p:blipFill>
          <a:blip r:embed="rId3"/>
          <a:srcRect/>
          <a:stretch/>
        </p:blipFill>
        <p:spPr>
          <a:xfrm>
            <a:off x="0" y="1798329"/>
            <a:ext cx="4212872" cy="2130900"/>
          </a:xfrm>
          <a:prstGeom prst="rect">
            <a:avLst/>
          </a:prstGeom>
        </p:spPr>
      </p:pic>
    </p:spTree>
    <p:extLst>
      <p:ext uri="{BB962C8B-B14F-4D97-AF65-F5344CB8AC3E}">
        <p14:creationId xmlns:p14="http://schemas.microsoft.com/office/powerpoint/2010/main" val="1634199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Brief comparision</a:t>
            </a:r>
            <a:endParaRPr dirty="0"/>
          </a:p>
        </p:txBody>
      </p:sp>
      <p:pic>
        <p:nvPicPr>
          <p:cNvPr id="7" name="Picture 6">
            <a:extLst>
              <a:ext uri="{FF2B5EF4-FFF2-40B4-BE49-F238E27FC236}">
                <a16:creationId xmlns:a16="http://schemas.microsoft.com/office/drawing/2014/main" id="{09B268BD-CEF5-B343-0D2C-D1BAF5D21B41}"/>
              </a:ext>
            </a:extLst>
          </p:cNvPr>
          <p:cNvPicPr>
            <a:picLocks noChangeAspect="1"/>
          </p:cNvPicPr>
          <p:nvPr/>
        </p:nvPicPr>
        <p:blipFill>
          <a:blip r:embed="rId3"/>
          <a:srcRect/>
          <a:stretch/>
        </p:blipFill>
        <p:spPr>
          <a:xfrm>
            <a:off x="2005350" y="1012200"/>
            <a:ext cx="5334022" cy="3769598"/>
          </a:xfrm>
          <a:prstGeom prst="rect">
            <a:avLst/>
          </a:prstGeom>
        </p:spPr>
      </p:pic>
    </p:spTree>
    <p:extLst>
      <p:ext uri="{BB962C8B-B14F-4D97-AF65-F5344CB8AC3E}">
        <p14:creationId xmlns:p14="http://schemas.microsoft.com/office/powerpoint/2010/main" val="503490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1278000" y="190275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 !</a:t>
            </a:r>
            <a:endParaRPr dirty="0"/>
          </a:p>
        </p:txBody>
      </p:sp>
    </p:spTree>
    <p:extLst>
      <p:ext uri="{BB962C8B-B14F-4D97-AF65-F5344CB8AC3E}">
        <p14:creationId xmlns:p14="http://schemas.microsoft.com/office/powerpoint/2010/main" val="40537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560825" y="1877352"/>
            <a:ext cx="4133486"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Machine learning is a subfield of computer science that explores the study and construction of algorithms that can learn from and make predictions on data. Such algorithms operate by building a model from example inputs in order to make data-</a:t>
            </a:r>
          </a:p>
          <a:p>
            <a:pPr marL="0" lvl="0" indent="0" algn="l" rtl="0">
              <a:spcBef>
                <a:spcPts val="0"/>
              </a:spcBef>
              <a:spcAft>
                <a:spcPts val="0"/>
              </a:spcAft>
              <a:buNone/>
            </a:pPr>
            <a:r>
              <a:rPr lang="en-US" dirty="0"/>
              <a:t>driven predictions or decisions, rather than following strictly static program instructions.</a:t>
            </a: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WHAT IS ML?</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a:t>
            </a:r>
            <a:r>
              <a:rPr lang="en-IN" dirty="0"/>
              <a:t>Nick Bostrom</a:t>
            </a: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“Machine intelligence is the last invention that humanity will ever need to make.”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TYPES OF ML </a:t>
            </a:r>
            <a:endParaRPr dirty="0"/>
          </a:p>
        </p:txBody>
      </p:sp>
      <p:sp>
        <p:nvSpPr>
          <p:cNvPr id="723" name="Google Shape;723;p47"/>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Learn by examples as</a:t>
            </a:r>
          </a:p>
          <a:p>
            <a:pPr marL="0" lvl="0" indent="0" algn="ctr" rtl="0">
              <a:spcBef>
                <a:spcPts val="0"/>
              </a:spcBef>
              <a:spcAft>
                <a:spcPts val="0"/>
              </a:spcAft>
              <a:buNone/>
            </a:pPr>
            <a:r>
              <a:rPr lang="en-US" dirty="0"/>
              <a:t>to what a face is in terms of structure, color,</a:t>
            </a:r>
          </a:p>
          <a:p>
            <a:pPr marL="0" lvl="0" indent="0" algn="ctr" rtl="0">
              <a:spcBef>
                <a:spcPts val="0"/>
              </a:spcBef>
              <a:spcAft>
                <a:spcPts val="0"/>
              </a:spcAft>
              <a:buNone/>
            </a:pPr>
            <a:r>
              <a:rPr lang="en-US" dirty="0" err="1"/>
              <a:t>etc</a:t>
            </a:r>
            <a:r>
              <a:rPr lang="en-US" dirty="0"/>
              <a:t> so that after several iterations it learns</a:t>
            </a:r>
          </a:p>
          <a:p>
            <a:pPr marL="0" lvl="0" indent="0" algn="ctr" rtl="0">
              <a:spcBef>
                <a:spcPts val="0"/>
              </a:spcBef>
              <a:spcAft>
                <a:spcPts val="0"/>
              </a:spcAft>
              <a:buNone/>
            </a:pPr>
            <a:r>
              <a:rPr lang="en-US" dirty="0"/>
              <a:t>to define a face.</a:t>
            </a:r>
            <a:endParaRPr dirty="0"/>
          </a:p>
        </p:txBody>
      </p:sp>
      <p:sp>
        <p:nvSpPr>
          <p:cNvPr id="724" name="Google Shape;724;p47"/>
          <p:cNvSpPr txBox="1">
            <a:spLocks noGrp="1"/>
          </p:cNvSpPr>
          <p:nvPr>
            <p:ph type="title" idx="2"/>
          </p:nvPr>
        </p:nvSpPr>
        <p:spPr>
          <a:xfrm>
            <a:off x="2646050" y="2523698"/>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Supervised</a:t>
            </a:r>
            <a:endParaRPr dirty="0"/>
          </a:p>
        </p:txBody>
      </p:sp>
      <p:sp>
        <p:nvSpPr>
          <p:cNvPr id="725" name="Google Shape;725;p47"/>
          <p:cNvSpPr txBox="1">
            <a:spLocks noGrp="1"/>
          </p:cNvSpPr>
          <p:nvPr>
            <p:ph type="subTitle" idx="3"/>
          </p:nvPr>
        </p:nvSpPr>
        <p:spPr>
          <a:xfrm>
            <a:off x="5872976" y="3109000"/>
            <a:ext cx="2891883"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Since there is no</a:t>
            </a:r>
          </a:p>
          <a:p>
            <a:pPr marL="0" lvl="0" indent="0" algn="ctr" rtl="0">
              <a:spcBef>
                <a:spcPts val="0"/>
              </a:spcBef>
              <a:spcAft>
                <a:spcPts val="0"/>
              </a:spcAft>
              <a:buNone/>
            </a:pPr>
            <a:r>
              <a:rPr lang="en-US" dirty="0"/>
              <a:t>desired output in this case that is provided therefore categorization is done so that the algorithm differentiates correctly between</a:t>
            </a:r>
          </a:p>
          <a:p>
            <a:pPr marL="0" lvl="0" indent="0" algn="ctr" rtl="0">
              <a:spcBef>
                <a:spcPts val="0"/>
              </a:spcBef>
              <a:spcAft>
                <a:spcPts val="0"/>
              </a:spcAft>
              <a:buNone/>
            </a:pPr>
            <a:r>
              <a:rPr lang="en-US" dirty="0"/>
              <a:t>the face of a horse, cat or human.</a:t>
            </a:r>
            <a:endParaRPr dirty="0"/>
          </a:p>
        </p:txBody>
      </p:sp>
      <p:sp>
        <p:nvSpPr>
          <p:cNvPr id="726" name="Google Shape;726;p47"/>
          <p:cNvSpPr txBox="1">
            <a:spLocks noGrp="1"/>
          </p:cNvSpPr>
          <p:nvPr>
            <p:ph type="title" idx="4"/>
          </p:nvPr>
        </p:nvSpPr>
        <p:spPr>
          <a:xfrm>
            <a:off x="5942650" y="2523676"/>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Unsupervised</a:t>
            </a:r>
            <a:endParaRPr dirty="0"/>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EXPLANATION</a:t>
            </a:r>
            <a:endParaRPr dirty="0"/>
          </a:p>
        </p:txBody>
      </p:sp>
      <p:sp>
        <p:nvSpPr>
          <p:cNvPr id="521" name="Google Shape;521;p40"/>
          <p:cNvSpPr txBox="1">
            <a:spLocks noGrp="1"/>
          </p:cNvSpPr>
          <p:nvPr>
            <p:ph type="title" idx="2"/>
          </p:nvPr>
        </p:nvSpPr>
        <p:spPr>
          <a:xfrm>
            <a:off x="2201811" y="2233575"/>
            <a:ext cx="1609800" cy="58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85%</a:t>
            </a:r>
            <a:endParaRPr/>
          </a:p>
        </p:txBody>
      </p:sp>
      <p:sp>
        <p:nvSpPr>
          <p:cNvPr id="522" name="Google Shape;522;p40"/>
          <p:cNvSpPr txBox="1">
            <a:spLocks noGrp="1"/>
          </p:cNvSpPr>
          <p:nvPr>
            <p:ph type="title" idx="3"/>
          </p:nvPr>
        </p:nvSpPr>
        <p:spPr>
          <a:xfrm>
            <a:off x="5332488" y="2233575"/>
            <a:ext cx="1609800" cy="58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40%</a:t>
            </a:r>
            <a:endParaRPr/>
          </a:p>
        </p:txBody>
      </p:sp>
      <p:sp>
        <p:nvSpPr>
          <p:cNvPr id="523" name="Google Shape;523;p40"/>
          <p:cNvSpPr txBox="1"/>
          <p:nvPr/>
        </p:nvSpPr>
        <p:spPr>
          <a:xfrm>
            <a:off x="5322888" y="3573875"/>
            <a:ext cx="1629000" cy="841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dirty="0">
                <a:solidFill>
                  <a:schemeClr val="lt1"/>
                </a:solidFill>
                <a:latin typeface="Anaheim"/>
                <a:ea typeface="Anaheim"/>
                <a:cs typeface="Anaheim"/>
                <a:sym typeface="Anaheim"/>
              </a:rPr>
              <a:t>Unsupervised</a:t>
            </a:r>
            <a:endParaRPr dirty="0">
              <a:solidFill>
                <a:schemeClr val="lt1"/>
              </a:solidFill>
              <a:latin typeface="Anaheim"/>
              <a:ea typeface="Anaheim"/>
              <a:cs typeface="Anaheim"/>
              <a:sym typeface="Anaheim"/>
            </a:endParaRPr>
          </a:p>
        </p:txBody>
      </p:sp>
      <p:sp>
        <p:nvSpPr>
          <p:cNvPr id="524" name="Google Shape;524;p40"/>
          <p:cNvSpPr txBox="1"/>
          <p:nvPr/>
        </p:nvSpPr>
        <p:spPr>
          <a:xfrm>
            <a:off x="2192210" y="3573875"/>
            <a:ext cx="1629000" cy="811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dirty="0">
                <a:solidFill>
                  <a:schemeClr val="lt1"/>
                </a:solidFill>
                <a:latin typeface="Anaheim"/>
                <a:ea typeface="Anaheim"/>
                <a:cs typeface="Anaheim"/>
                <a:sym typeface="Anaheim"/>
              </a:rPr>
              <a:t>Supervised</a:t>
            </a:r>
            <a:endParaRPr dirty="0">
              <a:solidFill>
                <a:schemeClr val="lt1"/>
              </a:solidFill>
              <a:latin typeface="Anaheim"/>
              <a:ea typeface="Anaheim"/>
              <a:cs typeface="Anaheim"/>
              <a:sym typeface="Anaheim"/>
            </a:endParaRPr>
          </a:p>
        </p:txBody>
      </p:sp>
      <p:pic>
        <p:nvPicPr>
          <p:cNvPr id="525" name="Google Shape;525;p40">
            <a:hlinkClick r:id="rId3"/>
          </p:cNvPr>
          <p:cNvPicPr preferRelativeResize="0"/>
          <p:nvPr/>
        </p:nvPicPr>
        <p:blipFill>
          <a:blip r:embed="rId4"/>
          <a:srcRect/>
          <a:stretch/>
        </p:blipFill>
        <p:spPr>
          <a:xfrm>
            <a:off x="4884236" y="1654404"/>
            <a:ext cx="3271024" cy="1802474"/>
          </a:xfrm>
          <a:prstGeom prst="rect">
            <a:avLst/>
          </a:prstGeom>
          <a:noFill/>
          <a:ln>
            <a:noFill/>
          </a:ln>
        </p:spPr>
      </p:pic>
      <p:pic>
        <p:nvPicPr>
          <p:cNvPr id="526" name="Google Shape;526;p40">
            <a:hlinkClick r:id="rId3"/>
          </p:cNvPr>
          <p:cNvPicPr preferRelativeResize="0"/>
          <p:nvPr/>
        </p:nvPicPr>
        <p:blipFill>
          <a:blip r:embed="rId5"/>
          <a:srcRect/>
          <a:stretch/>
        </p:blipFill>
        <p:spPr>
          <a:xfrm>
            <a:off x="988741" y="1654405"/>
            <a:ext cx="3583260" cy="1802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WORKLFOW</a:t>
            </a:r>
            <a:endParaRPr dirty="0"/>
          </a:p>
        </p:txBody>
      </p:sp>
      <p:pic>
        <p:nvPicPr>
          <p:cNvPr id="7" name="Picture 6">
            <a:extLst>
              <a:ext uri="{FF2B5EF4-FFF2-40B4-BE49-F238E27FC236}">
                <a16:creationId xmlns:a16="http://schemas.microsoft.com/office/drawing/2014/main" id="{09B268BD-CEF5-B343-0D2C-D1BAF5D21B41}"/>
              </a:ext>
            </a:extLst>
          </p:cNvPr>
          <p:cNvPicPr>
            <a:picLocks noChangeAspect="1"/>
          </p:cNvPicPr>
          <p:nvPr/>
        </p:nvPicPr>
        <p:blipFill>
          <a:blip r:embed="rId3"/>
          <a:stretch>
            <a:fillRect/>
          </a:stretch>
        </p:blipFill>
        <p:spPr>
          <a:xfrm>
            <a:off x="966439" y="1012200"/>
            <a:ext cx="7411844" cy="3769598"/>
          </a:xfrm>
          <a:prstGeom prst="rect">
            <a:avLst/>
          </a:prstGeom>
        </p:spPr>
      </p:pic>
    </p:spTree>
    <p:extLst>
      <p:ext uri="{BB962C8B-B14F-4D97-AF65-F5344CB8AC3E}">
        <p14:creationId xmlns:p14="http://schemas.microsoft.com/office/powerpoint/2010/main" val="240482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p:nvPr/>
        </p:nvSpPr>
        <p:spPr>
          <a:xfrm>
            <a:off x="0" y="2123344"/>
            <a:ext cx="3504300" cy="15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 DIAGRAM</a:t>
            </a:r>
            <a:endParaRPr/>
          </a:p>
        </p:txBody>
      </p:sp>
      <p:sp>
        <p:nvSpPr>
          <p:cNvPr id="694" name="Google Shape;694;p46"/>
          <p:cNvSpPr txBox="1">
            <a:spLocks noGrp="1"/>
          </p:cNvSpPr>
          <p:nvPr>
            <p:ph type="subTitle" idx="4294967295"/>
          </p:nvPr>
        </p:nvSpPr>
        <p:spPr>
          <a:xfrm flipH="1">
            <a:off x="870575" y="2926050"/>
            <a:ext cx="2435700" cy="442200"/>
          </a:xfrm>
          <a:prstGeom prst="rect">
            <a:avLst/>
          </a:prstGeom>
        </p:spPr>
        <p:txBody>
          <a:bodyPr spcFirstLastPara="1" wrap="square" lIns="91425" tIns="0" rIns="91425" bIns="0" anchor="t" anchorCtr="0">
            <a:noAutofit/>
          </a:bodyPr>
          <a:lstStyle/>
          <a:p>
            <a:pPr marL="0" lvl="0" indent="0" algn="r" rtl="0">
              <a:spcBef>
                <a:spcPts val="0"/>
              </a:spcBef>
              <a:spcAft>
                <a:spcPts val="1600"/>
              </a:spcAft>
              <a:buNone/>
            </a:pPr>
            <a:r>
              <a:rPr lang="en" sz="1600" dirty="0">
                <a:solidFill>
                  <a:schemeClr val="dk1"/>
                </a:solidFill>
              </a:rPr>
              <a:t>Popularly used ML algorithms</a:t>
            </a:r>
            <a:endParaRPr sz="1600" dirty="0">
              <a:solidFill>
                <a:schemeClr val="dk1"/>
              </a:solidFill>
            </a:endParaRPr>
          </a:p>
        </p:txBody>
      </p:sp>
      <p:sp>
        <p:nvSpPr>
          <p:cNvPr id="695" name="Google Shape;695;p46"/>
          <p:cNvSpPr txBox="1">
            <a:spLocks noGrp="1"/>
          </p:cNvSpPr>
          <p:nvPr>
            <p:ph type="ctrTitle" idx="4294967295"/>
          </p:nvPr>
        </p:nvSpPr>
        <p:spPr>
          <a:xfrm flipH="1">
            <a:off x="5340599" y="1316950"/>
            <a:ext cx="3342483" cy="273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IN" sz="2200" dirty="0">
                <a:solidFill>
                  <a:schemeClr val="dk2"/>
                </a:solidFill>
              </a:rPr>
              <a:t>Neural networks</a:t>
            </a:r>
            <a:endParaRPr sz="2200" dirty="0">
              <a:solidFill>
                <a:schemeClr val="dk2"/>
              </a:solidFill>
            </a:endParaRPr>
          </a:p>
        </p:txBody>
      </p:sp>
      <p:sp>
        <p:nvSpPr>
          <p:cNvPr id="697" name="Google Shape;697;p46"/>
          <p:cNvSpPr txBox="1">
            <a:spLocks noGrp="1"/>
          </p:cNvSpPr>
          <p:nvPr>
            <p:ph type="ctrTitle" idx="4294967295"/>
          </p:nvPr>
        </p:nvSpPr>
        <p:spPr>
          <a:xfrm flipH="1">
            <a:off x="5383800" y="2304557"/>
            <a:ext cx="3199448"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IN" sz="2200" dirty="0">
                <a:solidFill>
                  <a:schemeClr val="dk2"/>
                </a:solidFill>
              </a:rPr>
              <a:t>Linear regression</a:t>
            </a:r>
            <a:endParaRPr sz="2200" dirty="0">
              <a:solidFill>
                <a:schemeClr val="dk2"/>
              </a:solidFill>
            </a:endParaRPr>
          </a:p>
        </p:txBody>
      </p:sp>
      <p:sp>
        <p:nvSpPr>
          <p:cNvPr id="699" name="Google Shape;699;p46"/>
          <p:cNvSpPr txBox="1">
            <a:spLocks noGrp="1"/>
          </p:cNvSpPr>
          <p:nvPr>
            <p:ph type="ctrTitle" idx="4294967295"/>
          </p:nvPr>
        </p:nvSpPr>
        <p:spPr>
          <a:xfrm flipH="1">
            <a:off x="5339475" y="3408785"/>
            <a:ext cx="3551764"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IN" sz="2400" dirty="0">
                <a:solidFill>
                  <a:schemeClr val="dk2"/>
                </a:solidFill>
              </a:rPr>
              <a:t>Support vector machines </a:t>
            </a:r>
            <a:endParaRPr sz="2400" dirty="0">
              <a:solidFill>
                <a:schemeClr val="dk2"/>
              </a:solidFill>
            </a:endParaRPr>
          </a:p>
        </p:txBody>
      </p:sp>
      <p:sp>
        <p:nvSpPr>
          <p:cNvPr id="701" name="Google Shape;701;p46"/>
          <p:cNvSpPr txBox="1">
            <a:spLocks noGrp="1"/>
          </p:cNvSpPr>
          <p:nvPr>
            <p:ph type="ctrTitle" idx="4294967295"/>
          </p:nvPr>
        </p:nvSpPr>
        <p:spPr>
          <a:xfrm flipH="1">
            <a:off x="5340674" y="3953551"/>
            <a:ext cx="3341283"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IN" sz="2200" dirty="0">
                <a:solidFill>
                  <a:schemeClr val="dk2"/>
                </a:solidFill>
              </a:rPr>
              <a:t>K-nearest </a:t>
            </a:r>
            <a:r>
              <a:rPr lang="en-IN" sz="2200" dirty="0" err="1">
                <a:solidFill>
                  <a:schemeClr val="dk2"/>
                </a:solidFill>
              </a:rPr>
              <a:t>neighbor</a:t>
            </a:r>
            <a:endParaRPr sz="2200" dirty="0">
              <a:solidFill>
                <a:schemeClr val="dk2"/>
              </a:solidFill>
            </a:endParaRPr>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870550" y="2465100"/>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3000" dirty="0">
                <a:solidFill>
                  <a:schemeClr val="dk1"/>
                </a:solidFill>
              </a:rPr>
              <a:t>ALGOS</a:t>
            </a:r>
            <a:endParaRPr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6"/>
          <p:cNvCxnSpPr>
            <a:cxnSpLocks/>
          </p:cNvCxnSpPr>
          <p:nvPr/>
        </p:nvCxnSpPr>
        <p:spPr>
          <a:xfrm flipV="1">
            <a:off x="3351874" y="1349176"/>
            <a:ext cx="1879500" cy="1548299"/>
          </a:xfrm>
          <a:prstGeom prst="bentConnector3">
            <a:avLst>
              <a:gd name="adj1" fmla="val 50396"/>
            </a:avLst>
          </a:prstGeom>
          <a:noFill/>
          <a:ln w="28575" cap="flat" cmpd="sng">
            <a:solidFill>
              <a:schemeClr val="lt1"/>
            </a:solidFill>
            <a:prstDash val="solid"/>
            <a:round/>
            <a:headEnd type="none" w="med" len="med"/>
            <a:tailEnd type="oval" w="med" len="med"/>
          </a:ln>
        </p:spPr>
      </p:cxnSp>
      <p:cxnSp>
        <p:nvCxnSpPr>
          <p:cNvPr id="715" name="Google Shape;715;p46"/>
          <p:cNvCxnSpPr/>
          <p:nvPr/>
        </p:nvCxnSpPr>
        <p:spPr>
          <a:xfrm rot="10800000" flipH="1">
            <a:off x="3351874" y="2455275"/>
            <a:ext cx="1879500" cy="4422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p:nvPr/>
        </p:nvCxnSpPr>
        <p:spPr>
          <a:xfrm>
            <a:off x="3351874" y="2897475"/>
            <a:ext cx="1879500" cy="4422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a:cxnSpLocks/>
          </p:cNvCxnSpPr>
          <p:nvPr/>
        </p:nvCxnSpPr>
        <p:spPr>
          <a:xfrm>
            <a:off x="3351874" y="2897513"/>
            <a:ext cx="1879500" cy="164475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 name="Google Shape;714;p46">
            <a:extLst>
              <a:ext uri="{FF2B5EF4-FFF2-40B4-BE49-F238E27FC236}">
                <a16:creationId xmlns:a16="http://schemas.microsoft.com/office/drawing/2014/main" id="{FE7199DD-A27B-B404-47B2-08338DE95285}"/>
              </a:ext>
            </a:extLst>
          </p:cNvPr>
          <p:cNvCxnSpPr>
            <a:cxnSpLocks/>
            <a:stCxn id="692" idx="3"/>
          </p:cNvCxnSpPr>
          <p:nvPr/>
        </p:nvCxnSpPr>
        <p:spPr>
          <a:xfrm flipV="1">
            <a:off x="3504300" y="1888273"/>
            <a:ext cx="1655959" cy="1009221"/>
          </a:xfrm>
          <a:prstGeom prst="bentConnector3">
            <a:avLst>
              <a:gd name="adj1" fmla="val 48094"/>
            </a:avLst>
          </a:prstGeom>
          <a:noFill/>
          <a:ln w="28575" cap="flat" cmpd="sng">
            <a:solidFill>
              <a:schemeClr val="lt1"/>
            </a:solidFill>
            <a:prstDash val="solid"/>
            <a:round/>
            <a:headEnd type="none" w="med" len="med"/>
            <a:tailEnd type="oval" w="med" len="med"/>
          </a:ln>
        </p:spPr>
      </p:cxnSp>
      <p:sp>
        <p:nvSpPr>
          <p:cNvPr id="14" name="Google Shape;695;p46">
            <a:extLst>
              <a:ext uri="{FF2B5EF4-FFF2-40B4-BE49-F238E27FC236}">
                <a16:creationId xmlns:a16="http://schemas.microsoft.com/office/drawing/2014/main" id="{015A5229-E6DE-0146-4AD0-C39CF550C0D2}"/>
              </a:ext>
            </a:extLst>
          </p:cNvPr>
          <p:cNvSpPr txBox="1">
            <a:spLocks/>
          </p:cNvSpPr>
          <p:nvPr/>
        </p:nvSpPr>
        <p:spPr>
          <a:xfrm flipH="1">
            <a:off x="5339475" y="1765821"/>
            <a:ext cx="3342483" cy="2730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200" dirty="0">
                <a:solidFill>
                  <a:schemeClr val="dk2"/>
                </a:solidFill>
              </a:rPr>
              <a:t>Naive bayes</a:t>
            </a:r>
          </a:p>
        </p:txBody>
      </p:sp>
      <p:cxnSp>
        <p:nvCxnSpPr>
          <p:cNvPr id="15" name="Google Shape;715;p46">
            <a:extLst>
              <a:ext uri="{FF2B5EF4-FFF2-40B4-BE49-F238E27FC236}">
                <a16:creationId xmlns:a16="http://schemas.microsoft.com/office/drawing/2014/main" id="{6D394C58-18A1-9D23-8BE2-97ABD1D2B028}"/>
              </a:ext>
            </a:extLst>
          </p:cNvPr>
          <p:cNvCxnSpPr>
            <a:cxnSpLocks/>
            <a:stCxn id="692" idx="3"/>
          </p:cNvCxnSpPr>
          <p:nvPr/>
        </p:nvCxnSpPr>
        <p:spPr>
          <a:xfrm flipV="1">
            <a:off x="3504300" y="2897475"/>
            <a:ext cx="1727074" cy="19"/>
          </a:xfrm>
          <a:prstGeom prst="bentConnector3">
            <a:avLst>
              <a:gd name="adj1" fmla="val 50000"/>
            </a:avLst>
          </a:prstGeom>
          <a:noFill/>
          <a:ln w="28575" cap="flat" cmpd="sng">
            <a:solidFill>
              <a:schemeClr val="lt1"/>
            </a:solidFill>
            <a:prstDash val="solid"/>
            <a:round/>
            <a:headEnd type="none" w="med" len="med"/>
            <a:tailEnd type="oval" w="med" len="med"/>
          </a:ln>
        </p:spPr>
      </p:cxnSp>
      <p:sp>
        <p:nvSpPr>
          <p:cNvPr id="20" name="Google Shape;697;p46">
            <a:extLst>
              <a:ext uri="{FF2B5EF4-FFF2-40B4-BE49-F238E27FC236}">
                <a16:creationId xmlns:a16="http://schemas.microsoft.com/office/drawing/2014/main" id="{BCF9C6CE-5352-8A79-B45D-53AAA6CC7B62}"/>
              </a:ext>
            </a:extLst>
          </p:cNvPr>
          <p:cNvSpPr txBox="1">
            <a:spLocks/>
          </p:cNvSpPr>
          <p:nvPr/>
        </p:nvSpPr>
        <p:spPr>
          <a:xfrm flipH="1">
            <a:off x="5339475" y="2811775"/>
            <a:ext cx="3551764" cy="2742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200" dirty="0">
                <a:solidFill>
                  <a:schemeClr val="dk2"/>
                </a:solidFill>
              </a:rPr>
              <a:t>Logistic regression</a:t>
            </a:r>
          </a:p>
        </p:txBody>
      </p:sp>
      <p:cxnSp>
        <p:nvCxnSpPr>
          <p:cNvPr id="21" name="Google Shape;717;p46">
            <a:extLst>
              <a:ext uri="{FF2B5EF4-FFF2-40B4-BE49-F238E27FC236}">
                <a16:creationId xmlns:a16="http://schemas.microsoft.com/office/drawing/2014/main" id="{DAC8EF78-CE7B-8220-83F4-1E3148093ABE}"/>
              </a:ext>
            </a:extLst>
          </p:cNvPr>
          <p:cNvCxnSpPr>
            <a:cxnSpLocks/>
            <a:stCxn id="692" idx="3"/>
          </p:cNvCxnSpPr>
          <p:nvPr/>
        </p:nvCxnSpPr>
        <p:spPr>
          <a:xfrm>
            <a:off x="3504300" y="2897494"/>
            <a:ext cx="1701558" cy="1139801"/>
          </a:xfrm>
          <a:prstGeom prst="bentConnector3">
            <a:avLst>
              <a:gd name="adj1" fmla="val 46505"/>
            </a:avLst>
          </a:prstGeom>
          <a:noFill/>
          <a:ln w="28575" cap="flat" cmpd="sng">
            <a:solidFill>
              <a:schemeClr val="lt1"/>
            </a:solidFill>
            <a:prstDash val="solid"/>
            <a:round/>
            <a:headEnd type="none" w="med" len="med"/>
            <a:tailEnd type="oval" w="med" len="med"/>
          </a:ln>
        </p:spPr>
      </p:cxnSp>
      <p:sp>
        <p:nvSpPr>
          <p:cNvPr id="28" name="Google Shape;701;p46">
            <a:extLst>
              <a:ext uri="{FF2B5EF4-FFF2-40B4-BE49-F238E27FC236}">
                <a16:creationId xmlns:a16="http://schemas.microsoft.com/office/drawing/2014/main" id="{8F985043-26A8-848F-E0A8-420D00561055}"/>
              </a:ext>
            </a:extLst>
          </p:cNvPr>
          <p:cNvSpPr txBox="1">
            <a:spLocks/>
          </p:cNvSpPr>
          <p:nvPr/>
        </p:nvSpPr>
        <p:spPr>
          <a:xfrm flipH="1">
            <a:off x="5340674" y="4401752"/>
            <a:ext cx="3341283" cy="2742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200" dirty="0">
                <a:solidFill>
                  <a:schemeClr val="dk2"/>
                </a:solidFill>
              </a:rPr>
              <a:t>Random forest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Used for speech recognition, natural language processing, recommendation engines and computer vision</a:t>
            </a:r>
          </a:p>
        </p:txBody>
      </p:sp>
      <p:sp>
        <p:nvSpPr>
          <p:cNvPr id="381" name="Google Shape;381;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Neural Networks</a:t>
            </a:r>
            <a:endParaRPr dirty="0"/>
          </a:p>
        </p:txBody>
      </p:sp>
      <p:pic>
        <p:nvPicPr>
          <p:cNvPr id="3" name="Picture 2">
            <a:extLst>
              <a:ext uri="{FF2B5EF4-FFF2-40B4-BE49-F238E27FC236}">
                <a16:creationId xmlns:a16="http://schemas.microsoft.com/office/drawing/2014/main" id="{6AD19B87-BDEF-601E-5D71-EB6059CD89D6}"/>
              </a:ext>
            </a:extLst>
          </p:cNvPr>
          <p:cNvPicPr>
            <a:picLocks noChangeAspect="1"/>
          </p:cNvPicPr>
          <p:nvPr/>
        </p:nvPicPr>
        <p:blipFill>
          <a:blip r:embed="rId3"/>
          <a:stretch>
            <a:fillRect/>
          </a:stretch>
        </p:blipFill>
        <p:spPr>
          <a:xfrm>
            <a:off x="0" y="1706901"/>
            <a:ext cx="3782263" cy="2130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Used for spam filtration, Sentimental analysis, credit scoring, and classifying articles.</a:t>
            </a:r>
          </a:p>
        </p:txBody>
      </p:sp>
      <p:sp>
        <p:nvSpPr>
          <p:cNvPr id="381" name="Google Shape;381;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Na</a:t>
            </a:r>
            <a:r>
              <a:rPr lang="en-IN" dirty="0"/>
              <a:t>ï</a:t>
            </a:r>
            <a:r>
              <a:rPr lang="en" dirty="0"/>
              <a:t>ve Bayes</a:t>
            </a:r>
            <a:endParaRPr dirty="0"/>
          </a:p>
        </p:txBody>
      </p:sp>
      <p:pic>
        <p:nvPicPr>
          <p:cNvPr id="3" name="Picture 2">
            <a:extLst>
              <a:ext uri="{FF2B5EF4-FFF2-40B4-BE49-F238E27FC236}">
                <a16:creationId xmlns:a16="http://schemas.microsoft.com/office/drawing/2014/main" id="{6AD19B87-BDEF-601E-5D71-EB6059CD89D6}"/>
              </a:ext>
            </a:extLst>
          </p:cNvPr>
          <p:cNvPicPr>
            <a:picLocks noChangeAspect="1"/>
          </p:cNvPicPr>
          <p:nvPr/>
        </p:nvPicPr>
        <p:blipFill>
          <a:blip r:embed="rId3"/>
          <a:srcRect/>
          <a:stretch/>
        </p:blipFill>
        <p:spPr>
          <a:xfrm>
            <a:off x="0" y="1766899"/>
            <a:ext cx="3782263" cy="2010903"/>
          </a:xfrm>
          <a:prstGeom prst="rect">
            <a:avLst/>
          </a:prstGeom>
        </p:spPr>
      </p:pic>
    </p:spTree>
    <p:extLst>
      <p:ext uri="{BB962C8B-B14F-4D97-AF65-F5344CB8AC3E}">
        <p14:creationId xmlns:p14="http://schemas.microsoft.com/office/powerpoint/2010/main" val="1879807127"/>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998</Words>
  <Application>Microsoft Office PowerPoint</Application>
  <PresentationFormat>On-screen Show (16:9)</PresentationFormat>
  <Paragraphs>59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Barlow Condensed ExtraBold</vt:lpstr>
      <vt:lpstr>Overpass Mono</vt:lpstr>
      <vt:lpstr>Arial</vt:lpstr>
      <vt:lpstr>Nunito Light</vt:lpstr>
      <vt:lpstr>Anaheim</vt:lpstr>
      <vt:lpstr>Raleway SemiBold</vt:lpstr>
      <vt:lpstr>Programming Lesson by Slidesgo</vt:lpstr>
      <vt:lpstr>SUPERVISED ML ALGORITHMS</vt:lpstr>
      <vt:lpstr>WHAT IS ML?</vt:lpstr>
      <vt:lpstr>—Nick Bostrom </vt:lpstr>
      <vt:lpstr>TYPES OF ML </vt:lpstr>
      <vt:lpstr>EXPLANATION</vt:lpstr>
      <vt:lpstr>WORKLFOW</vt:lpstr>
      <vt:lpstr>OVERVIEW DIAGRAM</vt:lpstr>
      <vt:lpstr>Neural Networks</vt:lpstr>
      <vt:lpstr>Naïve Bayes</vt:lpstr>
      <vt:lpstr>Linear Regression</vt:lpstr>
      <vt:lpstr>Logistic Regression</vt:lpstr>
      <vt:lpstr>Difference between logistic and linear regression </vt:lpstr>
      <vt:lpstr>Support Vector Machines</vt:lpstr>
      <vt:lpstr>K nearest neighbor </vt:lpstr>
      <vt:lpstr>Random forests</vt:lpstr>
      <vt:lpstr>Brief comparision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ML ALGORITHMS</dc:title>
  <cp:lastModifiedBy>Amar Khakhkhar</cp:lastModifiedBy>
  <cp:revision>7</cp:revision>
  <dcterms:modified xsi:type="dcterms:W3CDTF">2023-10-10T15:40:48Z</dcterms:modified>
</cp:coreProperties>
</file>