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8" r:id="rId3"/>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94669D-BFFE-4FB8-A22F-5256E4207EDD}"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300643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4669D-BFFE-4FB8-A22F-5256E4207EDD}"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99666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4669D-BFFE-4FB8-A22F-5256E4207EDD}"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5742AE-F6D4-4EC0-9DF3-6BAEC2304CA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0268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94669D-BFFE-4FB8-A22F-5256E4207EDD}"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2677595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94669D-BFFE-4FB8-A22F-5256E4207EDD}"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5742AE-F6D4-4EC0-9DF3-6BAEC2304CA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1580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94669D-BFFE-4FB8-A22F-5256E4207EDD}"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1105515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4669D-BFFE-4FB8-A22F-5256E4207EDD}"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2293907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4669D-BFFE-4FB8-A22F-5256E4207EDD}"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189319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4669D-BFFE-4FB8-A22F-5256E4207EDD}"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153915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4669D-BFFE-4FB8-A22F-5256E4207EDD}"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77577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94669D-BFFE-4FB8-A22F-5256E4207EDD}"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292917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94669D-BFFE-4FB8-A22F-5256E4207EDD}" type="datetimeFigureOut">
              <a:rPr lang="en-IN" smtClean="0"/>
              <a:t>15-03-2025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173937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4669D-BFFE-4FB8-A22F-5256E4207EDD}" type="datetimeFigureOut">
              <a:rPr lang="en-IN" smtClean="0"/>
              <a:t>15-03-2025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175399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4669D-BFFE-4FB8-A22F-5256E4207EDD}" type="datetimeFigureOut">
              <a:rPr lang="en-IN" smtClean="0"/>
              <a:t>15-03-2025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356098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4669D-BFFE-4FB8-A22F-5256E4207EDD}"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380920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4669D-BFFE-4FB8-A22F-5256E4207EDD}"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5742AE-F6D4-4EC0-9DF3-6BAEC2304CA8}" type="slidenum">
              <a:rPr lang="en-IN" smtClean="0"/>
              <a:t>‹#›</a:t>
            </a:fld>
            <a:endParaRPr lang="en-IN"/>
          </a:p>
        </p:txBody>
      </p:sp>
    </p:spTree>
    <p:extLst>
      <p:ext uri="{BB962C8B-B14F-4D97-AF65-F5344CB8AC3E}">
        <p14:creationId xmlns:p14="http://schemas.microsoft.com/office/powerpoint/2010/main" val="309572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94669D-BFFE-4FB8-A22F-5256E4207EDD}" type="datetimeFigureOut">
              <a:rPr lang="en-IN" smtClean="0"/>
              <a:t>15-03-2025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5742AE-F6D4-4EC0-9DF3-6BAEC2304CA8}" type="slidenum">
              <a:rPr lang="en-IN" smtClean="0"/>
              <a:t>‹#›</a:t>
            </a:fld>
            <a:endParaRPr lang="en-IN"/>
          </a:p>
        </p:txBody>
      </p:sp>
    </p:spTree>
    <p:extLst>
      <p:ext uri="{BB962C8B-B14F-4D97-AF65-F5344CB8AC3E}">
        <p14:creationId xmlns:p14="http://schemas.microsoft.com/office/powerpoint/2010/main" val="1141032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F9AE2D-65EE-A4E6-858F-E293DBEB8A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7B484C36-282A-4686-874C-13D903A3281B}"/>
              </a:ext>
            </a:extLst>
          </p:cNvPr>
          <p:cNvSpPr txBox="1"/>
          <p:nvPr/>
        </p:nvSpPr>
        <p:spPr>
          <a:xfrm rot="21043065">
            <a:off x="288233" y="2544130"/>
            <a:ext cx="8488018" cy="646331"/>
          </a:xfrm>
          <a:prstGeom prst="rect">
            <a:avLst/>
          </a:prstGeom>
          <a:noFill/>
        </p:spPr>
        <p:txBody>
          <a:bodyPr wrap="square" rtlCol="0">
            <a:spAutoFit/>
          </a:bodyPr>
          <a:lstStyle/>
          <a:p>
            <a:r>
              <a:rPr lang="en-IN" sz="3600" i="1" dirty="0">
                <a:solidFill>
                  <a:schemeClr val="bg1"/>
                </a:solidFill>
                <a:latin typeface="Algerian" panose="04020705040A02060702" pitchFamily="82" charset="0"/>
                <a:cs typeface="Arial" panose="020B0604020202020204" pitchFamily="34" charset="0"/>
              </a:rPr>
              <a:t>DIAGNOSEs ALZHEIMER'S DISEASE</a:t>
            </a:r>
          </a:p>
        </p:txBody>
      </p:sp>
    </p:spTree>
    <p:extLst>
      <p:ext uri="{BB962C8B-B14F-4D97-AF65-F5344CB8AC3E}">
        <p14:creationId xmlns:p14="http://schemas.microsoft.com/office/powerpoint/2010/main" val="590328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A27-E962-712B-494D-0187E0D10FCC}"/>
              </a:ext>
            </a:extLst>
          </p:cNvPr>
          <p:cNvSpPr>
            <a:spLocks noGrp="1"/>
          </p:cNvSpPr>
          <p:nvPr>
            <p:ph type="title"/>
          </p:nvPr>
        </p:nvSpPr>
        <p:spPr>
          <a:xfrm>
            <a:off x="2369574" y="624110"/>
            <a:ext cx="8911687" cy="850729"/>
          </a:xfrm>
        </p:spPr>
        <p:txBody>
          <a:bodyPr>
            <a:normAutofit/>
          </a:bodyPr>
          <a:lstStyle/>
          <a:p>
            <a:r>
              <a:rPr lang="en-US" sz="4000" b="1" dirty="0">
                <a:latin typeface="Arial" panose="020B0604020202020204" pitchFamily="34" charset="0"/>
                <a:cs typeface="Arial" panose="020B0604020202020204" pitchFamily="34" charset="0"/>
              </a:rPr>
              <a:t>CHOOSING BEST MODEL</a:t>
            </a:r>
            <a:endParaRPr lang="en-IN" sz="40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335BABC-BD33-96EC-A7FB-2CB9639EDCAF}"/>
              </a:ext>
            </a:extLst>
          </p:cNvPr>
          <p:cNvPicPr>
            <a:picLocks noGrp="1" noChangeAspect="1"/>
          </p:cNvPicPr>
          <p:nvPr>
            <p:ph idx="1"/>
          </p:nvPr>
        </p:nvPicPr>
        <p:blipFill>
          <a:blip r:embed="rId2"/>
          <a:stretch>
            <a:fillRect/>
          </a:stretch>
        </p:blipFill>
        <p:spPr>
          <a:xfrm>
            <a:off x="2369574" y="1474839"/>
            <a:ext cx="8321160" cy="3657600"/>
          </a:xfrm>
        </p:spPr>
      </p:pic>
    </p:spTree>
    <p:extLst>
      <p:ext uri="{BB962C8B-B14F-4D97-AF65-F5344CB8AC3E}">
        <p14:creationId xmlns:p14="http://schemas.microsoft.com/office/powerpoint/2010/main" val="203870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7B77-1F64-9BD2-2748-FAAF35F66F21}"/>
              </a:ext>
            </a:extLst>
          </p:cNvPr>
          <p:cNvSpPr>
            <a:spLocks noGrp="1"/>
          </p:cNvSpPr>
          <p:nvPr>
            <p:ph type="title"/>
          </p:nvPr>
        </p:nvSpPr>
        <p:spPr>
          <a:xfrm>
            <a:off x="2066872" y="565116"/>
            <a:ext cx="9960079" cy="1017877"/>
          </a:xfrm>
        </p:spPr>
        <p:txBody>
          <a:bodyPr>
            <a:noAutofit/>
          </a:bodyPr>
          <a:lstStyle/>
          <a:p>
            <a:r>
              <a:rPr lang="en-IN" b="1" dirty="0">
                <a:latin typeface="Arial" panose="020B0604020202020204" pitchFamily="34" charset="0"/>
                <a:cs typeface="Arial" panose="020B0604020202020204" pitchFamily="34" charset="0"/>
              </a:rPr>
              <a:t>MODEL</a:t>
            </a:r>
            <a:r>
              <a:rPr lang="en-IN" b="1" spc="145" dirty="0">
                <a:latin typeface="Arial" panose="020B0604020202020204" pitchFamily="34" charset="0"/>
                <a:cs typeface="Arial" panose="020B0604020202020204" pitchFamily="34" charset="0"/>
              </a:rPr>
              <a:t> </a:t>
            </a:r>
            <a:r>
              <a:rPr lang="en-IN" b="1" spc="65" dirty="0">
                <a:latin typeface="Arial" panose="020B0604020202020204" pitchFamily="34" charset="0"/>
                <a:cs typeface="Arial" panose="020B0604020202020204" pitchFamily="34" charset="0"/>
              </a:rPr>
              <a:t>DEPLOYMENT</a:t>
            </a:r>
            <a:r>
              <a:rPr lang="en-IN" b="1" spc="185" dirty="0">
                <a:latin typeface="Arial" panose="020B0604020202020204" pitchFamily="34" charset="0"/>
                <a:cs typeface="Arial" panose="020B0604020202020204" pitchFamily="34" charset="0"/>
              </a:rPr>
              <a:t> </a:t>
            </a:r>
            <a:r>
              <a:rPr lang="en-IN" b="1" spc="50" dirty="0">
                <a:latin typeface="Arial" panose="020B0604020202020204" pitchFamily="34" charset="0"/>
                <a:cs typeface="Arial" panose="020B0604020202020204" pitchFamily="34" charset="0"/>
              </a:rPr>
              <a:t>USING</a:t>
            </a:r>
            <a:r>
              <a:rPr lang="en-IN" b="1" spc="140" dirty="0">
                <a:latin typeface="Arial" panose="020B0604020202020204" pitchFamily="34" charset="0"/>
                <a:cs typeface="Arial" panose="020B0604020202020204" pitchFamily="34" charset="0"/>
              </a:rPr>
              <a:t> </a:t>
            </a:r>
            <a:r>
              <a:rPr lang="en-IN" b="1" spc="135" dirty="0">
                <a:latin typeface="Arial" panose="020B0604020202020204" pitchFamily="34" charset="0"/>
                <a:cs typeface="Arial" panose="020B0604020202020204" pitchFamily="34" charset="0"/>
              </a:rPr>
              <a:t>STREAM-</a:t>
            </a:r>
            <a:r>
              <a:rPr lang="en-IN" b="1" spc="150" dirty="0">
                <a:latin typeface="Arial" panose="020B0604020202020204" pitchFamily="34" charset="0"/>
                <a:cs typeface="Arial" panose="020B0604020202020204" pitchFamily="34" charset="0"/>
              </a:rPr>
              <a:t>LIT</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A66FF8A-499E-3EB4-8C52-074D57EF50A3}"/>
              </a:ext>
            </a:extLst>
          </p:cNvPr>
          <p:cNvSpPr>
            <a:spLocks noGrp="1"/>
          </p:cNvSpPr>
          <p:nvPr>
            <p:ph idx="1"/>
          </p:nvPr>
        </p:nvSpPr>
        <p:spPr>
          <a:xfrm>
            <a:off x="2467897" y="1710813"/>
            <a:ext cx="9036715" cy="4200409"/>
          </a:xfrm>
        </p:spPr>
        <p:txBody>
          <a:bodyPr>
            <a:normAutofit/>
          </a:bodyPr>
          <a:lstStyle/>
          <a:p>
            <a:pPr>
              <a:buFont typeface="Wingdings" panose="05000000000000000000" pitchFamily="2" charset="2"/>
              <a:buChar char="Ø"/>
            </a:pPr>
            <a:r>
              <a:rPr lang="en-US" sz="2000" b="1" spc="85" dirty="0">
                <a:latin typeface="Times New Roman" panose="02020603050405020304" pitchFamily="18" charset="0"/>
                <a:cs typeface="Times New Roman" panose="02020603050405020304" pitchFamily="18" charset="0"/>
              </a:rPr>
              <a:t>Stream-</a:t>
            </a:r>
            <a:r>
              <a:rPr lang="en-US" sz="2000" b="1" dirty="0">
                <a:latin typeface="Times New Roman" panose="02020603050405020304" pitchFamily="18" charset="0"/>
                <a:cs typeface="Times New Roman" panose="02020603050405020304" pitchFamily="18" charset="0"/>
              </a:rPr>
              <a:t>lit</a:t>
            </a:r>
            <a:r>
              <a:rPr lang="en-US" sz="2000" b="1" spc="140" dirty="0">
                <a:latin typeface="Times New Roman" panose="02020603050405020304" pitchFamily="18" charset="0"/>
                <a:cs typeface="Times New Roman" panose="02020603050405020304" pitchFamily="18" charset="0"/>
              </a:rPr>
              <a:t> </a:t>
            </a:r>
            <a:r>
              <a:rPr lang="en-US" spc="75" dirty="0">
                <a:latin typeface="Calibri"/>
                <a:cs typeface="Calibri"/>
              </a:rPr>
              <a:t>is</a:t>
            </a:r>
            <a:r>
              <a:rPr lang="en-US" spc="95" dirty="0">
                <a:latin typeface="Calibri"/>
                <a:cs typeface="Calibri"/>
              </a:rPr>
              <a:t> </a:t>
            </a:r>
            <a:r>
              <a:rPr lang="en-US" spc="160" dirty="0">
                <a:latin typeface="Calibri"/>
                <a:cs typeface="Calibri"/>
              </a:rPr>
              <a:t>a</a:t>
            </a:r>
            <a:r>
              <a:rPr lang="en-US" spc="165" dirty="0">
                <a:latin typeface="Calibri"/>
                <a:cs typeface="Calibri"/>
              </a:rPr>
              <a:t> </a:t>
            </a:r>
            <a:r>
              <a:rPr lang="en-US" dirty="0">
                <a:latin typeface="Calibri"/>
                <a:cs typeface="Calibri"/>
              </a:rPr>
              <a:t>powerful</a:t>
            </a:r>
            <a:r>
              <a:rPr lang="en-US" spc="200" dirty="0">
                <a:latin typeface="Calibri"/>
                <a:cs typeface="Calibri"/>
              </a:rPr>
              <a:t> </a:t>
            </a:r>
            <a:r>
              <a:rPr lang="en-US" dirty="0">
                <a:latin typeface="Calibri"/>
                <a:cs typeface="Calibri"/>
              </a:rPr>
              <a:t>Python</a:t>
            </a:r>
            <a:r>
              <a:rPr lang="en-US" spc="165" dirty="0">
                <a:latin typeface="Calibri"/>
                <a:cs typeface="Calibri"/>
              </a:rPr>
              <a:t> </a:t>
            </a:r>
            <a:r>
              <a:rPr lang="en-US" dirty="0">
                <a:latin typeface="Calibri"/>
                <a:cs typeface="Calibri"/>
              </a:rPr>
              <a:t>library</a:t>
            </a:r>
            <a:r>
              <a:rPr lang="en-US" spc="170" dirty="0">
                <a:latin typeface="Calibri"/>
                <a:cs typeface="Calibri"/>
              </a:rPr>
              <a:t> </a:t>
            </a:r>
            <a:r>
              <a:rPr lang="en-US" spc="65" dirty="0">
                <a:latin typeface="Calibri"/>
                <a:cs typeface="Calibri"/>
              </a:rPr>
              <a:t>that</a:t>
            </a:r>
            <a:r>
              <a:rPr lang="en-US" spc="130" dirty="0">
                <a:latin typeface="Calibri"/>
                <a:cs typeface="Calibri"/>
              </a:rPr>
              <a:t> </a:t>
            </a:r>
            <a:r>
              <a:rPr lang="en-US" spc="60" dirty="0">
                <a:latin typeface="Calibri"/>
                <a:cs typeface="Calibri"/>
              </a:rPr>
              <a:t>allows</a:t>
            </a:r>
            <a:r>
              <a:rPr lang="en-US" spc="185" dirty="0">
                <a:latin typeface="Calibri"/>
                <a:cs typeface="Calibri"/>
              </a:rPr>
              <a:t> </a:t>
            </a:r>
            <a:r>
              <a:rPr lang="en-US" dirty="0">
                <a:latin typeface="Calibri"/>
                <a:cs typeface="Calibri"/>
              </a:rPr>
              <a:t>you</a:t>
            </a:r>
            <a:r>
              <a:rPr lang="en-US" spc="165" dirty="0">
                <a:latin typeface="Calibri"/>
                <a:cs typeface="Calibri"/>
              </a:rPr>
              <a:t> </a:t>
            </a:r>
            <a:r>
              <a:rPr lang="en-US" dirty="0">
                <a:latin typeface="Calibri"/>
                <a:cs typeface="Calibri"/>
              </a:rPr>
              <a:t>build</a:t>
            </a:r>
            <a:r>
              <a:rPr lang="en-US" spc="155" dirty="0">
                <a:latin typeface="Calibri"/>
                <a:cs typeface="Calibri"/>
              </a:rPr>
              <a:t> </a:t>
            </a:r>
            <a:r>
              <a:rPr lang="en-US" spc="50" dirty="0">
                <a:latin typeface="Calibri"/>
                <a:cs typeface="Calibri"/>
              </a:rPr>
              <a:t>and </a:t>
            </a:r>
            <a:r>
              <a:rPr lang="en-US" dirty="0">
                <a:latin typeface="Calibri"/>
                <a:cs typeface="Calibri"/>
              </a:rPr>
              <a:t>share</a:t>
            </a:r>
            <a:r>
              <a:rPr lang="en-US" spc="200" dirty="0">
                <a:latin typeface="Calibri"/>
                <a:cs typeface="Calibri"/>
              </a:rPr>
              <a:t> </a:t>
            </a:r>
            <a:r>
              <a:rPr lang="en-US" spc="90" dirty="0">
                <a:latin typeface="Calibri"/>
                <a:cs typeface="Calibri"/>
              </a:rPr>
              <a:t>data</a:t>
            </a:r>
            <a:r>
              <a:rPr lang="en-US" spc="155" dirty="0">
                <a:latin typeface="Calibri"/>
                <a:cs typeface="Calibri"/>
              </a:rPr>
              <a:t> </a:t>
            </a:r>
            <a:r>
              <a:rPr lang="en-US" spc="90" dirty="0">
                <a:latin typeface="Calibri"/>
                <a:cs typeface="Calibri"/>
              </a:rPr>
              <a:t>apps</a:t>
            </a:r>
            <a:r>
              <a:rPr lang="en-US" spc="95" dirty="0">
                <a:latin typeface="Calibri"/>
                <a:cs typeface="Calibri"/>
              </a:rPr>
              <a:t> </a:t>
            </a:r>
            <a:r>
              <a:rPr lang="en-US" spc="50" dirty="0">
                <a:latin typeface="Calibri"/>
                <a:cs typeface="Calibri"/>
              </a:rPr>
              <a:t>with</a:t>
            </a:r>
            <a:r>
              <a:rPr lang="en-US" spc="155" dirty="0">
                <a:latin typeface="Calibri"/>
                <a:cs typeface="Calibri"/>
              </a:rPr>
              <a:t> </a:t>
            </a:r>
            <a:r>
              <a:rPr lang="en-US" dirty="0">
                <a:latin typeface="Calibri"/>
                <a:cs typeface="Calibri"/>
              </a:rPr>
              <a:t>minimal</a:t>
            </a:r>
            <a:r>
              <a:rPr lang="en-US" spc="195" dirty="0">
                <a:latin typeface="Calibri"/>
                <a:cs typeface="Calibri"/>
              </a:rPr>
              <a:t> </a:t>
            </a:r>
            <a:r>
              <a:rPr lang="en-US" spc="50" dirty="0">
                <a:latin typeface="Calibri"/>
                <a:cs typeface="Calibri"/>
              </a:rPr>
              <a:t>coding</a:t>
            </a:r>
            <a:r>
              <a:rPr lang="en-US" spc="190" dirty="0">
                <a:latin typeface="Calibri"/>
                <a:cs typeface="Calibri"/>
              </a:rPr>
              <a:t> </a:t>
            </a:r>
            <a:r>
              <a:rPr lang="en-US" dirty="0">
                <a:latin typeface="Calibri"/>
                <a:cs typeface="Calibri"/>
              </a:rPr>
              <a:t>effort.</a:t>
            </a:r>
            <a:r>
              <a:rPr lang="en-US" spc="165" dirty="0">
                <a:latin typeface="Calibri"/>
                <a:cs typeface="Calibri"/>
              </a:rPr>
              <a:t> </a:t>
            </a:r>
            <a:r>
              <a:rPr lang="en-US" dirty="0">
                <a:latin typeface="Calibri"/>
                <a:cs typeface="Calibri"/>
              </a:rPr>
              <a:t>It's</a:t>
            </a:r>
            <a:r>
              <a:rPr lang="en-US" spc="180" dirty="0">
                <a:latin typeface="Calibri"/>
                <a:cs typeface="Calibri"/>
              </a:rPr>
              <a:t> </a:t>
            </a:r>
            <a:r>
              <a:rPr lang="en-US" dirty="0">
                <a:latin typeface="Calibri"/>
                <a:cs typeface="Calibri"/>
              </a:rPr>
              <a:t>perfect</a:t>
            </a:r>
            <a:r>
              <a:rPr lang="en-US" spc="204" dirty="0">
                <a:latin typeface="Calibri"/>
                <a:cs typeface="Calibri"/>
              </a:rPr>
              <a:t> </a:t>
            </a:r>
            <a:r>
              <a:rPr lang="en-US" spc="-25" dirty="0">
                <a:latin typeface="Calibri"/>
                <a:cs typeface="Calibri"/>
              </a:rPr>
              <a:t>for </a:t>
            </a:r>
            <a:r>
              <a:rPr lang="en-US" spc="45" dirty="0">
                <a:latin typeface="Calibri"/>
                <a:cs typeface="Calibri"/>
              </a:rPr>
              <a:t>quickly</a:t>
            </a:r>
            <a:r>
              <a:rPr lang="en-US" spc="204" dirty="0">
                <a:latin typeface="Calibri"/>
                <a:cs typeface="Calibri"/>
              </a:rPr>
              <a:t> </a:t>
            </a:r>
            <a:r>
              <a:rPr lang="en-US" dirty="0">
                <a:latin typeface="Calibri"/>
                <a:cs typeface="Calibri"/>
              </a:rPr>
              <a:t>prototyping</a:t>
            </a:r>
            <a:r>
              <a:rPr lang="en-US" spc="135" dirty="0">
                <a:latin typeface="Calibri"/>
                <a:cs typeface="Calibri"/>
              </a:rPr>
              <a:t> </a:t>
            </a:r>
            <a:r>
              <a:rPr lang="en-US" spc="75" dirty="0">
                <a:latin typeface="Calibri"/>
                <a:cs typeface="Calibri"/>
              </a:rPr>
              <a:t>and</a:t>
            </a:r>
            <a:r>
              <a:rPr lang="en-US" spc="185" dirty="0">
                <a:latin typeface="Calibri"/>
                <a:cs typeface="Calibri"/>
              </a:rPr>
              <a:t> </a:t>
            </a:r>
            <a:r>
              <a:rPr lang="en-US" spc="45" dirty="0">
                <a:latin typeface="Calibri"/>
                <a:cs typeface="Calibri"/>
              </a:rPr>
              <a:t>deploying</a:t>
            </a:r>
            <a:r>
              <a:rPr lang="en-US" spc="140" dirty="0">
                <a:latin typeface="Calibri"/>
                <a:cs typeface="Calibri"/>
              </a:rPr>
              <a:t> </a:t>
            </a:r>
            <a:r>
              <a:rPr lang="en-US" spc="50" dirty="0">
                <a:latin typeface="Calibri"/>
                <a:cs typeface="Calibri"/>
              </a:rPr>
              <a:t>machine</a:t>
            </a:r>
            <a:r>
              <a:rPr lang="en-US" spc="155" dirty="0">
                <a:latin typeface="Calibri"/>
                <a:cs typeface="Calibri"/>
              </a:rPr>
              <a:t> </a:t>
            </a:r>
            <a:r>
              <a:rPr lang="en-US" dirty="0">
                <a:latin typeface="Calibri"/>
                <a:cs typeface="Calibri"/>
              </a:rPr>
              <a:t>learning</a:t>
            </a:r>
            <a:r>
              <a:rPr lang="en-US" spc="135" dirty="0">
                <a:latin typeface="Calibri"/>
                <a:cs typeface="Calibri"/>
              </a:rPr>
              <a:t> </a:t>
            </a:r>
            <a:r>
              <a:rPr lang="en-US" spc="35" dirty="0">
                <a:latin typeface="Calibri"/>
                <a:cs typeface="Calibri"/>
              </a:rPr>
              <a:t>models.</a:t>
            </a:r>
            <a:endParaRPr lang="en-US" dirty="0">
              <a:latin typeface="Calibri"/>
              <a:cs typeface="Calibri"/>
            </a:endParaRPr>
          </a:p>
          <a:p>
            <a:pPr marL="12700">
              <a:lnSpc>
                <a:spcPct val="100000"/>
              </a:lnSpc>
              <a:spcBef>
                <a:spcPts val="94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Why</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we</a:t>
            </a:r>
            <a:r>
              <a:rPr lang="en-US" sz="2000" b="1" spc="9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use</a:t>
            </a:r>
            <a:r>
              <a:rPr lang="en-US" sz="2000" b="1" spc="175" dirty="0">
                <a:latin typeface="Times New Roman" panose="02020603050405020304" pitchFamily="18" charset="0"/>
                <a:cs typeface="Times New Roman" panose="02020603050405020304" pitchFamily="18" charset="0"/>
              </a:rPr>
              <a:t> </a:t>
            </a:r>
            <a:r>
              <a:rPr lang="en-US" sz="2000" b="1" spc="80" dirty="0">
                <a:latin typeface="Times New Roman" panose="02020603050405020304" pitchFamily="18" charset="0"/>
                <a:cs typeface="Times New Roman" panose="02020603050405020304" pitchFamily="18" charset="0"/>
              </a:rPr>
              <a:t>Stream-</a:t>
            </a:r>
            <a:r>
              <a:rPr lang="en-US" sz="2000" b="1" spc="-20" dirty="0">
                <a:latin typeface="Times New Roman" panose="02020603050405020304" pitchFamily="18" charset="0"/>
                <a:cs typeface="Times New Roman" panose="02020603050405020304" pitchFamily="18" charset="0"/>
              </a:rPr>
              <a:t>lit:</a:t>
            </a:r>
            <a:endParaRPr lang="en-US" sz="2000" dirty="0">
              <a:latin typeface="Times New Roman" panose="02020603050405020304" pitchFamily="18" charset="0"/>
              <a:cs typeface="Times New Roman" panose="02020603050405020304" pitchFamily="18" charset="0"/>
            </a:endParaRPr>
          </a:p>
          <a:p>
            <a:pPr marL="469900" marR="495934" indent="-457200">
              <a:lnSpc>
                <a:spcPts val="2180"/>
              </a:lnSpc>
              <a:spcBef>
                <a:spcPts val="1160"/>
              </a:spcBef>
              <a:buFont typeface="+mj-lt"/>
              <a:buAutoNum type="arabicPeriod"/>
              <a:tabLst>
                <a:tab pos="470534" algn="l"/>
              </a:tabLst>
            </a:pPr>
            <a:r>
              <a:rPr lang="en-US" sz="2000" b="1" spc="55" dirty="0">
                <a:latin typeface="Times New Roman" panose="02020603050405020304" pitchFamily="18" charset="0"/>
                <a:cs typeface="Times New Roman" panose="02020603050405020304" pitchFamily="18" charset="0"/>
              </a:rPr>
              <a:t>Simplicity</a:t>
            </a:r>
            <a:r>
              <a:rPr lang="en-US" sz="2000" spc="55" dirty="0">
                <a:latin typeface="Times New Roman" panose="02020603050405020304" pitchFamily="18" charset="0"/>
                <a:cs typeface="Times New Roman" panose="02020603050405020304" pitchFamily="18" charset="0"/>
              </a:rPr>
              <a:t> :</a:t>
            </a:r>
            <a:r>
              <a:rPr lang="en-US" sz="2000" spc="17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Create</a:t>
            </a:r>
            <a:r>
              <a:rPr lang="en-US" sz="2000" spc="1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interactive</a:t>
            </a:r>
            <a:r>
              <a:rPr lang="en-US" sz="2000" spc="2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web</a:t>
            </a:r>
            <a:r>
              <a:rPr lang="en-US" sz="2000" spc="175" dirty="0">
                <a:latin typeface="Times New Roman" panose="02020603050405020304" pitchFamily="18" charset="0"/>
                <a:cs typeface="Times New Roman" panose="02020603050405020304" pitchFamily="18" charset="0"/>
              </a:rPr>
              <a:t> </a:t>
            </a:r>
            <a:r>
              <a:rPr lang="en-US" sz="2000" spc="90" dirty="0">
                <a:latin typeface="Times New Roman" panose="02020603050405020304" pitchFamily="18" charset="0"/>
                <a:cs typeface="Times New Roman" panose="02020603050405020304" pitchFamily="18" charset="0"/>
              </a:rPr>
              <a:t>apps</a:t>
            </a:r>
            <a:r>
              <a:rPr lang="en-US" sz="2000" spc="114" dirty="0">
                <a:latin typeface="Times New Roman" panose="02020603050405020304" pitchFamily="18" charset="0"/>
                <a:cs typeface="Times New Roman" panose="02020603050405020304" pitchFamily="18" charset="0"/>
              </a:rPr>
              <a:t> </a:t>
            </a:r>
            <a:r>
              <a:rPr lang="en-US" sz="2000" spc="50" dirty="0">
                <a:latin typeface="Times New Roman" panose="02020603050405020304" pitchFamily="18" charset="0"/>
                <a:cs typeface="Times New Roman" panose="02020603050405020304" pitchFamily="18" charset="0"/>
              </a:rPr>
              <a:t>with</a:t>
            </a:r>
            <a:r>
              <a:rPr lang="en-US" sz="2000" spc="1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just</a:t>
            </a:r>
            <a:r>
              <a:rPr lang="en-US" sz="2000" spc="229"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Python code.</a:t>
            </a:r>
            <a:endParaRPr lang="en-US" sz="2000" dirty="0">
              <a:latin typeface="Times New Roman" panose="02020603050405020304" pitchFamily="18" charset="0"/>
              <a:cs typeface="Times New Roman" panose="02020603050405020304" pitchFamily="18" charset="0"/>
            </a:endParaRPr>
          </a:p>
          <a:p>
            <a:pPr marL="469900" indent="-457200">
              <a:lnSpc>
                <a:spcPct val="100000"/>
              </a:lnSpc>
              <a:spcBef>
                <a:spcPts val="945"/>
              </a:spcBef>
              <a:buFont typeface="+mj-lt"/>
              <a:buAutoNum type="arabicPeriod"/>
              <a:tabLst>
                <a:tab pos="414020" algn="l"/>
              </a:tabLst>
            </a:pPr>
            <a:r>
              <a:rPr lang="en-US" sz="2000" b="1" spc="55" dirty="0">
                <a:latin typeface="Times New Roman" panose="02020603050405020304" pitchFamily="18" charset="0"/>
                <a:cs typeface="Times New Roman" panose="02020603050405020304" pitchFamily="18" charset="0"/>
              </a:rPr>
              <a:t>Speed</a:t>
            </a:r>
            <a:r>
              <a:rPr lang="en-US" sz="2000" spc="55" dirty="0">
                <a:latin typeface="Times New Roman" panose="02020603050405020304" pitchFamily="18" charset="0"/>
                <a:cs typeface="Times New Roman" panose="02020603050405020304" pitchFamily="18" charset="0"/>
              </a:rPr>
              <a:t>:</a:t>
            </a:r>
            <a:r>
              <a:rPr lang="en-US" sz="2000" spc="150" dirty="0">
                <a:latin typeface="Times New Roman" panose="02020603050405020304" pitchFamily="18" charset="0"/>
                <a:cs typeface="Times New Roman" panose="02020603050405020304" pitchFamily="18" charset="0"/>
              </a:rPr>
              <a:t> </a:t>
            </a:r>
            <a:r>
              <a:rPr lang="en-US" sz="2000" spc="75" dirty="0">
                <a:latin typeface="Times New Roman" panose="02020603050405020304" pitchFamily="18" charset="0"/>
                <a:cs typeface="Times New Roman" panose="02020603050405020304" pitchFamily="18" charset="0"/>
              </a:rPr>
              <a:t>Rapid</a:t>
            </a:r>
            <a:r>
              <a:rPr lang="en-US" sz="2000" spc="1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development</a:t>
            </a:r>
            <a:r>
              <a:rPr lang="en-US" sz="2000" spc="120" dirty="0">
                <a:latin typeface="Times New Roman" panose="02020603050405020304" pitchFamily="18" charset="0"/>
                <a:cs typeface="Times New Roman" panose="02020603050405020304" pitchFamily="18" charset="0"/>
              </a:rPr>
              <a:t> </a:t>
            </a:r>
            <a:r>
              <a:rPr lang="en-US" sz="2000" spc="75" dirty="0">
                <a:latin typeface="Times New Roman" panose="02020603050405020304" pitchFamily="18" charset="0"/>
                <a:cs typeface="Times New Roman" panose="02020603050405020304" pitchFamily="18" charset="0"/>
              </a:rPr>
              <a:t>and</a:t>
            </a:r>
            <a:r>
              <a:rPr lang="en-US" sz="2000" spc="14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deployment.</a:t>
            </a:r>
            <a:endParaRPr lang="en-US" sz="2000" dirty="0">
              <a:latin typeface="Times New Roman" panose="02020603050405020304" pitchFamily="18" charset="0"/>
              <a:cs typeface="Times New Roman" panose="02020603050405020304" pitchFamily="18" charset="0"/>
            </a:endParaRPr>
          </a:p>
          <a:p>
            <a:pPr marL="469265" marR="1290320" indent="-457200">
              <a:lnSpc>
                <a:spcPts val="2180"/>
              </a:lnSpc>
              <a:spcBef>
                <a:spcPts val="1235"/>
              </a:spcBef>
              <a:buFont typeface="+mj-lt"/>
              <a:buAutoNum type="arabicPeriod"/>
              <a:tabLst>
                <a:tab pos="241300" algn="l"/>
                <a:tab pos="414020" algn="l"/>
              </a:tabLst>
            </a:pPr>
            <a:r>
              <a:rPr lang="en-US" sz="2000" b="1" spc="50" dirty="0">
                <a:latin typeface="Times New Roman" panose="02020603050405020304" pitchFamily="18" charset="0"/>
                <a:cs typeface="Times New Roman" panose="02020603050405020304" pitchFamily="18" charset="0"/>
              </a:rPr>
              <a:t>Flexibility</a:t>
            </a:r>
            <a:r>
              <a:rPr lang="en-US" sz="2000" spc="50" dirty="0">
                <a:latin typeface="Times New Roman" panose="02020603050405020304" pitchFamily="18" charset="0"/>
                <a:cs typeface="Times New Roman" panose="02020603050405020304" pitchFamily="18" charset="0"/>
              </a:rPr>
              <a:t>:</a:t>
            </a:r>
            <a:r>
              <a:rPr lang="en-US" sz="2000" spc="17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Customize</a:t>
            </a:r>
            <a:r>
              <a:rPr lang="en-US" sz="2000" spc="2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your</a:t>
            </a:r>
            <a:r>
              <a:rPr lang="en-US" sz="2000" spc="1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app's</a:t>
            </a:r>
            <a:r>
              <a:rPr lang="en-US" sz="2000" spc="210" dirty="0">
                <a:latin typeface="Times New Roman" panose="02020603050405020304" pitchFamily="18" charset="0"/>
                <a:cs typeface="Times New Roman" panose="02020603050405020304" pitchFamily="18" charset="0"/>
              </a:rPr>
              <a:t> </a:t>
            </a:r>
            <a:r>
              <a:rPr lang="en-US" sz="2000" spc="60" dirty="0">
                <a:latin typeface="Times New Roman" panose="02020603050405020304" pitchFamily="18" charset="0"/>
                <a:cs typeface="Times New Roman" panose="02020603050405020304" pitchFamily="18" charset="0"/>
              </a:rPr>
              <a:t>appearance</a:t>
            </a:r>
            <a:r>
              <a:rPr lang="en-US" sz="2000" spc="225" dirty="0">
                <a:latin typeface="Times New Roman" panose="02020603050405020304" pitchFamily="18" charset="0"/>
                <a:cs typeface="Times New Roman" panose="02020603050405020304" pitchFamily="18" charset="0"/>
              </a:rPr>
              <a:t> </a:t>
            </a:r>
            <a:r>
              <a:rPr lang="en-US" sz="2000" spc="50" dirty="0">
                <a:latin typeface="Times New Roman" panose="02020603050405020304" pitchFamily="18" charset="0"/>
                <a:cs typeface="Times New Roman" panose="02020603050405020304" pitchFamily="18" charset="0"/>
              </a:rPr>
              <a:t>and </a:t>
            </a:r>
            <a:r>
              <a:rPr lang="en-US" sz="2000" spc="-10" dirty="0">
                <a:latin typeface="Times New Roman" panose="02020603050405020304" pitchFamily="18" charset="0"/>
                <a:cs typeface="Times New Roman" panose="02020603050405020304" pitchFamily="18" charset="0"/>
              </a:rPr>
              <a:t>functionality.</a:t>
            </a:r>
            <a:endParaRPr lang="en-US" sz="2000" dirty="0">
              <a:latin typeface="Times New Roman" panose="02020603050405020304" pitchFamily="18" charset="0"/>
              <a:cs typeface="Times New Roman" panose="02020603050405020304" pitchFamily="18" charset="0"/>
            </a:endParaRPr>
          </a:p>
          <a:p>
            <a:pPr marL="469900" indent="-457200">
              <a:lnSpc>
                <a:spcPct val="100000"/>
              </a:lnSpc>
              <a:spcBef>
                <a:spcPts val="865"/>
              </a:spcBef>
              <a:buFont typeface="+mj-lt"/>
              <a:buAutoNum type="arabicPeriod"/>
              <a:tabLst>
                <a:tab pos="414020" algn="l"/>
              </a:tabLst>
            </a:pPr>
            <a:r>
              <a:rPr lang="en-US" sz="2000" b="1" spc="60" dirty="0">
                <a:latin typeface="Times New Roman" panose="02020603050405020304" pitchFamily="18" charset="0"/>
                <a:cs typeface="Times New Roman" panose="02020603050405020304" pitchFamily="18" charset="0"/>
              </a:rPr>
              <a:t>Sharing</a:t>
            </a:r>
            <a:r>
              <a:rPr lang="en-US" sz="2000" spc="60" dirty="0">
                <a:latin typeface="Times New Roman" panose="02020603050405020304" pitchFamily="18" charset="0"/>
                <a:cs typeface="Times New Roman" panose="02020603050405020304" pitchFamily="18" charset="0"/>
              </a:rPr>
              <a:t>:</a:t>
            </a:r>
            <a:r>
              <a:rPr lang="en-US" sz="2000" spc="120" dirty="0">
                <a:latin typeface="Times New Roman" panose="02020603050405020304" pitchFamily="18" charset="0"/>
                <a:cs typeface="Times New Roman" panose="02020603050405020304" pitchFamily="18" charset="0"/>
              </a:rPr>
              <a:t> </a:t>
            </a:r>
            <a:r>
              <a:rPr lang="en-US" sz="2000" spc="75" dirty="0">
                <a:latin typeface="Times New Roman" panose="02020603050405020304" pitchFamily="18" charset="0"/>
                <a:cs typeface="Times New Roman" panose="02020603050405020304" pitchFamily="18" charset="0"/>
              </a:rPr>
              <a:t>Easily</a:t>
            </a:r>
            <a:r>
              <a:rPr lang="en-US" sz="2000" spc="1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share</a:t>
            </a:r>
            <a:r>
              <a:rPr lang="en-US" sz="2000" spc="9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your</a:t>
            </a:r>
            <a:r>
              <a:rPr lang="en-US" sz="2000" spc="130" dirty="0">
                <a:latin typeface="Times New Roman" panose="02020603050405020304" pitchFamily="18" charset="0"/>
                <a:cs typeface="Times New Roman" panose="02020603050405020304" pitchFamily="18" charset="0"/>
              </a:rPr>
              <a:t> </a:t>
            </a:r>
            <a:r>
              <a:rPr lang="en-US" sz="2000" spc="100" dirty="0">
                <a:latin typeface="Times New Roman" panose="02020603050405020304" pitchFamily="18" charset="0"/>
                <a:cs typeface="Times New Roman" panose="02020603050405020304" pitchFamily="18" charset="0"/>
              </a:rPr>
              <a:t>app</a:t>
            </a:r>
            <a:r>
              <a:rPr lang="en-US" sz="2000" spc="11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a:t>
            </a:r>
            <a:r>
              <a:rPr lang="en-US" sz="2000" spc="13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others.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28331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2504-620C-3451-B8CF-A557372E8897}"/>
              </a:ext>
            </a:extLst>
          </p:cNvPr>
          <p:cNvSpPr>
            <a:spLocks noGrp="1"/>
          </p:cNvSpPr>
          <p:nvPr>
            <p:ph type="title"/>
          </p:nvPr>
        </p:nvSpPr>
        <p:spPr>
          <a:xfrm>
            <a:off x="2592925" y="624110"/>
            <a:ext cx="8911687" cy="811400"/>
          </a:xfrm>
        </p:spPr>
        <p:txBody>
          <a:bodyPr>
            <a:normAutofit/>
          </a:bodyPr>
          <a:lstStyle/>
          <a:p>
            <a:r>
              <a:rPr lang="en-US" sz="4000" b="1" dirty="0">
                <a:latin typeface="Arial" panose="020B0604020202020204" pitchFamily="34" charset="0"/>
                <a:cs typeface="Arial" panose="020B0604020202020204" pitchFamily="34" charset="0"/>
              </a:rPr>
              <a:t>STREAMLIT WEB PAGE</a:t>
            </a:r>
            <a:endParaRPr lang="en-IN" sz="40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6AB472A-644C-0ADF-AE43-E9A7DF5D33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394" y="1563688"/>
            <a:ext cx="7974281" cy="4348162"/>
          </a:xfrm>
        </p:spPr>
      </p:pic>
    </p:spTree>
    <p:extLst>
      <p:ext uri="{BB962C8B-B14F-4D97-AF65-F5344CB8AC3E}">
        <p14:creationId xmlns:p14="http://schemas.microsoft.com/office/powerpoint/2010/main" val="256157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C4A3-AA2B-8036-35BB-85C868AC5ED3}"/>
              </a:ext>
            </a:extLst>
          </p:cNvPr>
          <p:cNvSpPr>
            <a:spLocks noGrp="1"/>
          </p:cNvSpPr>
          <p:nvPr>
            <p:ph type="title"/>
          </p:nvPr>
        </p:nvSpPr>
        <p:spPr>
          <a:xfrm>
            <a:off x="2592925" y="624110"/>
            <a:ext cx="8911687" cy="742574"/>
          </a:xfrm>
        </p:spPr>
        <p:txBody>
          <a:bodyPr>
            <a:normAutofit/>
          </a:bodyPr>
          <a:lstStyle/>
          <a:p>
            <a:r>
              <a:rPr lang="en-US" sz="3200" b="1" dirty="0">
                <a:latin typeface="Arial" panose="020B0604020202020204" pitchFamily="34" charset="0"/>
                <a:cs typeface="Arial" panose="020B0604020202020204" pitchFamily="34" charset="0"/>
              </a:rPr>
              <a:t>STREAMLIT WEB PAGE AFTER PREDICTION</a:t>
            </a:r>
            <a:endParaRPr lang="en-IN" sz="3200" dirty="0"/>
          </a:p>
        </p:txBody>
      </p:sp>
      <p:pic>
        <p:nvPicPr>
          <p:cNvPr id="5" name="Content Placeholder 4">
            <a:extLst>
              <a:ext uri="{FF2B5EF4-FFF2-40B4-BE49-F238E27FC236}">
                <a16:creationId xmlns:a16="http://schemas.microsoft.com/office/drawing/2014/main" id="{EDCDF37F-BEAC-4521-0805-6A6A3A69B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032" y="1455738"/>
            <a:ext cx="8613058" cy="4456112"/>
          </a:xfrm>
        </p:spPr>
      </p:pic>
    </p:spTree>
    <p:extLst>
      <p:ext uri="{BB962C8B-B14F-4D97-AF65-F5344CB8AC3E}">
        <p14:creationId xmlns:p14="http://schemas.microsoft.com/office/powerpoint/2010/main" val="2780603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36095F-FF31-D36C-34F6-502629E17F40}"/>
              </a:ext>
            </a:extLst>
          </p:cNvPr>
          <p:cNvSpPr>
            <a:spLocks noGrp="1"/>
          </p:cNvSpPr>
          <p:nvPr>
            <p:ph type="title"/>
          </p:nvPr>
        </p:nvSpPr>
        <p:spPr>
          <a:xfrm>
            <a:off x="3694137" y="2728213"/>
            <a:ext cx="6993527" cy="3082651"/>
          </a:xfrm>
        </p:spPr>
        <p:txBody>
          <a:bodyPr>
            <a:noAutofit/>
          </a:bodyPr>
          <a:lstStyle/>
          <a:p>
            <a:r>
              <a:rPr lang="en-US" sz="7200" b="1" i="1" dirty="0">
                <a:latin typeface="Algerian" panose="04020705040A02060702" pitchFamily="82" charset="0"/>
              </a:rPr>
              <a:t>THANK YOU</a:t>
            </a:r>
            <a:endParaRPr lang="en-IN" sz="7200" b="1" i="1" dirty="0">
              <a:latin typeface="Algerian" panose="04020705040A02060702" pitchFamily="82" charset="0"/>
            </a:endParaRPr>
          </a:p>
        </p:txBody>
      </p:sp>
    </p:spTree>
    <p:extLst>
      <p:ext uri="{BB962C8B-B14F-4D97-AF65-F5344CB8AC3E}">
        <p14:creationId xmlns:p14="http://schemas.microsoft.com/office/powerpoint/2010/main" val="211406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160B73-5DE0-FEED-8D10-F1B98050287B}"/>
              </a:ext>
            </a:extLst>
          </p:cNvPr>
          <p:cNvSpPr>
            <a:spLocks noGrp="1"/>
          </p:cNvSpPr>
          <p:nvPr>
            <p:ph type="ctrTitle"/>
          </p:nvPr>
        </p:nvSpPr>
        <p:spPr>
          <a:xfrm>
            <a:off x="1861625" y="410497"/>
            <a:ext cx="8915399" cy="1348381"/>
          </a:xfrm>
        </p:spPr>
        <p:txBody>
          <a:bodyPr>
            <a:normAutofit/>
          </a:bodyPr>
          <a:lstStyle/>
          <a:p>
            <a:r>
              <a:rPr lang="en-IN" sz="4000" b="1" spc="80" dirty="0">
                <a:latin typeface="Arial" panose="020B0604020202020204" pitchFamily="34" charset="0"/>
                <a:cs typeface="Arial" panose="020B0604020202020204" pitchFamily="34" charset="0"/>
              </a:rPr>
              <a:t>TEAM</a:t>
            </a:r>
            <a:r>
              <a:rPr lang="en-IN" sz="4000" b="1" spc="30" dirty="0">
                <a:latin typeface="Arial" panose="020B0604020202020204" pitchFamily="34" charset="0"/>
                <a:cs typeface="Arial" panose="020B0604020202020204" pitchFamily="34" charset="0"/>
              </a:rPr>
              <a:t> </a:t>
            </a:r>
            <a:r>
              <a:rPr lang="en-IN" sz="4000" b="1" spc="90" dirty="0">
                <a:latin typeface="Arial" panose="020B0604020202020204" pitchFamily="34" charset="0"/>
                <a:cs typeface="Arial" panose="020B0604020202020204" pitchFamily="34" charset="0"/>
              </a:rPr>
              <a:t>MEMBERS:-</a:t>
            </a:r>
            <a:endParaRPr lang="en-IN" sz="4000" b="1" dirty="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293C132B-0C09-0464-018A-4F205A9D76CF}"/>
              </a:ext>
            </a:extLst>
          </p:cNvPr>
          <p:cNvSpPr>
            <a:spLocks noGrp="1"/>
          </p:cNvSpPr>
          <p:nvPr>
            <p:ph type="subTitle" idx="1"/>
          </p:nvPr>
        </p:nvSpPr>
        <p:spPr>
          <a:xfrm>
            <a:off x="1995949" y="1758879"/>
            <a:ext cx="9508664" cy="4144784"/>
          </a:xfrm>
        </p:spPr>
        <p:txBody>
          <a:bodyPr>
            <a:normAutofit/>
          </a:bodyPr>
          <a:lstStyle/>
          <a:p>
            <a:pPr marL="355600" indent="-342900">
              <a:lnSpc>
                <a:spcPct val="100000"/>
              </a:lnSpc>
              <a:spcBef>
                <a:spcPts val="125"/>
              </a:spcBef>
              <a:buFont typeface="Wingdings" panose="05000000000000000000" pitchFamily="2" charset="2"/>
              <a:buChar char="Ø"/>
              <a:tabLst>
                <a:tab pos="355600" algn="l"/>
              </a:tabLst>
            </a:pPr>
            <a:r>
              <a:rPr lang="en-IN" sz="2000" spc="60" dirty="0">
                <a:latin typeface="Calibri"/>
                <a:cs typeface="Calibri"/>
              </a:rPr>
              <a:t>Arav</a:t>
            </a:r>
            <a:r>
              <a:rPr lang="en-IN" sz="2000" spc="55" dirty="0">
                <a:latin typeface="Calibri"/>
                <a:cs typeface="Calibri"/>
              </a:rPr>
              <a:t> Kumar</a:t>
            </a:r>
            <a:endParaRPr lang="en-IN" sz="2000" dirty="0">
              <a:latin typeface="Calibri"/>
              <a:cs typeface="Calibri"/>
            </a:endParaRPr>
          </a:p>
          <a:p>
            <a:pPr marL="355600" indent="-342900">
              <a:lnSpc>
                <a:spcPct val="100000"/>
              </a:lnSpc>
              <a:spcBef>
                <a:spcPts val="1505"/>
              </a:spcBef>
              <a:buFont typeface="Wingdings" panose="05000000000000000000" pitchFamily="2" charset="2"/>
              <a:buChar char="Ø"/>
              <a:tabLst>
                <a:tab pos="355600" algn="l"/>
              </a:tabLst>
            </a:pPr>
            <a:r>
              <a:rPr lang="en-IN" sz="2000" spc="90" dirty="0">
                <a:latin typeface="Calibri"/>
                <a:cs typeface="Calibri"/>
              </a:rPr>
              <a:t>Agna</a:t>
            </a:r>
            <a:r>
              <a:rPr lang="en-IN" sz="2000" spc="75" dirty="0">
                <a:latin typeface="Calibri"/>
                <a:cs typeface="Calibri"/>
              </a:rPr>
              <a:t> </a:t>
            </a:r>
            <a:r>
              <a:rPr lang="en-IN" sz="2000" spc="20" dirty="0">
                <a:latin typeface="Calibri"/>
                <a:cs typeface="Calibri"/>
              </a:rPr>
              <a:t>P</a:t>
            </a:r>
            <a:endParaRPr lang="en-IN" sz="2000" dirty="0">
              <a:latin typeface="Calibri"/>
              <a:cs typeface="Calibri"/>
            </a:endParaRPr>
          </a:p>
          <a:p>
            <a:pPr marL="355600" indent="-342900">
              <a:lnSpc>
                <a:spcPct val="100000"/>
              </a:lnSpc>
              <a:spcBef>
                <a:spcPts val="1430"/>
              </a:spcBef>
              <a:buFont typeface="Wingdings" panose="05000000000000000000" pitchFamily="2" charset="2"/>
              <a:buChar char="Ø"/>
              <a:tabLst>
                <a:tab pos="355600" algn="l"/>
              </a:tabLst>
            </a:pPr>
            <a:r>
              <a:rPr lang="en-IN" sz="2000" dirty="0">
                <a:latin typeface="Calibri"/>
                <a:cs typeface="Calibri"/>
              </a:rPr>
              <a:t>Muskan</a:t>
            </a:r>
            <a:r>
              <a:rPr lang="en-IN" sz="2000" spc="290" dirty="0">
                <a:latin typeface="Calibri"/>
                <a:cs typeface="Calibri"/>
              </a:rPr>
              <a:t> </a:t>
            </a:r>
            <a:r>
              <a:rPr lang="en-IN" sz="2000" spc="-10" dirty="0">
                <a:latin typeface="Calibri"/>
                <a:cs typeface="Calibri"/>
              </a:rPr>
              <a:t>Betageri</a:t>
            </a:r>
            <a:endParaRPr lang="en-IN" sz="2000" dirty="0">
              <a:latin typeface="Calibri"/>
              <a:cs typeface="Calibri"/>
            </a:endParaRPr>
          </a:p>
          <a:p>
            <a:pPr marL="355600" indent="-342900">
              <a:lnSpc>
                <a:spcPct val="100000"/>
              </a:lnSpc>
              <a:spcBef>
                <a:spcPts val="1505"/>
              </a:spcBef>
              <a:buFont typeface="Wingdings" panose="05000000000000000000" pitchFamily="2" charset="2"/>
              <a:buChar char="Ø"/>
              <a:tabLst>
                <a:tab pos="355600" algn="l"/>
              </a:tabLst>
            </a:pPr>
            <a:r>
              <a:rPr lang="en-IN" sz="2000" spc="70" dirty="0">
                <a:latin typeface="Calibri"/>
                <a:cs typeface="Calibri"/>
              </a:rPr>
              <a:t>Amar</a:t>
            </a:r>
            <a:r>
              <a:rPr lang="en-IN" sz="2000" spc="60" dirty="0">
                <a:latin typeface="Calibri"/>
                <a:cs typeface="Calibri"/>
              </a:rPr>
              <a:t> </a:t>
            </a:r>
            <a:r>
              <a:rPr lang="en-IN" sz="2000" spc="55" dirty="0">
                <a:latin typeface="Calibri"/>
                <a:cs typeface="Calibri"/>
              </a:rPr>
              <a:t>Krishna</a:t>
            </a:r>
            <a:r>
              <a:rPr lang="en-IN" sz="2000" spc="65" dirty="0">
                <a:latin typeface="Calibri"/>
                <a:cs typeface="Calibri"/>
              </a:rPr>
              <a:t> </a:t>
            </a:r>
            <a:r>
              <a:rPr lang="en-IN" sz="2000" spc="55" dirty="0">
                <a:latin typeface="Calibri"/>
                <a:cs typeface="Calibri"/>
              </a:rPr>
              <a:t>Kamble</a:t>
            </a:r>
            <a:endParaRPr lang="en-IN" sz="2000" dirty="0">
              <a:latin typeface="Calibri"/>
              <a:cs typeface="Calibri"/>
            </a:endParaRPr>
          </a:p>
          <a:p>
            <a:pPr marL="355600" indent="-342900">
              <a:lnSpc>
                <a:spcPct val="100000"/>
              </a:lnSpc>
              <a:spcBef>
                <a:spcPts val="1505"/>
              </a:spcBef>
              <a:buFont typeface="Wingdings" panose="05000000000000000000" pitchFamily="2" charset="2"/>
              <a:buChar char="Ø"/>
              <a:tabLst>
                <a:tab pos="354965" algn="l"/>
              </a:tabLst>
            </a:pPr>
            <a:r>
              <a:rPr lang="en-IN" sz="2000" spc="55" dirty="0">
                <a:latin typeface="Calibri"/>
                <a:cs typeface="Calibri"/>
              </a:rPr>
              <a:t>Chetan</a:t>
            </a:r>
            <a:r>
              <a:rPr lang="en-IN" sz="2000" spc="45" dirty="0">
                <a:latin typeface="Calibri"/>
                <a:cs typeface="Calibri"/>
              </a:rPr>
              <a:t> </a:t>
            </a:r>
            <a:r>
              <a:rPr lang="en-IN" sz="2000" spc="65" dirty="0">
                <a:latin typeface="Calibri"/>
                <a:cs typeface="Calibri"/>
              </a:rPr>
              <a:t>Appanna</a:t>
            </a:r>
            <a:r>
              <a:rPr lang="en-IN" sz="2000" spc="110" dirty="0">
                <a:latin typeface="Calibri"/>
                <a:cs typeface="Calibri"/>
              </a:rPr>
              <a:t> </a:t>
            </a:r>
            <a:r>
              <a:rPr lang="en-IN" sz="2000" spc="45" dirty="0">
                <a:latin typeface="Calibri"/>
                <a:cs typeface="Calibri"/>
              </a:rPr>
              <a:t>Rathod</a:t>
            </a:r>
            <a:endParaRPr lang="en-IN" sz="2000" dirty="0">
              <a:latin typeface="Calibri"/>
              <a:cs typeface="Calibri"/>
            </a:endParaRPr>
          </a:p>
          <a:p>
            <a:pPr marL="355600" indent="-342900">
              <a:lnSpc>
                <a:spcPct val="100000"/>
              </a:lnSpc>
              <a:spcBef>
                <a:spcPts val="1430"/>
              </a:spcBef>
              <a:buFont typeface="Wingdings" panose="05000000000000000000" pitchFamily="2" charset="2"/>
              <a:buChar char="Ø"/>
              <a:tabLst>
                <a:tab pos="354965" algn="l"/>
              </a:tabLst>
            </a:pPr>
            <a:r>
              <a:rPr lang="en-IN" sz="2000" spc="50" dirty="0">
                <a:latin typeface="Calibri"/>
                <a:cs typeface="Calibri"/>
              </a:rPr>
              <a:t>Shivakumar</a:t>
            </a:r>
            <a:r>
              <a:rPr lang="en-IN" sz="2000" spc="70" dirty="0">
                <a:latin typeface="Calibri"/>
                <a:cs typeface="Calibri"/>
              </a:rPr>
              <a:t> </a:t>
            </a:r>
            <a:r>
              <a:rPr lang="en-IN" sz="2000" spc="40" dirty="0">
                <a:latin typeface="Calibri"/>
                <a:cs typeface="Calibri"/>
              </a:rPr>
              <a:t>Ganiger</a:t>
            </a:r>
          </a:p>
          <a:p>
            <a:pPr marL="355600" indent="-342900">
              <a:lnSpc>
                <a:spcPct val="100000"/>
              </a:lnSpc>
              <a:spcBef>
                <a:spcPts val="1430"/>
              </a:spcBef>
              <a:buFont typeface="Wingdings" panose="05000000000000000000" pitchFamily="2" charset="2"/>
              <a:buChar char="Ø"/>
              <a:tabLst>
                <a:tab pos="354965" algn="l"/>
              </a:tabLst>
            </a:pPr>
            <a:r>
              <a:rPr lang="en-IN" sz="2000" spc="40" dirty="0">
                <a:latin typeface="Calibri"/>
                <a:cs typeface="Calibri"/>
              </a:rPr>
              <a:t>Balu</a:t>
            </a:r>
            <a:endParaRPr lang="en-IN" sz="2000" dirty="0">
              <a:latin typeface="Calibri"/>
              <a:cs typeface="Calibri"/>
            </a:endParaRP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58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1F608F-8A5B-89BB-9D11-F665E683CC1A}"/>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INTRODUCTION</a:t>
            </a:r>
            <a:endParaRPr lang="en-IN" sz="4000" b="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6F755215-450C-CA2B-8B9F-6B00FD0FA0A6}"/>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Alzheimer's disease is a progressive neurodegenerative disorder that affects memory, thinking, and behavior. It is one of the most common forms of dementia, impacting millions of people worldwide, especially the elderly. As the global population ages, the number of Alzheimer's cases continues to rise, making early diagnosis and intervention crucial for improving the quality of life of patients and their families.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97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C2BA1B-29BF-3944-BE71-09919381717E}"/>
              </a:ext>
            </a:extLst>
          </p:cNvPr>
          <p:cNvSpPr>
            <a:spLocks noGrp="1"/>
          </p:cNvSpPr>
          <p:nvPr>
            <p:ph type="title"/>
          </p:nvPr>
        </p:nvSpPr>
        <p:spPr>
          <a:xfrm>
            <a:off x="2143433" y="270147"/>
            <a:ext cx="10510684" cy="1280890"/>
          </a:xfrm>
        </p:spPr>
        <p:txBody>
          <a:bodyPr>
            <a:noAutofit/>
          </a:bodyPr>
          <a:lstStyle/>
          <a:p>
            <a:r>
              <a:rPr lang="en-IN" sz="4000" b="1" spc="90" dirty="0">
                <a:uFill>
                  <a:solidFill>
                    <a:srgbClr val="000000"/>
                  </a:solidFill>
                </a:uFill>
                <a:latin typeface="Arial" panose="020B0604020202020204" pitchFamily="34" charset="0"/>
                <a:cs typeface="Arial" panose="020B0604020202020204" pitchFamily="34" charset="0"/>
              </a:rPr>
              <a:t>EXPLORATORY</a:t>
            </a:r>
            <a:r>
              <a:rPr lang="en-IN" sz="4000" b="1" spc="170" dirty="0">
                <a:uFill>
                  <a:solidFill>
                    <a:srgbClr val="000000"/>
                  </a:solidFill>
                </a:uFill>
                <a:latin typeface="Arial" panose="020B0604020202020204" pitchFamily="34" charset="0"/>
                <a:cs typeface="Arial" panose="020B0604020202020204" pitchFamily="34" charset="0"/>
              </a:rPr>
              <a:t> </a:t>
            </a:r>
            <a:r>
              <a:rPr lang="en-IN" sz="4000" b="1" spc="-20" dirty="0">
                <a:uFill>
                  <a:solidFill>
                    <a:srgbClr val="000000"/>
                  </a:solidFill>
                </a:uFill>
                <a:latin typeface="Arial" panose="020B0604020202020204" pitchFamily="34" charset="0"/>
                <a:cs typeface="Arial" panose="020B0604020202020204" pitchFamily="34" charset="0"/>
              </a:rPr>
              <a:t>DATA </a:t>
            </a:r>
            <a:r>
              <a:rPr lang="en-IN" sz="4000" b="1" spc="-20" dirty="0">
                <a:latin typeface="Arial" panose="020B0604020202020204" pitchFamily="34" charset="0"/>
                <a:cs typeface="Arial" panose="020B0604020202020204" pitchFamily="34" charset="0"/>
              </a:rPr>
              <a:t> </a:t>
            </a:r>
            <a:r>
              <a:rPr lang="en-IN" sz="4000" b="1" spc="120" dirty="0">
                <a:uFill>
                  <a:solidFill>
                    <a:srgbClr val="000000"/>
                  </a:solidFill>
                </a:uFill>
                <a:latin typeface="Arial" panose="020B0604020202020204" pitchFamily="34" charset="0"/>
                <a:cs typeface="Arial" panose="020B0604020202020204" pitchFamily="34" charset="0"/>
              </a:rPr>
              <a:t>ANALYSIS (EDA)</a:t>
            </a:r>
            <a:endParaRPr lang="en-IN" sz="4000" b="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2AD63E5-7D41-1107-95DB-50E0B1781FEB}"/>
              </a:ext>
            </a:extLst>
          </p:cNvPr>
          <p:cNvSpPr>
            <a:spLocks noGrp="1"/>
          </p:cNvSpPr>
          <p:nvPr>
            <p:ph idx="1"/>
          </p:nvPr>
        </p:nvSpPr>
        <p:spPr>
          <a:xfrm>
            <a:off x="2251587" y="1297858"/>
            <a:ext cx="9184200" cy="5152103"/>
          </a:xfrm>
        </p:spPr>
        <p:txBody>
          <a:bodyPr>
            <a:normAutofit fontScale="92500" lnSpcReduction="10000"/>
          </a:bodyPr>
          <a:lstStyle/>
          <a:p>
            <a:pPr marL="355600" algn="just">
              <a:lnSpc>
                <a:spcPct val="110000"/>
              </a:lnSpc>
              <a:spcBef>
                <a:spcPts val="130"/>
              </a:spcBef>
              <a:buFont typeface="Wingdings" panose="05000000000000000000" pitchFamily="2" charset="2"/>
              <a:buChar char="Ø"/>
              <a:tabLst>
                <a:tab pos="354965" algn="l"/>
                <a:tab pos="4467860" algn="l"/>
              </a:tabLst>
            </a:pPr>
            <a:r>
              <a:rPr lang="en-US" sz="1900" b="1" spc="65" dirty="0">
                <a:latin typeface="Times New Roman" panose="02020603050405020304" pitchFamily="18" charset="0"/>
                <a:cs typeface="Times New Roman" panose="02020603050405020304" pitchFamily="18" charset="0"/>
              </a:rPr>
              <a:t>Exploratory</a:t>
            </a:r>
            <a:r>
              <a:rPr lang="en-US" sz="1900" b="1" spc="135" dirty="0">
                <a:latin typeface="Times New Roman" panose="02020603050405020304" pitchFamily="18" charset="0"/>
                <a:cs typeface="Times New Roman" panose="02020603050405020304" pitchFamily="18" charset="0"/>
              </a:rPr>
              <a:t> </a:t>
            </a:r>
            <a:r>
              <a:rPr lang="en-US" sz="1900" b="1" spc="100" dirty="0">
                <a:latin typeface="Times New Roman" panose="02020603050405020304" pitchFamily="18" charset="0"/>
                <a:cs typeface="Times New Roman" panose="02020603050405020304" pitchFamily="18" charset="0"/>
              </a:rPr>
              <a:t>Data</a:t>
            </a:r>
            <a:r>
              <a:rPr lang="en-US" sz="1900" b="1" spc="140" dirty="0">
                <a:latin typeface="Times New Roman" panose="02020603050405020304" pitchFamily="18" charset="0"/>
                <a:cs typeface="Times New Roman" panose="02020603050405020304" pitchFamily="18" charset="0"/>
              </a:rPr>
              <a:t> </a:t>
            </a:r>
            <a:r>
              <a:rPr lang="en-US" sz="1900" b="1" spc="75" dirty="0">
                <a:latin typeface="Times New Roman" panose="02020603050405020304" pitchFamily="18" charset="0"/>
                <a:cs typeface="Times New Roman" panose="02020603050405020304" pitchFamily="18" charset="0"/>
              </a:rPr>
              <a:t>Analysis</a:t>
            </a:r>
            <a:r>
              <a:rPr lang="en-US" sz="1900" b="1" spc="50" dirty="0">
                <a:latin typeface="Times New Roman" panose="02020603050405020304" pitchFamily="18" charset="0"/>
                <a:cs typeface="Times New Roman" panose="02020603050405020304" pitchFamily="18" charset="0"/>
              </a:rPr>
              <a:t> </a:t>
            </a:r>
            <a:r>
              <a:rPr lang="en-US" sz="1900" b="1" spc="75" dirty="0">
                <a:latin typeface="Times New Roman" panose="02020603050405020304" pitchFamily="18" charset="0"/>
                <a:cs typeface="Times New Roman" panose="02020603050405020304" pitchFamily="18" charset="0"/>
              </a:rPr>
              <a:t>(EDA) </a:t>
            </a:r>
            <a:r>
              <a:rPr lang="en-US" sz="1900" spc="75" dirty="0">
                <a:latin typeface="Times New Roman" panose="02020603050405020304" pitchFamily="18" charset="0"/>
                <a:cs typeface="Times New Roman" panose="02020603050405020304" pitchFamily="18" charset="0"/>
              </a:rPr>
              <a:t>is</a:t>
            </a:r>
            <a:r>
              <a:rPr lang="en-US" sz="1900" spc="140" dirty="0">
                <a:latin typeface="Times New Roman" panose="02020603050405020304" pitchFamily="18" charset="0"/>
                <a:cs typeface="Times New Roman" panose="02020603050405020304" pitchFamily="18" charset="0"/>
              </a:rPr>
              <a:t> </a:t>
            </a:r>
            <a:r>
              <a:rPr lang="en-US" sz="1900" spc="190" dirty="0">
                <a:latin typeface="Times New Roman" panose="02020603050405020304" pitchFamily="18" charset="0"/>
                <a:cs typeface="Times New Roman" panose="02020603050405020304" pitchFamily="18" charset="0"/>
              </a:rPr>
              <a:t>a</a:t>
            </a:r>
            <a:r>
              <a:rPr lang="en-US" sz="1900" spc="105" dirty="0">
                <a:latin typeface="Times New Roman" panose="02020603050405020304" pitchFamily="18" charset="0"/>
                <a:cs typeface="Times New Roman" panose="02020603050405020304" pitchFamily="18" charset="0"/>
              </a:rPr>
              <a:t> </a:t>
            </a:r>
            <a:r>
              <a:rPr lang="en-US" sz="1900" spc="80" dirty="0">
                <a:latin typeface="Times New Roman" panose="02020603050405020304" pitchFamily="18" charset="0"/>
                <a:cs typeface="Times New Roman" panose="02020603050405020304" pitchFamily="18" charset="0"/>
              </a:rPr>
              <a:t>critical</a:t>
            </a:r>
            <a:r>
              <a:rPr lang="en-US" sz="1900" spc="120"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step</a:t>
            </a:r>
            <a:r>
              <a:rPr lang="en-US" sz="1900" spc="18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in</a:t>
            </a:r>
            <a:r>
              <a:rPr lang="en-US" sz="1900" spc="12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a:t>
            </a:r>
            <a:r>
              <a:rPr lang="en-US" sz="1900" spc="80" dirty="0">
                <a:latin typeface="Times New Roman" panose="02020603050405020304" pitchFamily="18" charset="0"/>
                <a:cs typeface="Times New Roman" panose="02020603050405020304" pitchFamily="18" charset="0"/>
              </a:rPr>
              <a:t> </a:t>
            </a:r>
            <a:r>
              <a:rPr lang="en-US" sz="1900" spc="130" dirty="0">
                <a:latin typeface="Times New Roman" panose="02020603050405020304" pitchFamily="18" charset="0"/>
                <a:cs typeface="Times New Roman" panose="02020603050405020304" pitchFamily="18" charset="0"/>
              </a:rPr>
              <a:t>data</a:t>
            </a:r>
            <a:r>
              <a:rPr lang="en-US" sz="1900" spc="110" dirty="0">
                <a:latin typeface="Times New Roman" panose="02020603050405020304" pitchFamily="18" charset="0"/>
                <a:cs typeface="Times New Roman" panose="02020603050405020304" pitchFamily="18" charset="0"/>
              </a:rPr>
              <a:t> </a:t>
            </a:r>
            <a:r>
              <a:rPr lang="en-US" sz="1900" spc="95" dirty="0">
                <a:latin typeface="Times New Roman" panose="02020603050405020304" pitchFamily="18" charset="0"/>
                <a:cs typeface="Times New Roman" panose="02020603050405020304" pitchFamily="18" charset="0"/>
              </a:rPr>
              <a:t>analysis</a:t>
            </a:r>
            <a:r>
              <a:rPr lang="en-US" sz="1900" spc="155" dirty="0">
                <a:latin typeface="Times New Roman" panose="02020603050405020304" pitchFamily="18" charset="0"/>
                <a:cs typeface="Times New Roman" panose="02020603050405020304" pitchFamily="18" charset="0"/>
              </a:rPr>
              <a:t> </a:t>
            </a:r>
            <a:r>
              <a:rPr lang="en-US" sz="1900" spc="50" dirty="0">
                <a:latin typeface="Times New Roman" panose="02020603050405020304" pitchFamily="18" charset="0"/>
                <a:cs typeface="Times New Roman" panose="02020603050405020304" pitchFamily="18" charset="0"/>
              </a:rPr>
              <a:t>process . </a:t>
            </a:r>
            <a:r>
              <a:rPr lang="en-US" sz="1900" spc="85" dirty="0">
                <a:latin typeface="Times New Roman" panose="02020603050405020304" pitchFamily="18" charset="0"/>
                <a:cs typeface="Times New Roman" panose="02020603050405020304" pitchFamily="18" charset="0"/>
              </a:rPr>
              <a:t>It</a:t>
            </a:r>
            <a:r>
              <a:rPr lang="en-US" sz="1900" spc="15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involves</a:t>
            </a:r>
            <a:r>
              <a:rPr lang="en-US" sz="1900" spc="200" dirty="0">
                <a:latin typeface="Times New Roman" panose="02020603050405020304" pitchFamily="18" charset="0"/>
                <a:cs typeface="Times New Roman" panose="02020603050405020304" pitchFamily="18" charset="0"/>
              </a:rPr>
              <a:t> </a:t>
            </a:r>
            <a:r>
              <a:rPr lang="en-US" sz="1900" spc="100" dirty="0">
                <a:latin typeface="Times New Roman" panose="02020603050405020304" pitchFamily="18" charset="0"/>
                <a:cs typeface="Times New Roman" panose="02020603050405020304" pitchFamily="18" charset="0"/>
              </a:rPr>
              <a:t>analyzing</a:t>
            </a:r>
            <a:r>
              <a:rPr lang="en-US" sz="1900" spc="18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a:t>
            </a:r>
            <a:r>
              <a:rPr lang="en-US" sz="1900" spc="200" dirty="0">
                <a:latin typeface="Times New Roman" panose="02020603050405020304" pitchFamily="18" charset="0"/>
                <a:cs typeface="Times New Roman" panose="02020603050405020304" pitchFamily="18" charset="0"/>
              </a:rPr>
              <a:t> </a:t>
            </a:r>
            <a:r>
              <a:rPr lang="en-US" sz="1900" spc="90" dirty="0">
                <a:latin typeface="Times New Roman" panose="02020603050405020304" pitchFamily="18" charset="0"/>
                <a:cs typeface="Times New Roman" panose="02020603050405020304" pitchFamily="18" charset="0"/>
              </a:rPr>
              <a:t>main</a:t>
            </a:r>
            <a:r>
              <a:rPr lang="en-US" sz="1900" spc="160" dirty="0">
                <a:latin typeface="Times New Roman" panose="02020603050405020304" pitchFamily="18" charset="0"/>
                <a:cs typeface="Times New Roman" panose="02020603050405020304" pitchFamily="18" charset="0"/>
              </a:rPr>
              <a:t> </a:t>
            </a:r>
            <a:r>
              <a:rPr lang="en-US" sz="1900" spc="80" dirty="0">
                <a:latin typeface="Times New Roman" panose="02020603050405020304" pitchFamily="18" charset="0"/>
                <a:cs typeface="Times New Roman" panose="02020603050405020304" pitchFamily="18" charset="0"/>
              </a:rPr>
              <a:t>characteristics</a:t>
            </a:r>
            <a:r>
              <a:rPr lang="en-US" sz="1900" spc="110" dirty="0">
                <a:latin typeface="Times New Roman" panose="02020603050405020304" pitchFamily="18" charset="0"/>
                <a:cs typeface="Times New Roman" panose="02020603050405020304" pitchFamily="18" charset="0"/>
              </a:rPr>
              <a:t> </a:t>
            </a:r>
            <a:r>
              <a:rPr lang="en-US" sz="1900" spc="50" dirty="0">
                <a:latin typeface="Times New Roman" panose="02020603050405020304" pitchFamily="18" charset="0"/>
                <a:cs typeface="Times New Roman" panose="02020603050405020304" pitchFamily="18" charset="0"/>
              </a:rPr>
              <a:t>of</a:t>
            </a:r>
            <a:r>
              <a:rPr lang="en-US" sz="1900" spc="15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a:t>
            </a:r>
            <a:r>
              <a:rPr lang="en-US" sz="1900" spc="200" dirty="0">
                <a:latin typeface="Times New Roman" panose="02020603050405020304" pitchFamily="18" charset="0"/>
                <a:cs typeface="Times New Roman" panose="02020603050405020304" pitchFamily="18" charset="0"/>
              </a:rPr>
              <a:t> </a:t>
            </a:r>
            <a:r>
              <a:rPr lang="en-US" sz="1900" spc="130" dirty="0">
                <a:latin typeface="Times New Roman" panose="02020603050405020304" pitchFamily="18" charset="0"/>
                <a:cs typeface="Times New Roman" panose="02020603050405020304" pitchFamily="18" charset="0"/>
              </a:rPr>
              <a:t>data</a:t>
            </a:r>
            <a:r>
              <a:rPr lang="en-US" sz="1900" spc="160"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set,</a:t>
            </a:r>
            <a:r>
              <a:rPr lang="en-US" sz="1900" spc="13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often</a:t>
            </a:r>
            <a:r>
              <a:rPr lang="en-US" sz="1900" spc="155"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visualizing </a:t>
            </a:r>
            <a:r>
              <a:rPr lang="en-US" sz="1900" dirty="0">
                <a:latin typeface="Times New Roman" panose="02020603050405020304" pitchFamily="18" charset="0"/>
                <a:cs typeface="Times New Roman" panose="02020603050405020304" pitchFamily="18" charset="0"/>
              </a:rPr>
              <a:t>the</a:t>
            </a:r>
            <a:r>
              <a:rPr lang="en-US" sz="1900" spc="125" dirty="0">
                <a:latin typeface="Times New Roman" panose="02020603050405020304" pitchFamily="18" charset="0"/>
                <a:cs typeface="Times New Roman" panose="02020603050405020304" pitchFamily="18" charset="0"/>
              </a:rPr>
              <a:t> </a:t>
            </a:r>
            <a:r>
              <a:rPr lang="en-US" sz="1900" spc="120" dirty="0">
                <a:latin typeface="Times New Roman" panose="02020603050405020304" pitchFamily="18" charset="0"/>
                <a:cs typeface="Times New Roman" panose="02020603050405020304" pitchFamily="18" charset="0"/>
              </a:rPr>
              <a:t>data,</a:t>
            </a:r>
            <a:r>
              <a:rPr lang="en-US" sz="1900" spc="13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a:t>
            </a:r>
            <a:r>
              <a:rPr lang="en-US" sz="1900" spc="140"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understand</a:t>
            </a:r>
            <a:r>
              <a:rPr lang="en-US" sz="1900" spc="225"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its</a:t>
            </a:r>
            <a:r>
              <a:rPr lang="en-US" sz="1900" spc="114"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structure,</a:t>
            </a:r>
            <a:r>
              <a:rPr lang="en-US" sz="1900" spc="204"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discover</a:t>
            </a:r>
            <a:r>
              <a:rPr lang="en-US" sz="1900" spc="110" dirty="0">
                <a:latin typeface="Times New Roman" panose="02020603050405020304" pitchFamily="18" charset="0"/>
                <a:cs typeface="Times New Roman" panose="02020603050405020304" pitchFamily="18" charset="0"/>
              </a:rPr>
              <a:t> </a:t>
            </a:r>
            <a:r>
              <a:rPr lang="en-US" sz="1900" spc="70" dirty="0">
                <a:latin typeface="Times New Roman" panose="02020603050405020304" pitchFamily="18" charset="0"/>
                <a:cs typeface="Times New Roman" panose="02020603050405020304" pitchFamily="18" charset="0"/>
              </a:rPr>
              <a:t>patterns,</a:t>
            </a:r>
            <a:r>
              <a:rPr lang="en-US" sz="1900" spc="130"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spot</a:t>
            </a:r>
            <a:r>
              <a:rPr lang="en-US" sz="1900" spc="150" dirty="0">
                <a:latin typeface="Times New Roman" panose="02020603050405020304" pitchFamily="18" charset="0"/>
                <a:cs typeface="Times New Roman" panose="02020603050405020304" pitchFamily="18" charset="0"/>
              </a:rPr>
              <a:t> </a:t>
            </a:r>
            <a:r>
              <a:rPr lang="en-US" sz="1900" spc="90" dirty="0">
                <a:latin typeface="Times New Roman" panose="02020603050405020304" pitchFamily="18" charset="0"/>
                <a:cs typeface="Times New Roman" panose="02020603050405020304" pitchFamily="18" charset="0"/>
              </a:rPr>
              <a:t>anomalies,</a:t>
            </a:r>
            <a:r>
              <a:rPr lang="en-US" sz="1900" spc="130" dirty="0">
                <a:latin typeface="Times New Roman" panose="02020603050405020304" pitchFamily="18" charset="0"/>
                <a:cs typeface="Times New Roman" panose="02020603050405020304" pitchFamily="18" charset="0"/>
              </a:rPr>
              <a:t> </a:t>
            </a:r>
            <a:r>
              <a:rPr lang="en-US" sz="1900" spc="85" dirty="0">
                <a:latin typeface="Times New Roman" panose="02020603050405020304" pitchFamily="18" charset="0"/>
                <a:cs typeface="Times New Roman" panose="02020603050405020304" pitchFamily="18" charset="0"/>
              </a:rPr>
              <a:t>and </a:t>
            </a:r>
            <a:r>
              <a:rPr lang="en-US" sz="1900" spc="60" dirty="0">
                <a:latin typeface="Times New Roman" panose="02020603050405020304" pitchFamily="18" charset="0"/>
                <a:cs typeface="Times New Roman" panose="02020603050405020304" pitchFamily="18" charset="0"/>
              </a:rPr>
              <a:t>check</a:t>
            </a:r>
            <a:r>
              <a:rPr lang="en-US" sz="1900" spc="165" dirty="0">
                <a:latin typeface="Times New Roman" panose="02020603050405020304" pitchFamily="18" charset="0"/>
                <a:cs typeface="Times New Roman" panose="02020603050405020304" pitchFamily="18" charset="0"/>
              </a:rPr>
              <a:t> </a:t>
            </a:r>
            <a:r>
              <a:rPr lang="en-US" sz="1900" spc="85" dirty="0">
                <a:latin typeface="Times New Roman" panose="02020603050405020304" pitchFamily="18" charset="0"/>
                <a:cs typeface="Times New Roman" panose="02020603050405020304" pitchFamily="18" charset="0"/>
              </a:rPr>
              <a:t>assumptions</a:t>
            </a:r>
            <a:r>
              <a:rPr lang="en-US" sz="1900" spc="19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before</a:t>
            </a:r>
            <a:r>
              <a:rPr lang="en-US" sz="1900" spc="195" dirty="0">
                <a:latin typeface="Times New Roman" panose="02020603050405020304" pitchFamily="18" charset="0"/>
                <a:cs typeface="Times New Roman" panose="02020603050405020304" pitchFamily="18" charset="0"/>
              </a:rPr>
              <a:t> </a:t>
            </a:r>
            <a:r>
              <a:rPr lang="en-US" sz="1900" spc="105" dirty="0">
                <a:latin typeface="Times New Roman" panose="02020603050405020304" pitchFamily="18" charset="0"/>
                <a:cs typeface="Times New Roman" panose="02020603050405020304" pitchFamily="18" charset="0"/>
              </a:rPr>
              <a:t>applying</a:t>
            </a:r>
            <a:r>
              <a:rPr lang="en-US" sz="1900" spc="9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more</a:t>
            </a:r>
            <a:r>
              <a:rPr lang="en-US" sz="1900" spc="195" dirty="0">
                <a:latin typeface="Times New Roman" panose="02020603050405020304" pitchFamily="18" charset="0"/>
                <a:cs typeface="Times New Roman" panose="02020603050405020304" pitchFamily="18" charset="0"/>
              </a:rPr>
              <a:t> </a:t>
            </a:r>
            <a:r>
              <a:rPr lang="en-US" sz="1900" spc="90" dirty="0">
                <a:latin typeface="Times New Roman" panose="02020603050405020304" pitchFamily="18" charset="0"/>
                <a:cs typeface="Times New Roman" panose="02020603050405020304" pitchFamily="18" charset="0"/>
              </a:rPr>
              <a:t>advanced</a:t>
            </a:r>
            <a:r>
              <a:rPr lang="en-US" sz="1900" spc="220" dirty="0">
                <a:latin typeface="Times New Roman" panose="02020603050405020304" pitchFamily="18" charset="0"/>
                <a:cs typeface="Times New Roman" panose="02020603050405020304" pitchFamily="18" charset="0"/>
              </a:rPr>
              <a:t> </a:t>
            </a:r>
            <a:r>
              <a:rPr lang="en-US" sz="1900" spc="90" dirty="0">
                <a:latin typeface="Times New Roman" panose="02020603050405020304" pitchFamily="18" charset="0"/>
                <a:cs typeface="Times New Roman" panose="02020603050405020304" pitchFamily="18" charset="0"/>
              </a:rPr>
              <a:t>statistical</a:t>
            </a:r>
            <a:r>
              <a:rPr lang="en-US" sz="1900" spc="150"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methods</a:t>
            </a:r>
            <a:r>
              <a:rPr lang="en-US" sz="1900" spc="110" dirty="0">
                <a:latin typeface="Times New Roman" panose="02020603050405020304" pitchFamily="18" charset="0"/>
                <a:cs typeface="Times New Roman" panose="02020603050405020304" pitchFamily="18" charset="0"/>
              </a:rPr>
              <a:t> </a:t>
            </a:r>
            <a:r>
              <a:rPr lang="en-US" sz="1900" spc="-25" dirty="0">
                <a:latin typeface="Times New Roman" panose="02020603050405020304" pitchFamily="18" charset="0"/>
                <a:cs typeface="Times New Roman" panose="02020603050405020304" pitchFamily="18" charset="0"/>
              </a:rPr>
              <a:t>or</a:t>
            </a:r>
            <a:r>
              <a:rPr lang="en-US" sz="1900" dirty="0">
                <a:latin typeface="Times New Roman" panose="02020603050405020304" pitchFamily="18" charset="0"/>
                <a:cs typeface="Times New Roman" panose="02020603050405020304" pitchFamily="18" charset="0"/>
              </a:rPr>
              <a:t> </a:t>
            </a:r>
            <a:r>
              <a:rPr lang="en-US" sz="1900" spc="80" dirty="0">
                <a:latin typeface="Times New Roman" panose="02020603050405020304" pitchFamily="18" charset="0"/>
                <a:cs typeface="Times New Roman" panose="02020603050405020304" pitchFamily="18" charset="0"/>
              </a:rPr>
              <a:t>machine </a:t>
            </a:r>
            <a:r>
              <a:rPr lang="en-US" sz="1900" spc="70" dirty="0">
                <a:latin typeface="Times New Roman" panose="02020603050405020304" pitchFamily="18" charset="0"/>
                <a:cs typeface="Times New Roman" panose="02020603050405020304" pitchFamily="18" charset="0"/>
              </a:rPr>
              <a:t>learning</a:t>
            </a:r>
            <a:r>
              <a:rPr lang="en-US" sz="1900" spc="60" dirty="0">
                <a:latin typeface="Times New Roman" panose="02020603050405020304" pitchFamily="18" charset="0"/>
                <a:cs typeface="Times New Roman" panose="02020603050405020304" pitchFamily="18" charset="0"/>
              </a:rPr>
              <a:t> </a:t>
            </a:r>
            <a:r>
              <a:rPr lang="en-US" sz="1900" spc="65" dirty="0">
                <a:latin typeface="Times New Roman" panose="02020603050405020304" pitchFamily="18" charset="0"/>
                <a:cs typeface="Times New Roman" panose="02020603050405020304" pitchFamily="18" charset="0"/>
              </a:rPr>
              <a:t>algorithms.</a:t>
            </a:r>
            <a:endParaRPr lang="en-US" sz="1900" dirty="0">
              <a:latin typeface="Times New Roman" panose="02020603050405020304" pitchFamily="18" charset="0"/>
              <a:cs typeface="Times New Roman" panose="02020603050405020304" pitchFamily="18" charset="0"/>
            </a:endParaRPr>
          </a:p>
          <a:p>
            <a:pPr marL="12700" algn="just">
              <a:lnSpc>
                <a:spcPct val="11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EDA</a:t>
            </a:r>
            <a:r>
              <a:rPr lang="en-US" sz="1900" b="1" spc="145" dirty="0">
                <a:latin typeface="Times New Roman" panose="02020603050405020304" pitchFamily="18" charset="0"/>
                <a:cs typeface="Times New Roman" panose="02020603050405020304" pitchFamily="18" charset="0"/>
              </a:rPr>
              <a:t> </a:t>
            </a:r>
            <a:r>
              <a:rPr lang="en-US" sz="1900" b="1" spc="55" dirty="0">
                <a:latin typeface="Times New Roman" panose="02020603050405020304" pitchFamily="18" charset="0"/>
                <a:cs typeface="Times New Roman" panose="02020603050405020304" pitchFamily="18" charset="0"/>
              </a:rPr>
              <a:t>helps</a:t>
            </a:r>
            <a:r>
              <a:rPr lang="en-US" sz="1900" b="1" spc="185" dirty="0">
                <a:latin typeface="Times New Roman" panose="02020603050405020304" pitchFamily="18" charset="0"/>
                <a:cs typeface="Times New Roman" panose="02020603050405020304" pitchFamily="18" charset="0"/>
              </a:rPr>
              <a:t> </a:t>
            </a:r>
            <a:r>
              <a:rPr lang="en-US" sz="1900" b="1" spc="-25" dirty="0">
                <a:latin typeface="Times New Roman" panose="02020603050405020304" pitchFamily="18" charset="0"/>
                <a:cs typeface="Times New Roman" panose="02020603050405020304" pitchFamily="18" charset="0"/>
              </a:rPr>
              <a:t>in:</a:t>
            </a:r>
            <a:endParaRPr lang="en-US" sz="1900" dirty="0">
              <a:latin typeface="Times New Roman" panose="02020603050405020304" pitchFamily="18" charset="0"/>
              <a:cs typeface="Times New Roman" panose="02020603050405020304" pitchFamily="18" charset="0"/>
            </a:endParaRPr>
          </a:p>
          <a:p>
            <a:pPr marL="355600" marR="299720" indent="-342900" algn="just">
              <a:lnSpc>
                <a:spcPct val="110000"/>
              </a:lnSpc>
              <a:buFont typeface="Wingdings" panose="05000000000000000000" pitchFamily="2" charset="2"/>
              <a:buChar char="Ø"/>
              <a:tabLst>
                <a:tab pos="355600" algn="l"/>
              </a:tabLst>
            </a:pPr>
            <a:r>
              <a:rPr lang="en-US" sz="1900" b="1" spc="80" dirty="0">
                <a:latin typeface="Times New Roman" panose="02020603050405020304" pitchFamily="18" charset="0"/>
                <a:cs typeface="Times New Roman" panose="02020603050405020304" pitchFamily="18" charset="0"/>
              </a:rPr>
              <a:t>Summarizing</a:t>
            </a:r>
            <a:r>
              <a:rPr lang="en-US" sz="1900" b="1" spc="14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the</a:t>
            </a:r>
            <a:r>
              <a:rPr lang="en-US" sz="1900" b="1" spc="175" dirty="0">
                <a:latin typeface="Times New Roman" panose="02020603050405020304" pitchFamily="18" charset="0"/>
                <a:cs typeface="Times New Roman" panose="02020603050405020304" pitchFamily="18" charset="0"/>
              </a:rPr>
              <a:t> </a:t>
            </a:r>
            <a:r>
              <a:rPr lang="en-US" sz="1900" b="1" spc="90" dirty="0">
                <a:latin typeface="Times New Roman" panose="02020603050405020304" pitchFamily="18" charset="0"/>
                <a:cs typeface="Times New Roman" panose="02020603050405020304" pitchFamily="18" charset="0"/>
              </a:rPr>
              <a:t>dataset:</a:t>
            </a:r>
            <a:r>
              <a:rPr lang="en-US" sz="1900" b="1" spc="-15" dirty="0">
                <a:latin typeface="Times New Roman" panose="02020603050405020304" pitchFamily="18" charset="0"/>
                <a:cs typeface="Times New Roman" panose="02020603050405020304" pitchFamily="18" charset="0"/>
              </a:rPr>
              <a:t> </a:t>
            </a:r>
            <a:r>
              <a:rPr lang="en-US" sz="1900" spc="85" dirty="0">
                <a:latin typeface="Times New Roman" panose="02020603050405020304" pitchFamily="18" charset="0"/>
                <a:cs typeface="Times New Roman" panose="02020603050405020304" pitchFamily="18" charset="0"/>
              </a:rPr>
              <a:t>By</a:t>
            </a:r>
            <a:r>
              <a:rPr lang="en-US" sz="1900" spc="135" dirty="0">
                <a:latin typeface="Times New Roman" panose="02020603050405020304" pitchFamily="18" charset="0"/>
                <a:cs typeface="Times New Roman" panose="02020603050405020304" pitchFamily="18" charset="0"/>
              </a:rPr>
              <a:t> </a:t>
            </a:r>
            <a:r>
              <a:rPr lang="en-US" sz="1900" spc="65" dirty="0">
                <a:latin typeface="Times New Roman" panose="02020603050405020304" pitchFamily="18" charset="0"/>
                <a:cs typeface="Times New Roman" panose="02020603050405020304" pitchFamily="18" charset="0"/>
              </a:rPr>
              <a:t>using</a:t>
            </a:r>
            <a:r>
              <a:rPr lang="en-US" sz="1900" spc="85" dirty="0">
                <a:latin typeface="Times New Roman" panose="02020603050405020304" pitchFamily="18" charset="0"/>
                <a:cs typeface="Times New Roman" panose="02020603050405020304" pitchFamily="18" charset="0"/>
              </a:rPr>
              <a:t> </a:t>
            </a:r>
            <a:r>
              <a:rPr lang="en-US" sz="1900" spc="50" dirty="0">
                <a:latin typeface="Times New Roman" panose="02020603050405020304" pitchFamily="18" charset="0"/>
                <a:cs typeface="Times New Roman" panose="02020603050405020304" pitchFamily="18" charset="0"/>
              </a:rPr>
              <a:t>descriptive</a:t>
            </a:r>
            <a:r>
              <a:rPr lang="en-US" sz="1900" spc="170" dirty="0">
                <a:latin typeface="Times New Roman" panose="02020603050405020304" pitchFamily="18" charset="0"/>
                <a:cs typeface="Times New Roman" panose="02020603050405020304" pitchFamily="18" charset="0"/>
              </a:rPr>
              <a:t> </a:t>
            </a:r>
            <a:r>
              <a:rPr lang="en-US" sz="1900" spc="80" dirty="0">
                <a:latin typeface="Times New Roman" panose="02020603050405020304" pitchFamily="18" charset="0"/>
                <a:cs typeface="Times New Roman" panose="02020603050405020304" pitchFamily="18" charset="0"/>
              </a:rPr>
              <a:t>statistics</a:t>
            </a:r>
            <a:r>
              <a:rPr lang="en-US" sz="1900" spc="6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a:t>
            </a:r>
            <a:r>
              <a:rPr lang="en-US" sz="1900" spc="110" dirty="0">
                <a:latin typeface="Times New Roman" panose="02020603050405020304" pitchFamily="18" charset="0"/>
                <a:cs typeface="Times New Roman" panose="02020603050405020304" pitchFamily="18" charset="0"/>
              </a:rPr>
              <a:t> </a:t>
            </a:r>
            <a:r>
              <a:rPr lang="en-US" sz="1900" spc="80" dirty="0">
                <a:latin typeface="Times New Roman" panose="02020603050405020304" pitchFamily="18" charset="0"/>
                <a:cs typeface="Times New Roman" panose="02020603050405020304" pitchFamily="18" charset="0"/>
              </a:rPr>
              <a:t>get</a:t>
            </a:r>
            <a:r>
              <a:rPr lang="en-US" sz="1900" spc="150"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insights</a:t>
            </a:r>
            <a:r>
              <a:rPr lang="en-US" sz="1900" spc="14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into</a:t>
            </a:r>
            <a:r>
              <a:rPr lang="en-US" sz="1900" spc="19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a:t>
            </a:r>
            <a:r>
              <a:rPr lang="en-US" sz="1900" spc="85" dirty="0">
                <a:latin typeface="Times New Roman" panose="02020603050405020304" pitchFamily="18" charset="0"/>
                <a:cs typeface="Times New Roman" panose="02020603050405020304" pitchFamily="18" charset="0"/>
              </a:rPr>
              <a:t> data, </a:t>
            </a:r>
            <a:r>
              <a:rPr lang="en-US" sz="1900" dirty="0">
                <a:latin typeface="Times New Roman" panose="02020603050405020304" pitchFamily="18" charset="0"/>
                <a:cs typeface="Times New Roman" panose="02020603050405020304" pitchFamily="18" charset="0"/>
              </a:rPr>
              <a:t>such</a:t>
            </a:r>
            <a:r>
              <a:rPr lang="en-US" sz="1900" spc="135" dirty="0">
                <a:latin typeface="Times New Roman" panose="02020603050405020304" pitchFamily="18" charset="0"/>
                <a:cs typeface="Times New Roman" panose="02020603050405020304" pitchFamily="18" charset="0"/>
              </a:rPr>
              <a:t> </a:t>
            </a:r>
            <a:r>
              <a:rPr lang="en-US" sz="1900" spc="125" dirty="0">
                <a:latin typeface="Times New Roman" panose="02020603050405020304" pitchFamily="18" charset="0"/>
                <a:cs typeface="Times New Roman" panose="02020603050405020304" pitchFamily="18" charset="0"/>
              </a:rPr>
              <a:t>as</a:t>
            </a:r>
            <a:r>
              <a:rPr lang="en-US" sz="1900" spc="145" dirty="0">
                <a:latin typeface="Times New Roman" panose="02020603050405020304" pitchFamily="18" charset="0"/>
                <a:cs typeface="Times New Roman" panose="02020603050405020304" pitchFamily="18" charset="0"/>
              </a:rPr>
              <a:t> </a:t>
            </a:r>
            <a:r>
              <a:rPr lang="en-US" sz="1900" spc="80" dirty="0">
                <a:latin typeface="Times New Roman" panose="02020603050405020304" pitchFamily="18" charset="0"/>
                <a:cs typeface="Times New Roman" panose="02020603050405020304" pitchFamily="18" charset="0"/>
              </a:rPr>
              <a:t>mean,</a:t>
            </a:r>
            <a:r>
              <a:rPr lang="en-US" sz="1900" spc="100" dirty="0">
                <a:latin typeface="Times New Roman" panose="02020603050405020304" pitchFamily="18" charset="0"/>
                <a:cs typeface="Times New Roman" panose="02020603050405020304" pitchFamily="18" charset="0"/>
              </a:rPr>
              <a:t> </a:t>
            </a:r>
            <a:r>
              <a:rPr lang="en-US" sz="1900" spc="70" dirty="0">
                <a:latin typeface="Times New Roman" panose="02020603050405020304" pitchFamily="18" charset="0"/>
                <a:cs typeface="Times New Roman" panose="02020603050405020304" pitchFamily="18" charset="0"/>
              </a:rPr>
              <a:t>median,</a:t>
            </a:r>
            <a:r>
              <a:rPr lang="en-US" sz="1900" spc="90"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mode,</a:t>
            </a:r>
            <a:r>
              <a:rPr lang="en-US" sz="1900" spc="180"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variance,</a:t>
            </a:r>
            <a:r>
              <a:rPr lang="en-US" sz="1900" spc="100" dirty="0">
                <a:latin typeface="Times New Roman" panose="02020603050405020304" pitchFamily="18" charset="0"/>
                <a:cs typeface="Times New Roman" panose="02020603050405020304" pitchFamily="18" charset="0"/>
              </a:rPr>
              <a:t> and</a:t>
            </a:r>
            <a:r>
              <a:rPr lang="en-US" sz="1900" spc="135"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standard</a:t>
            </a:r>
            <a:r>
              <a:rPr lang="en-US" sz="1900" spc="135" dirty="0">
                <a:latin typeface="Times New Roman" panose="02020603050405020304" pitchFamily="18" charset="0"/>
                <a:cs typeface="Times New Roman" panose="02020603050405020304" pitchFamily="18" charset="0"/>
              </a:rPr>
              <a:t> </a:t>
            </a:r>
            <a:r>
              <a:rPr lang="en-US" sz="1900" spc="40" dirty="0">
                <a:latin typeface="Times New Roman" panose="02020603050405020304" pitchFamily="18" charset="0"/>
                <a:cs typeface="Times New Roman" panose="02020603050405020304" pitchFamily="18" charset="0"/>
              </a:rPr>
              <a:t>deviation</a:t>
            </a:r>
            <a:endParaRPr lang="en-US" sz="1900" dirty="0">
              <a:latin typeface="Times New Roman" panose="02020603050405020304" pitchFamily="18" charset="0"/>
              <a:cs typeface="Times New Roman" panose="02020603050405020304" pitchFamily="18" charset="0"/>
            </a:endParaRPr>
          </a:p>
          <a:p>
            <a:pPr marL="355600" marR="5080" indent="-342900" algn="just">
              <a:lnSpc>
                <a:spcPct val="110000"/>
              </a:lnSpc>
              <a:spcBef>
                <a:spcPts val="985"/>
              </a:spcBef>
              <a:buFont typeface="Wingdings" panose="05000000000000000000" pitchFamily="2" charset="2"/>
              <a:buChar char="Ø"/>
              <a:tabLst>
                <a:tab pos="355600" algn="l"/>
              </a:tabLst>
            </a:pPr>
            <a:r>
              <a:rPr lang="en-US" sz="1900" b="1" spc="75" dirty="0">
                <a:latin typeface="Times New Roman" panose="02020603050405020304" pitchFamily="18" charset="0"/>
                <a:cs typeface="Times New Roman" panose="02020603050405020304" pitchFamily="18" charset="0"/>
              </a:rPr>
              <a:t>Visualizing</a:t>
            </a:r>
            <a:r>
              <a:rPr lang="en-US" sz="1900" b="1" spc="175"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the</a:t>
            </a:r>
            <a:r>
              <a:rPr lang="en-US" sz="1900" b="1" spc="130" dirty="0">
                <a:latin typeface="Times New Roman" panose="02020603050405020304" pitchFamily="18" charset="0"/>
                <a:cs typeface="Times New Roman" panose="02020603050405020304" pitchFamily="18" charset="0"/>
              </a:rPr>
              <a:t> </a:t>
            </a:r>
            <a:r>
              <a:rPr lang="en-US" sz="1900" b="1" spc="114" dirty="0">
                <a:latin typeface="Times New Roman" panose="02020603050405020304" pitchFamily="18" charset="0"/>
                <a:cs typeface="Times New Roman" panose="02020603050405020304" pitchFamily="18" charset="0"/>
              </a:rPr>
              <a:t>data:</a:t>
            </a:r>
            <a:r>
              <a:rPr lang="en-US" sz="1900" b="1" spc="45" dirty="0">
                <a:latin typeface="Times New Roman" panose="02020603050405020304" pitchFamily="18" charset="0"/>
                <a:cs typeface="Times New Roman" panose="02020603050405020304" pitchFamily="18" charset="0"/>
              </a:rPr>
              <a:t> </a:t>
            </a:r>
            <a:r>
              <a:rPr lang="en-US" sz="1900" spc="65" dirty="0">
                <a:latin typeface="Times New Roman" panose="02020603050405020304" pitchFamily="18" charset="0"/>
                <a:cs typeface="Times New Roman" panose="02020603050405020304" pitchFamily="18" charset="0"/>
              </a:rPr>
              <a:t>Employing</a:t>
            </a:r>
            <a:r>
              <a:rPr lang="en-US" sz="1900" spc="105"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plots</a:t>
            </a:r>
            <a:r>
              <a:rPr lang="en-US" sz="1900" spc="17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like</a:t>
            </a:r>
            <a:r>
              <a:rPr lang="en-US" sz="1900" spc="200" dirty="0">
                <a:latin typeface="Times New Roman" panose="02020603050405020304" pitchFamily="18" charset="0"/>
                <a:cs typeface="Times New Roman" panose="02020603050405020304" pitchFamily="18" charset="0"/>
              </a:rPr>
              <a:t> </a:t>
            </a:r>
            <a:r>
              <a:rPr lang="en-US" sz="1900" spc="65" dirty="0">
                <a:latin typeface="Times New Roman" panose="02020603050405020304" pitchFamily="18" charset="0"/>
                <a:cs typeface="Times New Roman" panose="02020603050405020304" pitchFamily="18" charset="0"/>
              </a:rPr>
              <a:t>histograms,</a:t>
            </a:r>
            <a:r>
              <a:rPr lang="en-US" sz="1900" spc="114" dirty="0">
                <a:latin typeface="Times New Roman" panose="02020603050405020304" pitchFamily="18" charset="0"/>
                <a:cs typeface="Times New Roman" panose="02020603050405020304" pitchFamily="18" charset="0"/>
              </a:rPr>
              <a:t> </a:t>
            </a:r>
            <a:r>
              <a:rPr lang="en-US" sz="1900" spc="90" dirty="0">
                <a:latin typeface="Times New Roman" panose="02020603050405020304" pitchFamily="18" charset="0"/>
                <a:cs typeface="Times New Roman" panose="02020603050405020304" pitchFamily="18" charset="0"/>
              </a:rPr>
              <a:t>bar</a:t>
            </a:r>
            <a:r>
              <a:rPr lang="en-US" sz="1900" spc="13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charts,</a:t>
            </a:r>
            <a:r>
              <a:rPr lang="en-US" sz="1900" spc="204"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box</a:t>
            </a:r>
            <a:r>
              <a:rPr lang="en-US" sz="1900" spc="190" dirty="0">
                <a:latin typeface="Times New Roman" panose="02020603050405020304" pitchFamily="18" charset="0"/>
                <a:cs typeface="Times New Roman" panose="02020603050405020304" pitchFamily="18" charset="0"/>
              </a:rPr>
              <a:t> </a:t>
            </a:r>
            <a:r>
              <a:rPr lang="en-US" sz="1900" spc="50" dirty="0">
                <a:latin typeface="Times New Roman" panose="02020603050405020304" pitchFamily="18" charset="0"/>
                <a:cs typeface="Times New Roman" panose="02020603050405020304" pitchFamily="18" charset="0"/>
              </a:rPr>
              <a:t>plots,</a:t>
            </a:r>
            <a:r>
              <a:rPr lang="en-US" sz="1900" spc="120" dirty="0">
                <a:latin typeface="Times New Roman" panose="02020603050405020304" pitchFamily="18" charset="0"/>
                <a:cs typeface="Times New Roman" panose="02020603050405020304" pitchFamily="18" charset="0"/>
              </a:rPr>
              <a:t> </a:t>
            </a:r>
            <a:r>
              <a:rPr lang="en-US" sz="1900" spc="65" dirty="0">
                <a:latin typeface="Times New Roman" panose="02020603050405020304" pitchFamily="18" charset="0"/>
                <a:cs typeface="Times New Roman" panose="02020603050405020304" pitchFamily="18" charset="0"/>
              </a:rPr>
              <a:t>scatter</a:t>
            </a:r>
            <a:r>
              <a:rPr lang="en-US" sz="1900" spc="130" dirty="0">
                <a:latin typeface="Times New Roman" panose="02020603050405020304" pitchFamily="18" charset="0"/>
                <a:cs typeface="Times New Roman" panose="02020603050405020304" pitchFamily="18" charset="0"/>
              </a:rPr>
              <a:t> </a:t>
            </a:r>
            <a:r>
              <a:rPr lang="en-US" sz="1900" spc="-10" dirty="0">
                <a:latin typeface="Times New Roman" panose="02020603050405020304" pitchFamily="18" charset="0"/>
                <a:cs typeface="Times New Roman" panose="02020603050405020304" pitchFamily="18" charset="0"/>
              </a:rPr>
              <a:t>plots, </a:t>
            </a:r>
            <a:r>
              <a:rPr lang="en-US" sz="1900" spc="100" dirty="0">
                <a:latin typeface="Times New Roman" panose="02020603050405020304" pitchFamily="18" charset="0"/>
                <a:cs typeface="Times New Roman" panose="02020603050405020304" pitchFamily="18" charset="0"/>
              </a:rPr>
              <a:t>and</a:t>
            </a:r>
            <a:r>
              <a:rPr lang="en-US" sz="1900" spc="145" dirty="0">
                <a:latin typeface="Times New Roman" panose="02020603050405020304" pitchFamily="18" charset="0"/>
                <a:cs typeface="Times New Roman" panose="02020603050405020304" pitchFamily="18" charset="0"/>
              </a:rPr>
              <a:t> </a:t>
            </a:r>
            <a:r>
              <a:rPr lang="en-US" sz="1900" spc="85" dirty="0">
                <a:latin typeface="Times New Roman" panose="02020603050405020304" pitchFamily="18" charset="0"/>
                <a:cs typeface="Times New Roman" panose="02020603050405020304" pitchFamily="18" charset="0"/>
              </a:rPr>
              <a:t>heatmaps</a:t>
            </a:r>
            <a:r>
              <a:rPr lang="en-US" sz="1900" spc="15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a:t>
            </a:r>
            <a:r>
              <a:rPr lang="en-US" sz="1900" spc="125"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get</a:t>
            </a:r>
            <a:r>
              <a:rPr lang="en-US" sz="1900" spc="165" dirty="0">
                <a:latin typeface="Times New Roman" panose="02020603050405020304" pitchFamily="18" charset="0"/>
                <a:cs typeface="Times New Roman" panose="02020603050405020304" pitchFamily="18" charset="0"/>
              </a:rPr>
              <a:t> </a:t>
            </a:r>
            <a:r>
              <a:rPr lang="en-US" sz="1900" spc="155" dirty="0">
                <a:latin typeface="Times New Roman" panose="02020603050405020304" pitchFamily="18" charset="0"/>
                <a:cs typeface="Times New Roman" panose="02020603050405020304" pitchFamily="18" charset="0"/>
              </a:rPr>
              <a:t>a</a:t>
            </a:r>
            <a:r>
              <a:rPr lang="en-US" sz="1900" spc="15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better</a:t>
            </a:r>
            <a:r>
              <a:rPr lang="en-US" sz="1900" spc="114"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understanding</a:t>
            </a:r>
            <a:r>
              <a:rPr lang="en-US" sz="1900" spc="17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of</a:t>
            </a:r>
            <a:r>
              <a:rPr lang="en-US" sz="1900" spc="15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a:t>
            </a:r>
            <a:r>
              <a:rPr lang="en-US" sz="1900" spc="180" dirty="0">
                <a:latin typeface="Times New Roman" panose="02020603050405020304" pitchFamily="18" charset="0"/>
                <a:cs typeface="Times New Roman" panose="02020603050405020304" pitchFamily="18" charset="0"/>
              </a:rPr>
              <a:t> </a:t>
            </a:r>
            <a:r>
              <a:rPr lang="en-US" sz="1900" spc="45" dirty="0">
                <a:latin typeface="Times New Roman" panose="02020603050405020304" pitchFamily="18" charset="0"/>
                <a:cs typeface="Times New Roman" panose="02020603050405020304" pitchFamily="18" charset="0"/>
              </a:rPr>
              <a:t>distribution</a:t>
            </a:r>
            <a:r>
              <a:rPr lang="en-US" sz="1900" spc="145" dirty="0">
                <a:latin typeface="Times New Roman" panose="02020603050405020304" pitchFamily="18" charset="0"/>
                <a:cs typeface="Times New Roman" panose="02020603050405020304" pitchFamily="18" charset="0"/>
              </a:rPr>
              <a:t> </a:t>
            </a:r>
            <a:r>
              <a:rPr lang="en-US" sz="1900" spc="80" dirty="0">
                <a:latin typeface="Times New Roman" panose="02020603050405020304" pitchFamily="18" charset="0"/>
                <a:cs typeface="Times New Roman" panose="02020603050405020304" pitchFamily="18" charset="0"/>
              </a:rPr>
              <a:t>and</a:t>
            </a:r>
            <a:r>
              <a:rPr lang="en-US" sz="1900" spc="145"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relationships</a:t>
            </a:r>
            <a:r>
              <a:rPr lang="en-US" sz="1900" spc="7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in</a:t>
            </a:r>
            <a:r>
              <a:rPr lang="en-US" sz="1900" spc="145" dirty="0">
                <a:latin typeface="Times New Roman" panose="02020603050405020304" pitchFamily="18" charset="0"/>
                <a:cs typeface="Times New Roman" panose="02020603050405020304" pitchFamily="18" charset="0"/>
              </a:rPr>
              <a:t> </a:t>
            </a:r>
            <a:r>
              <a:rPr lang="en-US" sz="1900" spc="-25" dirty="0">
                <a:latin typeface="Times New Roman" panose="02020603050405020304" pitchFamily="18" charset="0"/>
                <a:cs typeface="Times New Roman" panose="02020603050405020304" pitchFamily="18" charset="0"/>
              </a:rPr>
              <a:t>the</a:t>
            </a:r>
            <a:r>
              <a:rPr lang="en-US" sz="1900" spc="500" dirty="0">
                <a:latin typeface="Times New Roman" panose="02020603050405020304" pitchFamily="18" charset="0"/>
                <a:cs typeface="Times New Roman" panose="02020603050405020304" pitchFamily="18" charset="0"/>
              </a:rPr>
              <a:t> </a:t>
            </a:r>
            <a:r>
              <a:rPr lang="en-US" sz="1900" spc="80" dirty="0">
                <a:latin typeface="Times New Roman" panose="02020603050405020304" pitchFamily="18" charset="0"/>
                <a:cs typeface="Times New Roman" panose="02020603050405020304" pitchFamily="18" charset="0"/>
              </a:rPr>
              <a:t>data.</a:t>
            </a:r>
            <a:endParaRPr lang="en-US" sz="1900" dirty="0">
              <a:latin typeface="Times New Roman" panose="02020603050405020304" pitchFamily="18" charset="0"/>
              <a:cs typeface="Times New Roman" panose="02020603050405020304" pitchFamily="18" charset="0"/>
            </a:endParaRPr>
          </a:p>
          <a:p>
            <a:pPr marL="355600" algn="just">
              <a:lnSpc>
                <a:spcPct val="110000"/>
              </a:lnSpc>
              <a:spcBef>
                <a:spcPts val="254"/>
              </a:spcBef>
              <a:buFont typeface="Wingdings" panose="05000000000000000000" pitchFamily="2" charset="2"/>
              <a:buChar char="Ø"/>
              <a:tabLst>
                <a:tab pos="354965" algn="l"/>
              </a:tabLst>
            </a:pPr>
            <a:r>
              <a:rPr lang="en-US" sz="1900" b="1" spc="55" dirty="0">
                <a:latin typeface="Times New Roman" panose="02020603050405020304" pitchFamily="18" charset="0"/>
                <a:cs typeface="Times New Roman" panose="02020603050405020304" pitchFamily="18" charset="0"/>
              </a:rPr>
              <a:t>Identifying</a:t>
            </a:r>
            <a:r>
              <a:rPr lang="en-US" sz="1900" b="1" spc="22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outliers</a:t>
            </a:r>
            <a:r>
              <a:rPr lang="en-US" sz="1900" b="1" spc="150" dirty="0">
                <a:latin typeface="Times New Roman" panose="02020603050405020304" pitchFamily="18" charset="0"/>
                <a:cs typeface="Times New Roman" panose="02020603050405020304" pitchFamily="18" charset="0"/>
              </a:rPr>
              <a:t> </a:t>
            </a:r>
            <a:r>
              <a:rPr lang="en-US" sz="1900" b="1" spc="120" dirty="0">
                <a:latin typeface="Times New Roman" panose="02020603050405020304" pitchFamily="18" charset="0"/>
                <a:cs typeface="Times New Roman" panose="02020603050405020304" pitchFamily="18" charset="0"/>
              </a:rPr>
              <a:t>and</a:t>
            </a:r>
            <a:r>
              <a:rPr lang="en-US" sz="1900" b="1" spc="155" dirty="0">
                <a:latin typeface="Times New Roman" panose="02020603050405020304" pitchFamily="18" charset="0"/>
                <a:cs typeface="Times New Roman" panose="02020603050405020304" pitchFamily="18" charset="0"/>
              </a:rPr>
              <a:t> </a:t>
            </a:r>
            <a:r>
              <a:rPr lang="en-US" sz="1900" b="1" spc="75" dirty="0">
                <a:latin typeface="Times New Roman" panose="02020603050405020304" pitchFamily="18" charset="0"/>
                <a:cs typeface="Times New Roman" panose="02020603050405020304" pitchFamily="18" charset="0"/>
              </a:rPr>
              <a:t>anomalies:</a:t>
            </a:r>
            <a:r>
              <a:rPr lang="en-US" sz="1900" b="1" spc="125" dirty="0">
                <a:latin typeface="Times New Roman" panose="02020603050405020304" pitchFamily="18" charset="0"/>
                <a:cs typeface="Times New Roman" panose="02020603050405020304" pitchFamily="18" charset="0"/>
              </a:rPr>
              <a:t> </a:t>
            </a:r>
            <a:r>
              <a:rPr lang="en-US" sz="1900" spc="50" dirty="0">
                <a:latin typeface="Times New Roman" panose="02020603050405020304" pitchFamily="18" charset="0"/>
                <a:cs typeface="Times New Roman" panose="02020603050405020304" pitchFamily="18" charset="0"/>
              </a:rPr>
              <a:t>Detecting</a:t>
            </a:r>
            <a:r>
              <a:rPr lang="en-US" sz="1900" spc="14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unusual</a:t>
            </a:r>
            <a:r>
              <a:rPr lang="en-US" sz="1900" spc="180" dirty="0">
                <a:latin typeface="Times New Roman" panose="02020603050405020304" pitchFamily="18" charset="0"/>
                <a:cs typeface="Times New Roman" panose="02020603050405020304" pitchFamily="18" charset="0"/>
              </a:rPr>
              <a:t> </a:t>
            </a:r>
            <a:r>
              <a:rPr lang="en-US" sz="1900" spc="120" dirty="0">
                <a:latin typeface="Times New Roman" panose="02020603050405020304" pitchFamily="18" charset="0"/>
                <a:cs typeface="Times New Roman" panose="02020603050405020304" pitchFamily="18" charset="0"/>
              </a:rPr>
              <a:t>data</a:t>
            </a:r>
            <a:r>
              <a:rPr lang="en-US" sz="1900" spc="114"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points</a:t>
            </a:r>
            <a:r>
              <a:rPr lang="en-US" sz="1900" spc="204"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that</a:t>
            </a:r>
            <a:r>
              <a:rPr lang="en-US" sz="1900" spc="130"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might</a:t>
            </a:r>
            <a:r>
              <a:rPr lang="en-US" sz="1900" spc="215" dirty="0">
                <a:latin typeface="Times New Roman" panose="02020603050405020304" pitchFamily="18" charset="0"/>
                <a:cs typeface="Times New Roman" panose="02020603050405020304" pitchFamily="18" charset="0"/>
              </a:rPr>
              <a:t> </a:t>
            </a:r>
            <a:r>
              <a:rPr lang="en-US" sz="1900" spc="50" dirty="0">
                <a:latin typeface="Times New Roman" panose="02020603050405020304" pitchFamily="18" charset="0"/>
                <a:cs typeface="Times New Roman" panose="02020603050405020304" pitchFamily="18" charset="0"/>
              </a:rPr>
              <a:t>indicate </a:t>
            </a:r>
            <a:r>
              <a:rPr lang="en-US" sz="1900" spc="105" dirty="0">
                <a:latin typeface="Times New Roman" panose="02020603050405020304" pitchFamily="18" charset="0"/>
                <a:cs typeface="Times New Roman" panose="02020603050405020304" pitchFamily="18" charset="0"/>
              </a:rPr>
              <a:t>data</a:t>
            </a:r>
            <a:r>
              <a:rPr lang="en-US" sz="1900" spc="15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entry</a:t>
            </a:r>
            <a:r>
              <a:rPr lang="en-US" sz="1900" spc="15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errors</a:t>
            </a:r>
            <a:r>
              <a:rPr lang="en-US" sz="1900" spc="16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or</a:t>
            </a:r>
            <a:r>
              <a:rPr lang="en-US" sz="1900" spc="120" dirty="0">
                <a:latin typeface="Times New Roman" panose="02020603050405020304" pitchFamily="18" charset="0"/>
                <a:cs typeface="Times New Roman" panose="02020603050405020304" pitchFamily="18" charset="0"/>
              </a:rPr>
              <a:t> </a:t>
            </a:r>
            <a:r>
              <a:rPr lang="en-US" sz="1900" spc="70" dirty="0">
                <a:latin typeface="Times New Roman" panose="02020603050405020304" pitchFamily="18" charset="0"/>
                <a:cs typeface="Times New Roman" panose="02020603050405020304" pitchFamily="18" charset="0"/>
              </a:rPr>
              <a:t>significant</a:t>
            </a:r>
            <a:r>
              <a:rPr lang="en-US" sz="1900" spc="170" dirty="0">
                <a:latin typeface="Times New Roman" panose="02020603050405020304" pitchFamily="18" charset="0"/>
                <a:cs typeface="Times New Roman" panose="02020603050405020304" pitchFamily="18" charset="0"/>
              </a:rPr>
              <a:t> </a:t>
            </a:r>
            <a:r>
              <a:rPr lang="en-US" sz="1900" spc="40" dirty="0">
                <a:latin typeface="Times New Roman" panose="02020603050405020304" pitchFamily="18" charset="0"/>
                <a:cs typeface="Times New Roman" panose="02020603050405020304" pitchFamily="18" charset="0"/>
              </a:rPr>
              <a:t>insights.</a:t>
            </a:r>
            <a:endParaRPr lang="en-US" sz="1900" dirty="0">
              <a:latin typeface="Times New Roman" panose="02020603050405020304" pitchFamily="18" charset="0"/>
              <a:cs typeface="Times New Roman" panose="02020603050405020304" pitchFamily="18" charset="0"/>
            </a:endParaRPr>
          </a:p>
          <a:p>
            <a:pPr marL="355600" marR="718185" indent="-342900" algn="just">
              <a:lnSpc>
                <a:spcPct val="110000"/>
              </a:lnSpc>
              <a:spcBef>
                <a:spcPts val="1045"/>
              </a:spcBef>
              <a:buFont typeface="Wingdings" panose="05000000000000000000" pitchFamily="2" charset="2"/>
              <a:buChar char="Ø"/>
              <a:tabLst>
                <a:tab pos="355600" algn="l"/>
              </a:tabLst>
            </a:pPr>
            <a:r>
              <a:rPr lang="en-US" sz="1900" b="1" spc="90" dirty="0">
                <a:latin typeface="Times New Roman" panose="02020603050405020304" pitchFamily="18" charset="0"/>
                <a:cs typeface="Times New Roman" panose="02020603050405020304" pitchFamily="18" charset="0"/>
              </a:rPr>
              <a:t>Handling</a:t>
            </a:r>
            <a:r>
              <a:rPr lang="en-US" sz="1900" b="1" spc="160" dirty="0">
                <a:latin typeface="Times New Roman" panose="02020603050405020304" pitchFamily="18" charset="0"/>
                <a:cs typeface="Times New Roman" panose="02020603050405020304" pitchFamily="18" charset="0"/>
              </a:rPr>
              <a:t> </a:t>
            </a:r>
            <a:r>
              <a:rPr lang="en-US" sz="1900" b="1" spc="85" dirty="0">
                <a:latin typeface="Times New Roman" panose="02020603050405020304" pitchFamily="18" charset="0"/>
                <a:cs typeface="Times New Roman" panose="02020603050405020304" pitchFamily="18" charset="0"/>
              </a:rPr>
              <a:t>missing</a:t>
            </a:r>
            <a:r>
              <a:rPr lang="en-US" sz="1900" b="1" spc="70" dirty="0">
                <a:latin typeface="Times New Roman" panose="02020603050405020304" pitchFamily="18" charset="0"/>
                <a:cs typeface="Times New Roman" panose="02020603050405020304" pitchFamily="18" charset="0"/>
              </a:rPr>
              <a:t> </a:t>
            </a:r>
            <a:r>
              <a:rPr lang="en-US" sz="1900" b="1" spc="75" dirty="0">
                <a:latin typeface="Times New Roman" panose="02020603050405020304" pitchFamily="18" charset="0"/>
                <a:cs typeface="Times New Roman" panose="02020603050405020304" pitchFamily="18" charset="0"/>
              </a:rPr>
              <a:t>values:</a:t>
            </a:r>
            <a:r>
              <a:rPr lang="en-US" sz="1900" b="1" spc="120"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Understanding</a:t>
            </a:r>
            <a:r>
              <a:rPr lang="en-US" sz="1900" spc="17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a:t>
            </a:r>
            <a:r>
              <a:rPr lang="en-US" sz="1900" spc="18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nature</a:t>
            </a:r>
            <a:r>
              <a:rPr lang="en-US" sz="1900" spc="185"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and</a:t>
            </a:r>
            <a:r>
              <a:rPr lang="en-US" sz="1900" spc="14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extent</a:t>
            </a:r>
            <a:r>
              <a:rPr lang="en-US" sz="1900" spc="16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of</a:t>
            </a:r>
            <a:r>
              <a:rPr lang="en-US" sz="1900" spc="145"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missing</a:t>
            </a:r>
            <a:r>
              <a:rPr lang="en-US" sz="1900" spc="180" dirty="0">
                <a:latin typeface="Times New Roman" panose="02020603050405020304" pitchFamily="18" charset="0"/>
                <a:cs typeface="Times New Roman" panose="02020603050405020304" pitchFamily="18" charset="0"/>
              </a:rPr>
              <a:t> </a:t>
            </a:r>
            <a:r>
              <a:rPr lang="en-US" sz="1900" spc="105" dirty="0">
                <a:latin typeface="Times New Roman" panose="02020603050405020304" pitchFamily="18" charset="0"/>
                <a:cs typeface="Times New Roman" panose="02020603050405020304" pitchFamily="18" charset="0"/>
              </a:rPr>
              <a:t>data</a:t>
            </a:r>
            <a:r>
              <a:rPr lang="en-US" sz="1900" spc="150" dirty="0">
                <a:latin typeface="Times New Roman" panose="02020603050405020304" pitchFamily="18" charset="0"/>
                <a:cs typeface="Times New Roman" panose="02020603050405020304" pitchFamily="18" charset="0"/>
              </a:rPr>
              <a:t> </a:t>
            </a:r>
            <a:r>
              <a:rPr lang="en-US" sz="1900" spc="-25" dirty="0">
                <a:latin typeface="Times New Roman" panose="02020603050405020304" pitchFamily="18" charset="0"/>
                <a:cs typeface="Times New Roman" panose="02020603050405020304" pitchFamily="18" charset="0"/>
              </a:rPr>
              <a:t>to </a:t>
            </a:r>
            <a:r>
              <a:rPr lang="en-US" sz="1900" spc="65" dirty="0">
                <a:latin typeface="Times New Roman" panose="02020603050405020304" pitchFamily="18" charset="0"/>
                <a:cs typeface="Times New Roman" panose="02020603050405020304" pitchFamily="18" charset="0"/>
              </a:rPr>
              <a:t>decide</a:t>
            </a:r>
            <a:r>
              <a:rPr lang="en-US" sz="1900" spc="1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on</a:t>
            </a:r>
            <a:r>
              <a:rPr lang="en-US" sz="1900" spc="145"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appropriate</a:t>
            </a:r>
            <a:r>
              <a:rPr lang="en-US" sz="1900" spc="185"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methods</a:t>
            </a:r>
            <a:r>
              <a:rPr lang="en-US" sz="1900" spc="15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for</a:t>
            </a:r>
            <a:r>
              <a:rPr lang="en-US" sz="1900" spc="110"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dealing</a:t>
            </a:r>
            <a:r>
              <a:rPr lang="en-US" sz="1900" spc="17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with</a:t>
            </a:r>
            <a:r>
              <a:rPr lang="en-US" sz="1900" spc="145"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them,</a:t>
            </a:r>
            <a:r>
              <a:rPr lang="en-US" sz="1900" spc="10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such</a:t>
            </a:r>
            <a:r>
              <a:rPr lang="en-US" sz="1900" spc="145" dirty="0">
                <a:latin typeface="Times New Roman" panose="02020603050405020304" pitchFamily="18" charset="0"/>
                <a:cs typeface="Times New Roman" panose="02020603050405020304" pitchFamily="18" charset="0"/>
              </a:rPr>
              <a:t> </a:t>
            </a:r>
            <a:r>
              <a:rPr lang="en-US" sz="1900" spc="125" dirty="0">
                <a:latin typeface="Times New Roman" panose="02020603050405020304" pitchFamily="18" charset="0"/>
                <a:cs typeface="Times New Roman" panose="02020603050405020304" pitchFamily="18" charset="0"/>
              </a:rPr>
              <a:t>as</a:t>
            </a:r>
            <a:r>
              <a:rPr lang="en-US" sz="1900" spc="160"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imputation</a:t>
            </a:r>
            <a:r>
              <a:rPr lang="en-US" sz="1900" spc="14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or</a:t>
            </a:r>
            <a:r>
              <a:rPr lang="en-US" sz="1900" spc="195" dirty="0">
                <a:latin typeface="Times New Roman" panose="02020603050405020304" pitchFamily="18" charset="0"/>
                <a:cs typeface="Times New Roman" panose="02020603050405020304" pitchFamily="18" charset="0"/>
              </a:rPr>
              <a:t> </a:t>
            </a:r>
            <a:r>
              <a:rPr lang="en-US" sz="1900" spc="-10" dirty="0">
                <a:latin typeface="Times New Roman" panose="02020603050405020304" pitchFamily="18" charset="0"/>
                <a:cs typeface="Times New Roman" panose="02020603050405020304" pitchFamily="18" charset="0"/>
              </a:rPr>
              <a:t>removal</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80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3CB9-7776-AADD-69CA-D4E0FFAFEECB}"/>
              </a:ext>
            </a:extLst>
          </p:cNvPr>
          <p:cNvSpPr>
            <a:spLocks noGrp="1"/>
          </p:cNvSpPr>
          <p:nvPr>
            <p:ph type="title"/>
          </p:nvPr>
        </p:nvSpPr>
        <p:spPr>
          <a:xfrm>
            <a:off x="2592925" y="624110"/>
            <a:ext cx="8911687" cy="752406"/>
          </a:xfrm>
        </p:spPr>
        <p:txBody>
          <a:bodyPr>
            <a:normAutofit/>
          </a:bodyPr>
          <a:lstStyle/>
          <a:p>
            <a:r>
              <a:rPr lang="en-IN" sz="4000" b="1" spc="130" dirty="0">
                <a:latin typeface="Arial" panose="020B0604020202020204" pitchFamily="34" charset="0"/>
                <a:cs typeface="Arial" panose="020B0604020202020204" pitchFamily="34" charset="0"/>
              </a:rPr>
              <a:t>TECHNIQUES</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EDB083-428B-919A-2CFE-93F450C4AD10}"/>
              </a:ext>
            </a:extLst>
          </p:cNvPr>
          <p:cNvSpPr>
            <a:spLocks noGrp="1"/>
          </p:cNvSpPr>
          <p:nvPr>
            <p:ph idx="1"/>
          </p:nvPr>
        </p:nvSpPr>
        <p:spPr>
          <a:xfrm>
            <a:off x="2510554" y="1540189"/>
            <a:ext cx="8915400" cy="3777622"/>
          </a:xfrm>
        </p:spPr>
        <p:txBody>
          <a:bodyPr>
            <a:normAutofit fontScale="92500"/>
          </a:bodyPr>
          <a:lstStyle/>
          <a:p>
            <a:pPr marL="355600" marR="5080" algn="just">
              <a:lnSpc>
                <a:spcPct val="131500"/>
              </a:lnSpc>
              <a:spcBef>
                <a:spcPts val="95"/>
              </a:spcBef>
              <a:buFont typeface="Wingdings" panose="05000000000000000000" pitchFamily="2" charset="2"/>
              <a:buChar char="Ø"/>
              <a:tabLst>
                <a:tab pos="355600" algn="l"/>
              </a:tabLst>
            </a:pPr>
            <a:r>
              <a:rPr lang="en-US" sz="2200" b="1" spc="60" dirty="0">
                <a:latin typeface="Times New Roman" panose="02020603050405020304" pitchFamily="18" charset="0"/>
                <a:cs typeface="Times New Roman" panose="02020603050405020304" pitchFamily="18" charset="0"/>
              </a:rPr>
              <a:t>Handling</a:t>
            </a:r>
            <a:r>
              <a:rPr lang="en-US" sz="2200" b="1" spc="175"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Missing</a:t>
            </a:r>
            <a:r>
              <a:rPr lang="en-US" sz="2200" b="1" spc="18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Values:</a:t>
            </a:r>
            <a:r>
              <a:rPr lang="en-US" sz="2200" b="1" spc="254"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Identifying</a:t>
            </a:r>
            <a:r>
              <a:rPr lang="en-US" sz="1900" spc="210"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and</a:t>
            </a:r>
            <a:r>
              <a:rPr lang="en-US" sz="1900" spc="165"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addressing</a:t>
            </a:r>
            <a:r>
              <a:rPr lang="en-US" sz="1900" spc="210" dirty="0">
                <a:latin typeface="Times New Roman" panose="02020603050405020304" pitchFamily="18" charset="0"/>
                <a:cs typeface="Times New Roman" panose="02020603050405020304" pitchFamily="18" charset="0"/>
              </a:rPr>
              <a:t> </a:t>
            </a:r>
            <a:r>
              <a:rPr lang="en-US" sz="1900" spc="50" dirty="0">
                <a:latin typeface="Times New Roman" panose="02020603050405020304" pitchFamily="18" charset="0"/>
                <a:cs typeface="Times New Roman" panose="02020603050405020304" pitchFamily="18" charset="0"/>
              </a:rPr>
              <a:t>missing</a:t>
            </a:r>
            <a:r>
              <a:rPr lang="en-US" sz="1900" spc="204" dirty="0">
                <a:latin typeface="Times New Roman" panose="02020603050405020304" pitchFamily="18" charset="0"/>
                <a:cs typeface="Times New Roman" panose="02020603050405020304" pitchFamily="18" charset="0"/>
              </a:rPr>
              <a:t> </a:t>
            </a:r>
            <a:r>
              <a:rPr lang="en-US" sz="1900" spc="90" dirty="0">
                <a:latin typeface="Times New Roman" panose="02020603050405020304" pitchFamily="18" charset="0"/>
                <a:cs typeface="Times New Roman" panose="02020603050405020304" pitchFamily="18" charset="0"/>
              </a:rPr>
              <a:t>data</a:t>
            </a:r>
            <a:r>
              <a:rPr lang="en-US" sz="1900" spc="180" dirty="0">
                <a:latin typeface="Times New Roman" panose="02020603050405020304" pitchFamily="18" charset="0"/>
                <a:cs typeface="Times New Roman" panose="02020603050405020304" pitchFamily="18" charset="0"/>
              </a:rPr>
              <a:t> </a:t>
            </a:r>
            <a:r>
              <a:rPr lang="en-US" sz="1900" spc="-10" dirty="0">
                <a:latin typeface="Times New Roman" panose="02020603050405020304" pitchFamily="18" charset="0"/>
                <a:cs typeface="Times New Roman" panose="02020603050405020304" pitchFamily="18" charset="0"/>
              </a:rPr>
              <a:t>through </a:t>
            </a:r>
            <a:r>
              <a:rPr lang="en-US" sz="1900" dirty="0">
                <a:latin typeface="Times New Roman" panose="02020603050405020304" pitchFamily="18" charset="0"/>
                <a:cs typeface="Times New Roman" panose="02020603050405020304" pitchFamily="18" charset="0"/>
              </a:rPr>
              <a:t>techniques</a:t>
            </a:r>
            <a:r>
              <a:rPr lang="en-US" sz="1900" spc="229"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such</a:t>
            </a:r>
            <a:r>
              <a:rPr lang="en-US" sz="1900" spc="204" dirty="0">
                <a:latin typeface="Times New Roman" panose="02020603050405020304" pitchFamily="18" charset="0"/>
                <a:cs typeface="Times New Roman" panose="02020603050405020304" pitchFamily="18" charset="0"/>
              </a:rPr>
              <a:t> </a:t>
            </a:r>
            <a:r>
              <a:rPr lang="en-US" sz="1900" spc="125" dirty="0">
                <a:latin typeface="Times New Roman" panose="02020603050405020304" pitchFamily="18" charset="0"/>
                <a:cs typeface="Times New Roman" panose="02020603050405020304" pitchFamily="18" charset="0"/>
              </a:rPr>
              <a:t>as</a:t>
            </a:r>
            <a:r>
              <a:rPr lang="en-US" sz="1900" spc="13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imputation,</a:t>
            </a:r>
            <a:r>
              <a:rPr lang="en-US" sz="1900" spc="21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deletion,</a:t>
            </a:r>
            <a:r>
              <a:rPr lang="en-US" sz="1900" spc="21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or</a:t>
            </a:r>
            <a:r>
              <a:rPr lang="en-US" sz="1900" spc="21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using</a:t>
            </a:r>
            <a:r>
              <a:rPr lang="en-US" sz="1900" spc="235" dirty="0">
                <a:latin typeface="Times New Roman" panose="02020603050405020304" pitchFamily="18" charset="0"/>
                <a:cs typeface="Times New Roman" panose="02020603050405020304" pitchFamily="18" charset="0"/>
              </a:rPr>
              <a:t> </a:t>
            </a:r>
            <a:r>
              <a:rPr lang="en-US" sz="1900" spc="50" dirty="0">
                <a:latin typeface="Times New Roman" panose="02020603050405020304" pitchFamily="18" charset="0"/>
                <a:cs typeface="Times New Roman" panose="02020603050405020304" pitchFamily="18" charset="0"/>
              </a:rPr>
              <a:t>algorithms</a:t>
            </a:r>
            <a:r>
              <a:rPr lang="en-US" sz="1900" spc="140"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that</a:t>
            </a:r>
            <a:r>
              <a:rPr lang="en-US" sz="1900" spc="165"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can </a:t>
            </a:r>
            <a:r>
              <a:rPr lang="en-US" sz="1900" dirty="0">
                <a:latin typeface="Times New Roman" panose="02020603050405020304" pitchFamily="18" charset="0"/>
                <a:cs typeface="Times New Roman" panose="02020603050405020304" pitchFamily="18" charset="0"/>
              </a:rPr>
              <a:t>handle</a:t>
            </a:r>
            <a:r>
              <a:rPr lang="en-US" sz="1900" spc="175"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missing</a:t>
            </a:r>
            <a:r>
              <a:rPr lang="en-US" sz="1900" spc="260" dirty="0">
                <a:latin typeface="Times New Roman" panose="02020603050405020304" pitchFamily="18" charset="0"/>
                <a:cs typeface="Times New Roman" panose="02020603050405020304" pitchFamily="18" charset="0"/>
              </a:rPr>
              <a:t> </a:t>
            </a:r>
            <a:r>
              <a:rPr lang="en-US" sz="1900" spc="-10" dirty="0">
                <a:latin typeface="Times New Roman" panose="02020603050405020304" pitchFamily="18" charset="0"/>
                <a:cs typeface="Times New Roman" panose="02020603050405020304" pitchFamily="18" charset="0"/>
              </a:rPr>
              <a:t>values.</a:t>
            </a:r>
            <a:endParaRPr lang="en-US" sz="1900" dirty="0">
              <a:latin typeface="Times New Roman" panose="02020603050405020304" pitchFamily="18" charset="0"/>
              <a:cs typeface="Times New Roman" panose="02020603050405020304" pitchFamily="18" charset="0"/>
            </a:endParaRPr>
          </a:p>
          <a:p>
            <a:pPr marL="355600" marR="306705" algn="just">
              <a:lnSpc>
                <a:spcPct val="131500"/>
              </a:lnSpc>
              <a:spcBef>
                <a:spcPts val="75"/>
              </a:spcBef>
              <a:buFont typeface="Wingdings" panose="05000000000000000000" pitchFamily="2" charset="2"/>
              <a:buChar char="Ø"/>
              <a:tabLst>
                <a:tab pos="355600" algn="l"/>
              </a:tabLst>
            </a:pPr>
            <a:r>
              <a:rPr lang="en-US" sz="2200" b="1" dirty="0">
                <a:latin typeface="Times New Roman" panose="02020603050405020304" pitchFamily="18" charset="0"/>
                <a:cs typeface="Times New Roman" panose="02020603050405020304" pitchFamily="18" charset="0"/>
              </a:rPr>
              <a:t>Outlier</a:t>
            </a:r>
            <a:r>
              <a:rPr lang="en-US" sz="2200" b="1" spc="16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Detection:</a:t>
            </a:r>
            <a:r>
              <a:rPr lang="en-US" sz="2200" b="1" spc="24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Identifying</a:t>
            </a:r>
            <a:r>
              <a:rPr lang="en-US" sz="1900" spc="229"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unusual</a:t>
            </a:r>
            <a:r>
              <a:rPr lang="en-US" sz="1900" spc="140" dirty="0">
                <a:latin typeface="Times New Roman" panose="02020603050405020304" pitchFamily="18" charset="0"/>
                <a:cs typeface="Times New Roman" panose="02020603050405020304" pitchFamily="18" charset="0"/>
              </a:rPr>
              <a:t> </a:t>
            </a:r>
            <a:r>
              <a:rPr lang="en-US" sz="1900" spc="90" dirty="0">
                <a:latin typeface="Times New Roman" panose="02020603050405020304" pitchFamily="18" charset="0"/>
                <a:cs typeface="Times New Roman" panose="02020603050405020304" pitchFamily="18" charset="0"/>
              </a:rPr>
              <a:t>data</a:t>
            </a:r>
            <a:r>
              <a:rPr lang="en-US" sz="1900" spc="2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points</a:t>
            </a:r>
            <a:r>
              <a:rPr lang="en-US" sz="1900" spc="22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that</a:t>
            </a:r>
            <a:r>
              <a:rPr lang="en-US" sz="1900" spc="250" dirty="0">
                <a:latin typeface="Times New Roman" panose="02020603050405020304" pitchFamily="18" charset="0"/>
                <a:cs typeface="Times New Roman" panose="02020603050405020304" pitchFamily="18" charset="0"/>
              </a:rPr>
              <a:t> </a:t>
            </a:r>
            <a:r>
              <a:rPr lang="en-US" sz="1900" spc="65" dirty="0">
                <a:latin typeface="Times New Roman" panose="02020603050405020304" pitchFamily="18" charset="0"/>
                <a:cs typeface="Times New Roman" panose="02020603050405020304" pitchFamily="18" charset="0"/>
              </a:rPr>
              <a:t>can</a:t>
            </a:r>
            <a:r>
              <a:rPr lang="en-US" sz="1900" spc="195"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skew</a:t>
            </a:r>
            <a:r>
              <a:rPr lang="en-US" sz="1900" spc="160" dirty="0">
                <a:latin typeface="Times New Roman" panose="02020603050405020304" pitchFamily="18" charset="0"/>
                <a:cs typeface="Times New Roman" panose="02020603050405020304" pitchFamily="18" charset="0"/>
              </a:rPr>
              <a:t> </a:t>
            </a:r>
            <a:r>
              <a:rPr lang="en-US" sz="1900" spc="-25" dirty="0">
                <a:latin typeface="Times New Roman" panose="02020603050405020304" pitchFamily="18" charset="0"/>
                <a:cs typeface="Times New Roman" panose="02020603050405020304" pitchFamily="18" charset="0"/>
              </a:rPr>
              <a:t>the </a:t>
            </a:r>
            <a:r>
              <a:rPr lang="en-US" sz="1900" spc="60" dirty="0">
                <a:latin typeface="Times New Roman" panose="02020603050405020304" pitchFamily="18" charset="0"/>
                <a:cs typeface="Times New Roman" panose="02020603050405020304" pitchFamily="18" charset="0"/>
              </a:rPr>
              <a:t>analysis.</a:t>
            </a:r>
            <a:r>
              <a:rPr lang="en-US" sz="1900" spc="24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Techniques</a:t>
            </a:r>
            <a:r>
              <a:rPr lang="en-US" sz="1900" spc="16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include</a:t>
            </a:r>
            <a:r>
              <a:rPr lang="en-US" sz="1900" spc="28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using,</a:t>
            </a:r>
            <a:r>
              <a:rPr lang="en-US" sz="1900" spc="24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IQR</a:t>
            </a:r>
            <a:r>
              <a:rPr lang="en-US" sz="1900" spc="24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methods,</a:t>
            </a:r>
            <a:r>
              <a:rPr lang="en-US" sz="1900" spc="240"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and</a:t>
            </a:r>
            <a:r>
              <a:rPr lang="en-US" sz="1900" spc="220"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visual</a:t>
            </a:r>
            <a:r>
              <a:rPr lang="en-US" sz="1900" spc="27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inspections</a:t>
            </a:r>
            <a:r>
              <a:rPr lang="en-US" sz="1900" spc="160" dirty="0">
                <a:latin typeface="Times New Roman" panose="02020603050405020304" pitchFamily="18" charset="0"/>
                <a:cs typeface="Times New Roman" panose="02020603050405020304" pitchFamily="18" charset="0"/>
              </a:rPr>
              <a:t> </a:t>
            </a:r>
            <a:r>
              <a:rPr lang="en-US" sz="1900" spc="70" dirty="0">
                <a:latin typeface="Times New Roman" panose="02020603050405020304" pitchFamily="18" charset="0"/>
                <a:cs typeface="Times New Roman" panose="02020603050405020304" pitchFamily="18" charset="0"/>
              </a:rPr>
              <a:t>via </a:t>
            </a:r>
            <a:r>
              <a:rPr lang="en-US" sz="1900" dirty="0">
                <a:latin typeface="Times New Roman" panose="02020603050405020304" pitchFamily="18" charset="0"/>
                <a:cs typeface="Times New Roman" panose="02020603050405020304" pitchFamily="18" charset="0"/>
              </a:rPr>
              <a:t>box</a:t>
            </a:r>
            <a:r>
              <a:rPr lang="en-US" sz="1900" spc="225" dirty="0">
                <a:latin typeface="Times New Roman" panose="02020603050405020304" pitchFamily="18" charset="0"/>
                <a:cs typeface="Times New Roman" panose="02020603050405020304" pitchFamily="18" charset="0"/>
              </a:rPr>
              <a:t> </a:t>
            </a:r>
            <a:r>
              <a:rPr lang="en-US" sz="1900" spc="-10" dirty="0">
                <a:latin typeface="Times New Roman" panose="02020603050405020304" pitchFamily="18" charset="0"/>
                <a:cs typeface="Times New Roman" panose="02020603050405020304" pitchFamily="18" charset="0"/>
              </a:rPr>
              <a:t>plots</a:t>
            </a:r>
            <a:endParaRPr lang="en-US" sz="1900" dirty="0">
              <a:latin typeface="Times New Roman" panose="02020603050405020304" pitchFamily="18" charset="0"/>
              <a:cs typeface="Times New Roman" panose="02020603050405020304" pitchFamily="18" charset="0"/>
            </a:endParaRPr>
          </a:p>
          <a:p>
            <a:pPr marL="355600" algn="just">
              <a:lnSpc>
                <a:spcPct val="100000"/>
              </a:lnSpc>
              <a:spcBef>
                <a:spcPts val="750"/>
              </a:spcBef>
              <a:buFont typeface="Wingdings" panose="05000000000000000000" pitchFamily="2" charset="2"/>
              <a:buChar char="Ø"/>
              <a:tabLst>
                <a:tab pos="354965" algn="l"/>
              </a:tabLst>
            </a:pPr>
            <a:r>
              <a:rPr lang="en-US" sz="2200" b="1" dirty="0">
                <a:latin typeface="Times New Roman" panose="02020603050405020304" pitchFamily="18" charset="0"/>
                <a:cs typeface="Times New Roman" panose="02020603050405020304" pitchFamily="18" charset="0"/>
              </a:rPr>
              <a:t>Feature</a:t>
            </a:r>
            <a:r>
              <a:rPr lang="en-US" sz="2200" b="1" spc="25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Selection:</a:t>
            </a:r>
            <a:r>
              <a:rPr lang="en-US" sz="2200" b="1" spc="240" dirty="0">
                <a:latin typeface="Times New Roman" panose="02020603050405020304" pitchFamily="18" charset="0"/>
                <a:cs typeface="Times New Roman" panose="02020603050405020304" pitchFamily="18" charset="0"/>
              </a:rPr>
              <a:t> </a:t>
            </a:r>
            <a:r>
              <a:rPr lang="en-US" sz="1900" spc="45" dirty="0">
                <a:latin typeface="Times New Roman" panose="02020603050405020304" pitchFamily="18" charset="0"/>
                <a:cs typeface="Times New Roman" panose="02020603050405020304" pitchFamily="18" charset="0"/>
              </a:rPr>
              <a:t>selecting</a:t>
            </a:r>
            <a:r>
              <a:rPr lang="en-US" sz="1900" spc="15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a:t>
            </a:r>
            <a:r>
              <a:rPr lang="en-US" sz="1900" spc="17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most</a:t>
            </a:r>
            <a:r>
              <a:rPr lang="en-US" sz="1900" spc="27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important</a:t>
            </a:r>
            <a:r>
              <a:rPr lang="en-US" sz="1900" spc="17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features</a:t>
            </a:r>
            <a:r>
              <a:rPr lang="en-US" sz="1900" spc="140"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using</a:t>
            </a:r>
            <a:r>
              <a:rPr lang="en-US" sz="1900" spc="150" dirty="0">
                <a:latin typeface="Times New Roman" panose="02020603050405020304" pitchFamily="18" charset="0"/>
                <a:cs typeface="Times New Roman" panose="02020603050405020304" pitchFamily="18" charset="0"/>
              </a:rPr>
              <a:t> </a:t>
            </a:r>
            <a:r>
              <a:rPr lang="en-US" sz="1900" spc="-10" dirty="0" err="1">
                <a:latin typeface="Times New Roman" panose="02020603050405020304" pitchFamily="18" charset="0"/>
                <a:cs typeface="Times New Roman" panose="02020603050405020304" pitchFamily="18" charset="0"/>
              </a:rPr>
              <a:t>hypothesis</a:t>
            </a:r>
            <a:r>
              <a:rPr lang="en-US" sz="1900" dirty="0" err="1">
                <a:latin typeface="Times New Roman" panose="02020603050405020304" pitchFamily="18" charset="0"/>
                <a:cs typeface="Times New Roman" panose="02020603050405020304" pitchFamily="18" charset="0"/>
              </a:rPr>
              <a:t>testing</a:t>
            </a:r>
            <a:r>
              <a:rPr lang="en-US" sz="1900" spc="220"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and</a:t>
            </a:r>
            <a:r>
              <a:rPr lang="en-US" sz="1900" spc="17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using</a:t>
            </a:r>
            <a:r>
              <a:rPr lang="en-US" sz="1900" spc="260" dirty="0">
                <a:latin typeface="Times New Roman" panose="02020603050405020304" pitchFamily="18" charset="0"/>
                <a:cs typeface="Times New Roman" panose="02020603050405020304" pitchFamily="18" charset="0"/>
              </a:rPr>
              <a:t> </a:t>
            </a:r>
            <a:r>
              <a:rPr lang="en-US" sz="1900" spc="50" dirty="0" err="1">
                <a:latin typeface="Times New Roman" panose="02020603050405020304" pitchFamily="18" charset="0"/>
                <a:cs typeface="Times New Roman" panose="02020603050405020304" pitchFamily="18" charset="0"/>
              </a:rPr>
              <a:t>ols</a:t>
            </a:r>
            <a:r>
              <a:rPr lang="en-US" sz="1900" spc="17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method</a:t>
            </a:r>
            <a:r>
              <a:rPr lang="en-US" sz="1900" spc="180" dirty="0">
                <a:latin typeface="Times New Roman" panose="02020603050405020304" pitchFamily="18" charset="0"/>
                <a:cs typeface="Times New Roman" panose="02020603050405020304" pitchFamily="18" charset="0"/>
              </a:rPr>
              <a:t> </a:t>
            </a:r>
            <a:r>
              <a:rPr lang="en-US" sz="1900" spc="75" dirty="0">
                <a:latin typeface="Times New Roman" panose="02020603050405020304" pitchFamily="18" charset="0"/>
                <a:cs typeface="Times New Roman" panose="02020603050405020304" pitchFamily="18" charset="0"/>
              </a:rPr>
              <a:t>and</a:t>
            </a:r>
            <a:r>
              <a:rPr lang="en-US" sz="1900" spc="185" dirty="0">
                <a:latin typeface="Times New Roman" panose="02020603050405020304" pitchFamily="18" charset="0"/>
                <a:cs typeface="Times New Roman" panose="02020603050405020304" pitchFamily="18" charset="0"/>
              </a:rPr>
              <a:t> </a:t>
            </a:r>
            <a:r>
              <a:rPr lang="en-US" sz="1900" spc="65" dirty="0">
                <a:latin typeface="Times New Roman" panose="02020603050405020304" pitchFamily="18" charset="0"/>
                <a:cs typeface="Times New Roman" panose="02020603050405020304" pitchFamily="18" charset="0"/>
              </a:rPr>
              <a:t>using</a:t>
            </a:r>
            <a:r>
              <a:rPr lang="en-US" sz="1900" spc="13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random</a:t>
            </a:r>
            <a:r>
              <a:rPr lang="en-US" sz="1900" spc="15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forest</a:t>
            </a:r>
            <a:r>
              <a:rPr lang="en-US" sz="1900" spc="15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regressor</a:t>
            </a:r>
            <a:r>
              <a:rPr lang="en-US" sz="1900" spc="19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it</a:t>
            </a:r>
            <a:r>
              <a:rPr lang="en-US" sz="1900" spc="245" dirty="0">
                <a:latin typeface="Times New Roman" panose="02020603050405020304" pitchFamily="18" charset="0"/>
                <a:cs typeface="Times New Roman" panose="02020603050405020304" pitchFamily="18" charset="0"/>
              </a:rPr>
              <a:t> </a:t>
            </a:r>
            <a:r>
              <a:rPr lang="en-US" sz="1900" spc="50" dirty="0">
                <a:latin typeface="Times New Roman" panose="02020603050405020304" pitchFamily="18" charset="0"/>
                <a:cs typeface="Times New Roman" panose="02020603050405020304" pitchFamily="18" charset="0"/>
              </a:rPr>
              <a:t>gives </a:t>
            </a:r>
            <a:r>
              <a:rPr lang="en-US" sz="1900" dirty="0">
                <a:latin typeface="Times New Roman" panose="02020603050405020304" pitchFamily="18" charset="0"/>
                <a:cs typeface="Times New Roman" panose="02020603050405020304" pitchFamily="18" charset="0"/>
              </a:rPr>
              <a:t>the</a:t>
            </a:r>
            <a:r>
              <a:rPr lang="en-US" sz="1900" spc="17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importance</a:t>
            </a:r>
            <a:r>
              <a:rPr lang="en-US" sz="1900" spc="17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score</a:t>
            </a:r>
            <a:r>
              <a:rPr lang="en-US" sz="1900" spc="18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of</a:t>
            </a:r>
            <a:r>
              <a:rPr lang="en-US" sz="1900" spc="254" dirty="0">
                <a:latin typeface="Times New Roman" panose="02020603050405020304" pitchFamily="18" charset="0"/>
                <a:cs typeface="Times New Roman" panose="02020603050405020304" pitchFamily="18" charset="0"/>
              </a:rPr>
              <a:t> </a:t>
            </a:r>
            <a:r>
              <a:rPr lang="en-US" sz="1900" spc="-10" dirty="0">
                <a:latin typeface="Times New Roman" panose="02020603050405020304" pitchFamily="18" charset="0"/>
                <a:cs typeface="Times New Roman" panose="02020603050405020304" pitchFamily="18" charset="0"/>
              </a:rPr>
              <a:t>features.</a:t>
            </a:r>
            <a:endParaRPr lang="en-US" sz="1900" dirty="0">
              <a:latin typeface="Times New Roman" panose="02020603050405020304" pitchFamily="18" charset="0"/>
              <a:cs typeface="Times New Roman" panose="02020603050405020304" pitchFamily="18" charset="0"/>
            </a:endParaRPr>
          </a:p>
          <a:p>
            <a:pPr marL="355600" indent="-342900" algn="just">
              <a:lnSpc>
                <a:spcPct val="100000"/>
              </a:lnSpc>
              <a:spcBef>
                <a:spcPts val="755"/>
              </a:spcBef>
              <a:buFont typeface="Wingdings" panose="05000000000000000000" pitchFamily="2" charset="2"/>
              <a:buChar char="Ø"/>
              <a:tabLst>
                <a:tab pos="355600" algn="l"/>
              </a:tabLst>
            </a:pPr>
            <a:r>
              <a:rPr lang="en-US" sz="2200" b="1" spc="70" dirty="0">
                <a:latin typeface="Times New Roman" panose="02020603050405020304" pitchFamily="18" charset="0"/>
                <a:cs typeface="Times New Roman" panose="02020603050405020304" pitchFamily="18" charset="0"/>
              </a:rPr>
              <a:t>Data</a:t>
            </a:r>
            <a:r>
              <a:rPr lang="en-US" sz="2200" b="1" spc="60" dirty="0">
                <a:latin typeface="Times New Roman" panose="02020603050405020304" pitchFamily="18" charset="0"/>
                <a:cs typeface="Times New Roman" panose="02020603050405020304" pitchFamily="18" charset="0"/>
              </a:rPr>
              <a:t> </a:t>
            </a:r>
            <a:r>
              <a:rPr lang="en-US" sz="2200" b="1" spc="80" dirty="0">
                <a:latin typeface="Times New Roman" panose="02020603050405020304" pitchFamily="18" charset="0"/>
                <a:cs typeface="Times New Roman" panose="02020603050405020304" pitchFamily="18" charset="0"/>
              </a:rPr>
              <a:t>Scaling</a:t>
            </a:r>
            <a:r>
              <a:rPr lang="en-US" sz="2200" b="1" spc="1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t>
            </a:r>
            <a:r>
              <a:rPr lang="en-US" sz="2200" b="1" spc="9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using</a:t>
            </a:r>
            <a:r>
              <a:rPr lang="en-US" sz="1900" spc="13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a:t>
            </a:r>
            <a:r>
              <a:rPr lang="en-US" sz="1900" spc="60" dirty="0">
                <a:latin typeface="Times New Roman" panose="02020603050405020304" pitchFamily="18" charset="0"/>
                <a:cs typeface="Times New Roman" panose="02020603050405020304" pitchFamily="18" charset="0"/>
              </a:rPr>
              <a:t> </a:t>
            </a:r>
            <a:r>
              <a:rPr lang="en-US" sz="1900" spc="55" dirty="0">
                <a:latin typeface="Times New Roman" panose="02020603050405020304" pitchFamily="18" charset="0"/>
                <a:cs typeface="Times New Roman" panose="02020603050405020304" pitchFamily="18" charset="0"/>
              </a:rPr>
              <a:t>standard</a:t>
            </a:r>
            <a:r>
              <a:rPr lang="en-US" sz="1900" spc="90"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scaler</a:t>
            </a:r>
            <a:r>
              <a:rPr lang="en-US" sz="1900" spc="9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we</a:t>
            </a:r>
            <a:r>
              <a:rPr lang="en-US" sz="1900" spc="140" dirty="0">
                <a:latin typeface="Times New Roman" panose="02020603050405020304" pitchFamily="18" charset="0"/>
                <a:cs typeface="Times New Roman" panose="02020603050405020304" pitchFamily="18" charset="0"/>
              </a:rPr>
              <a:t> </a:t>
            </a:r>
            <a:r>
              <a:rPr lang="en-US" sz="1900" spc="65" dirty="0">
                <a:latin typeface="Times New Roman" panose="02020603050405020304" pitchFamily="18" charset="0"/>
                <a:cs typeface="Times New Roman" panose="02020603050405020304" pitchFamily="18" charset="0"/>
              </a:rPr>
              <a:t>scaled</a:t>
            </a:r>
            <a:r>
              <a:rPr lang="en-US" sz="1900" spc="8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a:t>
            </a:r>
            <a:r>
              <a:rPr lang="en-US" sz="1900" spc="140" dirty="0">
                <a:latin typeface="Times New Roman" panose="02020603050405020304" pitchFamily="18" charset="0"/>
                <a:cs typeface="Times New Roman" panose="02020603050405020304" pitchFamily="18" charset="0"/>
              </a:rPr>
              <a:t> </a:t>
            </a:r>
            <a:r>
              <a:rPr lang="en-US" sz="1900" spc="90" dirty="0">
                <a:latin typeface="Times New Roman" panose="02020603050405020304" pitchFamily="18" charset="0"/>
                <a:cs typeface="Times New Roman" panose="02020603050405020304" pitchFamily="18" charset="0"/>
              </a:rPr>
              <a:t>data</a:t>
            </a:r>
            <a:r>
              <a:rPr lang="en-US" sz="1900" spc="100" dirty="0">
                <a:latin typeface="Times New Roman" panose="02020603050405020304" pitchFamily="18" charset="0"/>
                <a:cs typeface="Times New Roman" panose="02020603050405020304" pitchFamily="18" charset="0"/>
              </a:rPr>
              <a:t> </a:t>
            </a:r>
            <a:r>
              <a:rPr lang="en-US" sz="1900" spc="60" dirty="0">
                <a:latin typeface="Times New Roman" panose="02020603050405020304" pitchFamily="18" charset="0"/>
                <a:cs typeface="Times New Roman" panose="02020603050405020304" pitchFamily="18" charset="0"/>
              </a:rPr>
              <a:t>that</a:t>
            </a:r>
            <a:r>
              <a:rPr lang="en-US" sz="1900" spc="65" dirty="0">
                <a:latin typeface="Times New Roman" panose="02020603050405020304" pitchFamily="18" charset="0"/>
                <a:cs typeface="Times New Roman" panose="02020603050405020304" pitchFamily="18" charset="0"/>
              </a:rPr>
              <a:t> </a:t>
            </a:r>
            <a:r>
              <a:rPr lang="en-US" sz="1900" spc="50" dirty="0" err="1">
                <a:latin typeface="Times New Roman" panose="02020603050405020304" pitchFamily="18" charset="0"/>
                <a:cs typeface="Times New Roman" panose="02020603050405020304" pitchFamily="18" charset="0"/>
              </a:rPr>
              <a:t>is</a:t>
            </a:r>
            <a:r>
              <a:rPr lang="en-US" sz="1900" dirty="0" err="1">
                <a:latin typeface="Times New Roman" panose="02020603050405020304" pitchFamily="18" charset="0"/>
                <a:cs typeface="Times New Roman" panose="02020603050405020304" pitchFamily="18" charset="0"/>
              </a:rPr>
              <a:t>beneficial</a:t>
            </a:r>
            <a:r>
              <a:rPr lang="en-US" sz="1900" spc="24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for</a:t>
            </a:r>
            <a:r>
              <a:rPr lang="en-US" sz="1900" spc="204"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our</a:t>
            </a:r>
            <a:r>
              <a:rPr lang="en-US" sz="1900" spc="204"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model</a:t>
            </a:r>
            <a:r>
              <a:rPr lang="en-US" sz="1900" spc="15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a:t>
            </a:r>
            <a:r>
              <a:rPr lang="en-US" sz="1900" spc="18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learn</a:t>
            </a:r>
            <a:r>
              <a:rPr lang="en-US" sz="1900" spc="204"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patterns</a:t>
            </a:r>
            <a:r>
              <a:rPr lang="en-US" sz="1900" spc="265" dirty="0">
                <a:latin typeface="Times New Roman" panose="02020603050405020304" pitchFamily="18" charset="0"/>
                <a:cs typeface="Times New Roman" panose="02020603050405020304" pitchFamily="18" charset="0"/>
              </a:rPr>
              <a:t> </a:t>
            </a:r>
            <a:r>
              <a:rPr lang="en-US" sz="1900" spc="75" dirty="0" err="1">
                <a:latin typeface="Times New Roman" panose="02020603050405020304" pitchFamily="18" charset="0"/>
                <a:cs typeface="Times New Roman" panose="02020603050405020304" pitchFamily="18" charset="0"/>
              </a:rPr>
              <a:t>amongs</a:t>
            </a:r>
            <a:r>
              <a:rPr lang="en-US" sz="1900" spc="204"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a:t>
            </a:r>
            <a:r>
              <a:rPr lang="en-US" sz="1900" spc="165" dirty="0">
                <a:latin typeface="Times New Roman" panose="02020603050405020304" pitchFamily="18" charset="0"/>
                <a:cs typeface="Times New Roman" panose="02020603050405020304" pitchFamily="18" charset="0"/>
              </a:rPr>
              <a:t> </a:t>
            </a:r>
            <a:r>
              <a:rPr lang="en-US" sz="1900" spc="70" dirty="0">
                <a:latin typeface="Times New Roman" panose="02020603050405020304" pitchFamily="18" charset="0"/>
                <a:cs typeface="Times New Roman" panose="02020603050405020304" pitchFamily="18" charset="0"/>
              </a:rPr>
              <a:t>data.</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92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A051-6880-5BE6-261F-E0169008AE02}"/>
              </a:ext>
            </a:extLst>
          </p:cNvPr>
          <p:cNvSpPr>
            <a:spLocks noGrp="1"/>
          </p:cNvSpPr>
          <p:nvPr>
            <p:ph type="title"/>
          </p:nvPr>
        </p:nvSpPr>
        <p:spPr>
          <a:xfrm>
            <a:off x="2589212" y="742097"/>
            <a:ext cx="8911687" cy="909722"/>
          </a:xfrm>
        </p:spPr>
        <p:txBody>
          <a:bodyPr>
            <a:normAutofit/>
          </a:bodyPr>
          <a:lstStyle/>
          <a:p>
            <a:r>
              <a:rPr lang="en-IN" sz="4000" b="1" spc="80" dirty="0">
                <a:solidFill>
                  <a:schemeClr val="tx1"/>
                </a:solidFill>
                <a:latin typeface="Arial" panose="020B0604020202020204" pitchFamily="34" charset="0"/>
                <a:cs typeface="Arial" panose="020B0604020202020204" pitchFamily="34" charset="0"/>
              </a:rPr>
              <a:t>TOOLS</a:t>
            </a:r>
            <a:r>
              <a:rPr lang="en-IN" sz="4000" b="1" spc="75" dirty="0">
                <a:solidFill>
                  <a:schemeClr val="tx1"/>
                </a:solidFill>
                <a:latin typeface="Arial" panose="020B0604020202020204" pitchFamily="34" charset="0"/>
                <a:cs typeface="Arial" panose="020B0604020202020204" pitchFamily="34" charset="0"/>
              </a:rPr>
              <a:t> </a:t>
            </a:r>
            <a:r>
              <a:rPr lang="en-IN" sz="4000" b="1" spc="-295" dirty="0">
                <a:solidFill>
                  <a:schemeClr val="tx1"/>
                </a:solidFill>
                <a:latin typeface="Arial" panose="020B0604020202020204" pitchFamily="34" charset="0"/>
                <a:cs typeface="Arial" panose="020B0604020202020204" pitchFamily="34" charset="0"/>
              </a:rPr>
              <a:t>&amp;</a:t>
            </a:r>
            <a:r>
              <a:rPr lang="en-IN" sz="4000" b="1" spc="90" dirty="0">
                <a:solidFill>
                  <a:schemeClr val="tx1"/>
                </a:solidFill>
                <a:latin typeface="Arial" panose="020B0604020202020204" pitchFamily="34" charset="0"/>
                <a:cs typeface="Arial" panose="020B0604020202020204" pitchFamily="34" charset="0"/>
              </a:rPr>
              <a:t> </a:t>
            </a:r>
            <a:r>
              <a:rPr lang="en-IN" sz="4000" b="1" spc="100" dirty="0">
                <a:solidFill>
                  <a:schemeClr val="tx1"/>
                </a:solidFill>
                <a:latin typeface="Arial" panose="020B0604020202020204" pitchFamily="34" charset="0"/>
                <a:cs typeface="Arial" panose="020B0604020202020204" pitchFamily="34" charset="0"/>
              </a:rPr>
              <a:t>LIBRARIES</a:t>
            </a:r>
            <a:endParaRPr lang="en-IN" sz="40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26BAD44-4251-5944-C834-78A72AFB3E6A}"/>
              </a:ext>
            </a:extLst>
          </p:cNvPr>
          <p:cNvSpPr>
            <a:spLocks noGrp="1"/>
          </p:cNvSpPr>
          <p:nvPr>
            <p:ph idx="1"/>
          </p:nvPr>
        </p:nvSpPr>
        <p:spPr>
          <a:xfrm>
            <a:off x="2589212" y="1905000"/>
            <a:ext cx="8915400" cy="4006222"/>
          </a:xfrm>
        </p:spPr>
        <p:txBody>
          <a:bodyPr>
            <a:normAutofit/>
          </a:bodyPr>
          <a:lstStyle/>
          <a:p>
            <a:pPr marL="355600" indent="-342900" algn="just">
              <a:lnSpc>
                <a:spcPct val="100000"/>
              </a:lnSpc>
              <a:spcBef>
                <a:spcPts val="944"/>
              </a:spcBef>
              <a:buFont typeface="Wingdings" panose="05000000000000000000" pitchFamily="2" charset="2"/>
              <a:buChar char="Ø"/>
              <a:tabLst>
                <a:tab pos="355600" algn="l"/>
              </a:tabLst>
            </a:pPr>
            <a:r>
              <a:rPr lang="en-IN" sz="2000" b="1" u="sng" dirty="0">
                <a:solidFill>
                  <a:schemeClr val="tx1"/>
                </a:solidFill>
                <a:uFill>
                  <a:solidFill>
                    <a:srgbClr val="FFFFFF"/>
                  </a:solidFill>
                </a:uFill>
                <a:latin typeface="Times New Roman" panose="02020603050405020304" pitchFamily="18" charset="0"/>
                <a:cs typeface="Times New Roman" panose="02020603050405020304" pitchFamily="18" charset="0"/>
              </a:rPr>
              <a:t>DATA</a:t>
            </a:r>
            <a:r>
              <a:rPr lang="en-IN" sz="2000" b="1" u="sng" spc="175" dirty="0">
                <a:solidFill>
                  <a:schemeClr val="tx1"/>
                </a:solidFill>
                <a:uFill>
                  <a:solidFill>
                    <a:srgbClr val="FFFFFF"/>
                  </a:solidFill>
                </a:uFill>
                <a:latin typeface="Times New Roman" panose="02020603050405020304" pitchFamily="18" charset="0"/>
                <a:cs typeface="Times New Roman" panose="02020603050405020304" pitchFamily="18" charset="0"/>
              </a:rPr>
              <a:t> </a:t>
            </a:r>
            <a:r>
              <a:rPr lang="en-IN" sz="2000" b="1" u="sng" spc="45" dirty="0">
                <a:solidFill>
                  <a:schemeClr val="tx1"/>
                </a:solidFill>
                <a:uFill>
                  <a:solidFill>
                    <a:srgbClr val="FFFFFF"/>
                  </a:solidFill>
                </a:uFill>
                <a:latin typeface="Times New Roman" panose="02020603050405020304" pitchFamily="18" charset="0"/>
                <a:cs typeface="Times New Roman" panose="02020603050405020304" pitchFamily="18" charset="0"/>
              </a:rPr>
              <a:t>MANIPULATION : </a:t>
            </a:r>
            <a:r>
              <a:rPr lang="en-IN" sz="2000" spc="95" dirty="0">
                <a:solidFill>
                  <a:schemeClr val="tx1"/>
                </a:solidFill>
                <a:latin typeface="Times New Roman" panose="02020603050405020304" pitchFamily="18" charset="0"/>
                <a:cs typeface="Times New Roman" panose="02020603050405020304" pitchFamily="18" charset="0"/>
              </a:rPr>
              <a:t>Pandas,</a:t>
            </a:r>
            <a:r>
              <a:rPr lang="en-IN" sz="2000" spc="75" dirty="0">
                <a:solidFill>
                  <a:schemeClr val="tx1"/>
                </a:solidFill>
                <a:latin typeface="Times New Roman" panose="02020603050405020304" pitchFamily="18" charset="0"/>
                <a:cs typeface="Times New Roman" panose="02020603050405020304" pitchFamily="18" charset="0"/>
              </a:rPr>
              <a:t> </a:t>
            </a:r>
            <a:r>
              <a:rPr lang="en-IN" sz="2000" spc="35" dirty="0">
                <a:solidFill>
                  <a:schemeClr val="tx1"/>
                </a:solidFill>
                <a:latin typeface="Times New Roman" panose="02020603050405020304" pitchFamily="18" charset="0"/>
                <a:cs typeface="Times New Roman" panose="02020603050405020304" pitchFamily="18" charset="0"/>
              </a:rPr>
              <a:t>NumPy </a:t>
            </a:r>
          </a:p>
          <a:p>
            <a:pPr marL="355600" indent="-342900" algn="just">
              <a:lnSpc>
                <a:spcPct val="100000"/>
              </a:lnSpc>
              <a:spcBef>
                <a:spcPts val="944"/>
              </a:spcBef>
              <a:buFont typeface="Wingdings" panose="05000000000000000000" pitchFamily="2" charset="2"/>
              <a:buChar char="Ø"/>
              <a:tabLst>
                <a:tab pos="355600" algn="l"/>
              </a:tabLst>
            </a:pPr>
            <a:r>
              <a:rPr lang="en-IN" sz="2000" b="1" spc="85" dirty="0">
                <a:solidFill>
                  <a:schemeClr val="tx1"/>
                </a:solidFill>
                <a:latin typeface="Times New Roman" panose="02020603050405020304" pitchFamily="18" charset="0"/>
                <a:cs typeface="Times New Roman" panose="02020603050405020304" pitchFamily="18" charset="0"/>
              </a:rPr>
              <a:t>Data</a:t>
            </a:r>
            <a:r>
              <a:rPr lang="en-IN" sz="2000" b="1" spc="90" dirty="0">
                <a:solidFill>
                  <a:schemeClr val="tx1"/>
                </a:solidFill>
                <a:latin typeface="Times New Roman" panose="02020603050405020304" pitchFamily="18" charset="0"/>
                <a:cs typeface="Times New Roman" panose="02020603050405020304" pitchFamily="18" charset="0"/>
              </a:rPr>
              <a:t> </a:t>
            </a:r>
            <a:r>
              <a:rPr lang="en-IN" sz="2000" b="1" spc="50" dirty="0">
                <a:solidFill>
                  <a:schemeClr val="tx1"/>
                </a:solidFill>
                <a:latin typeface="Times New Roman" panose="02020603050405020304" pitchFamily="18" charset="0"/>
                <a:cs typeface="Times New Roman" panose="02020603050405020304" pitchFamily="18" charset="0"/>
              </a:rPr>
              <a:t>visualization : </a:t>
            </a:r>
            <a:r>
              <a:rPr lang="en-IN" sz="2000" spc="45" dirty="0">
                <a:solidFill>
                  <a:schemeClr val="tx1"/>
                </a:solidFill>
                <a:latin typeface="Times New Roman" panose="02020603050405020304" pitchFamily="18" charset="0"/>
                <a:cs typeface="Times New Roman" panose="02020603050405020304" pitchFamily="18" charset="0"/>
              </a:rPr>
              <a:t>Matplotlib,</a:t>
            </a:r>
            <a:r>
              <a:rPr lang="en-IN" sz="2000" spc="170" dirty="0">
                <a:solidFill>
                  <a:schemeClr val="tx1"/>
                </a:solidFill>
                <a:latin typeface="Times New Roman" panose="02020603050405020304" pitchFamily="18" charset="0"/>
                <a:cs typeface="Times New Roman" panose="02020603050405020304" pitchFamily="18" charset="0"/>
              </a:rPr>
              <a:t> </a:t>
            </a:r>
            <a:r>
              <a:rPr lang="en-IN" sz="2000" spc="45" dirty="0">
                <a:solidFill>
                  <a:schemeClr val="tx1"/>
                </a:solidFill>
                <a:latin typeface="Times New Roman" panose="02020603050405020304" pitchFamily="18" charset="0"/>
                <a:cs typeface="Times New Roman" panose="02020603050405020304" pitchFamily="18" charset="0"/>
              </a:rPr>
              <a:t>Seaborn</a:t>
            </a:r>
            <a:endParaRPr lang="en-IN" sz="2000" dirty="0">
              <a:solidFill>
                <a:schemeClr val="tx1"/>
              </a:solidFill>
              <a:latin typeface="Times New Roman" panose="02020603050405020304" pitchFamily="18" charset="0"/>
              <a:cs typeface="Times New Roman" panose="02020603050405020304" pitchFamily="18" charset="0"/>
            </a:endParaRPr>
          </a:p>
          <a:p>
            <a:pPr marL="355600" indent="-342900" algn="just">
              <a:lnSpc>
                <a:spcPct val="100000"/>
              </a:lnSpc>
              <a:spcBef>
                <a:spcPts val="860"/>
              </a:spcBef>
              <a:buFont typeface="Wingdings" panose="05000000000000000000" pitchFamily="2" charset="2"/>
              <a:buChar char="Ø"/>
              <a:tabLst>
                <a:tab pos="355600" algn="l"/>
              </a:tabLst>
            </a:pPr>
            <a:r>
              <a:rPr lang="en-IN" sz="2000" b="1" u="sng" spc="85" dirty="0">
                <a:solidFill>
                  <a:schemeClr val="tx1"/>
                </a:solidFill>
                <a:uFill>
                  <a:solidFill>
                    <a:srgbClr val="FFFFFF"/>
                  </a:solidFill>
                </a:uFill>
                <a:latin typeface="Times New Roman" panose="02020603050405020304" pitchFamily="18" charset="0"/>
                <a:cs typeface="Times New Roman" panose="02020603050405020304" pitchFamily="18" charset="0"/>
              </a:rPr>
              <a:t>Data</a:t>
            </a:r>
            <a:r>
              <a:rPr lang="en-IN" sz="2000" b="1" u="sng" spc="80" dirty="0">
                <a:solidFill>
                  <a:schemeClr val="tx1"/>
                </a:solidFill>
                <a:uFill>
                  <a:solidFill>
                    <a:srgbClr val="FFFFFF"/>
                  </a:solidFill>
                </a:uFill>
                <a:latin typeface="Times New Roman" panose="02020603050405020304" pitchFamily="18" charset="0"/>
                <a:cs typeface="Times New Roman" panose="02020603050405020304" pitchFamily="18" charset="0"/>
              </a:rPr>
              <a:t> </a:t>
            </a:r>
            <a:r>
              <a:rPr lang="en-IN" sz="2000" b="1" u="sng" spc="50" dirty="0">
                <a:solidFill>
                  <a:schemeClr val="tx1"/>
                </a:solidFill>
                <a:uFill>
                  <a:solidFill>
                    <a:srgbClr val="FFFFFF"/>
                  </a:solidFill>
                </a:uFill>
                <a:latin typeface="Times New Roman" panose="02020603050405020304" pitchFamily="18" charset="0"/>
                <a:cs typeface="Times New Roman" panose="02020603050405020304" pitchFamily="18" charset="0"/>
              </a:rPr>
              <a:t>Preprocessing : </a:t>
            </a:r>
            <a:r>
              <a:rPr lang="en-IN" sz="2000" spc="225"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Train</a:t>
            </a:r>
            <a:r>
              <a:rPr lang="en-IN" sz="2000" spc="185"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Test</a:t>
            </a:r>
            <a:r>
              <a:rPr lang="en-IN" sz="2000" spc="204" dirty="0">
                <a:solidFill>
                  <a:schemeClr val="tx1"/>
                </a:solidFill>
                <a:latin typeface="Times New Roman" panose="02020603050405020304" pitchFamily="18" charset="0"/>
                <a:cs typeface="Times New Roman" panose="02020603050405020304" pitchFamily="18" charset="0"/>
              </a:rPr>
              <a:t> </a:t>
            </a:r>
            <a:r>
              <a:rPr lang="en-IN" sz="2000" spc="45" dirty="0">
                <a:solidFill>
                  <a:schemeClr val="tx1"/>
                </a:solidFill>
                <a:latin typeface="Times New Roman" panose="02020603050405020304" pitchFamily="18" charset="0"/>
                <a:cs typeface="Times New Roman" panose="02020603050405020304" pitchFamily="18" charset="0"/>
              </a:rPr>
              <a:t>Split</a:t>
            </a:r>
            <a:endParaRPr lang="en-IN" sz="2000" dirty="0">
              <a:solidFill>
                <a:schemeClr val="tx1"/>
              </a:solidFill>
              <a:latin typeface="Times New Roman" panose="02020603050405020304" pitchFamily="18" charset="0"/>
              <a:cs typeface="Times New Roman" panose="02020603050405020304" pitchFamily="18" charset="0"/>
            </a:endParaRPr>
          </a:p>
          <a:p>
            <a:pPr marL="355600" indent="-342900" algn="just">
              <a:lnSpc>
                <a:spcPct val="100000"/>
              </a:lnSpc>
              <a:buFont typeface="Wingdings" panose="05000000000000000000" pitchFamily="2" charset="2"/>
              <a:buChar char="Ø"/>
              <a:tabLst>
                <a:tab pos="355600" algn="l"/>
              </a:tabLst>
            </a:pPr>
            <a:r>
              <a:rPr lang="en-IN" sz="2000" b="1" u="sng" dirty="0">
                <a:solidFill>
                  <a:schemeClr val="tx1"/>
                </a:solidFill>
                <a:uFill>
                  <a:solidFill>
                    <a:srgbClr val="FFFFFF"/>
                  </a:solidFill>
                </a:uFill>
                <a:latin typeface="Times New Roman" panose="02020603050405020304" pitchFamily="18" charset="0"/>
                <a:cs typeface="Times New Roman" panose="02020603050405020304" pitchFamily="18" charset="0"/>
              </a:rPr>
              <a:t>Model</a:t>
            </a:r>
            <a:r>
              <a:rPr lang="en-IN" sz="2000" b="1" u="sng" spc="250" dirty="0">
                <a:solidFill>
                  <a:schemeClr val="tx1"/>
                </a:solidFill>
                <a:uFill>
                  <a:solidFill>
                    <a:srgbClr val="FFFFFF"/>
                  </a:solidFill>
                </a:uFill>
                <a:latin typeface="Times New Roman" panose="02020603050405020304" pitchFamily="18" charset="0"/>
                <a:cs typeface="Times New Roman" panose="02020603050405020304" pitchFamily="18" charset="0"/>
              </a:rPr>
              <a:t> </a:t>
            </a:r>
            <a:r>
              <a:rPr lang="en-IN" sz="2000" b="1" u="sng" spc="45" dirty="0">
                <a:solidFill>
                  <a:schemeClr val="tx1"/>
                </a:solidFill>
                <a:uFill>
                  <a:solidFill>
                    <a:srgbClr val="FFFFFF"/>
                  </a:solidFill>
                </a:uFill>
                <a:latin typeface="Times New Roman" panose="02020603050405020304" pitchFamily="18" charset="0"/>
                <a:cs typeface="Times New Roman" panose="02020603050405020304" pitchFamily="18" charset="0"/>
              </a:rPr>
              <a:t>Building : </a:t>
            </a:r>
            <a:r>
              <a:rPr lang="en-IN" sz="2000" spc="105" dirty="0">
                <a:solidFill>
                  <a:schemeClr val="tx1"/>
                </a:solidFill>
                <a:latin typeface="Times New Roman" panose="02020603050405020304" pitchFamily="18" charset="0"/>
                <a:cs typeface="Times New Roman" panose="02020603050405020304" pitchFamily="18" charset="0"/>
              </a:rPr>
              <a:t>Scikit-</a:t>
            </a:r>
            <a:r>
              <a:rPr lang="en-IN" sz="2000" spc="-20" dirty="0">
                <a:solidFill>
                  <a:schemeClr val="tx1"/>
                </a:solidFill>
                <a:latin typeface="Times New Roman" panose="02020603050405020304" pitchFamily="18" charset="0"/>
                <a:cs typeface="Times New Roman" panose="02020603050405020304" pitchFamily="18" charset="0"/>
              </a:rPr>
              <a:t>learn</a:t>
            </a:r>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00000"/>
              </a:lnSpc>
              <a:spcBef>
                <a:spcPts val="785"/>
              </a:spcBef>
              <a:buFont typeface="Wingdings" panose="05000000000000000000" pitchFamily="2" charset="2"/>
              <a:buChar char="Ø"/>
            </a:pPr>
            <a:r>
              <a:rPr lang="en-IN" sz="2000" b="1" dirty="0">
                <a:solidFill>
                  <a:schemeClr val="tx1"/>
                </a:solidFill>
                <a:latin typeface="Times New Roman" panose="02020603050405020304" pitchFamily="18" charset="0"/>
                <a:cs typeface="Times New Roman" panose="02020603050405020304" pitchFamily="18" charset="0"/>
              </a:rPr>
              <a:t>Model</a:t>
            </a:r>
            <a:r>
              <a:rPr lang="en-IN" sz="2000" b="1" spc="270" dirty="0">
                <a:solidFill>
                  <a:schemeClr val="tx1"/>
                </a:solidFill>
                <a:latin typeface="Times New Roman" panose="02020603050405020304" pitchFamily="18" charset="0"/>
                <a:cs typeface="Times New Roman" panose="02020603050405020304" pitchFamily="18" charset="0"/>
              </a:rPr>
              <a:t> </a:t>
            </a:r>
            <a:r>
              <a:rPr lang="en-IN" sz="2000" b="1" spc="45" dirty="0">
                <a:solidFill>
                  <a:schemeClr val="tx1"/>
                </a:solidFill>
                <a:latin typeface="Times New Roman" panose="02020603050405020304" pitchFamily="18" charset="0"/>
                <a:cs typeface="Times New Roman" panose="02020603050405020304" pitchFamily="18" charset="0"/>
              </a:rPr>
              <a:t>Evaluation : </a:t>
            </a:r>
            <a:r>
              <a:rPr lang="en-IN" sz="2000" spc="100" dirty="0">
                <a:solidFill>
                  <a:schemeClr val="tx1"/>
                </a:solidFill>
                <a:latin typeface="Times New Roman" panose="02020603050405020304" pitchFamily="18" charset="0"/>
                <a:cs typeface="Times New Roman" panose="02020603050405020304" pitchFamily="18" charset="0"/>
              </a:rPr>
              <a:t>Scikit-</a:t>
            </a:r>
            <a:r>
              <a:rPr lang="en-IN" sz="2000" spc="-20" dirty="0">
                <a:solidFill>
                  <a:schemeClr val="tx1"/>
                </a:solidFill>
                <a:latin typeface="Times New Roman" panose="02020603050405020304" pitchFamily="18" charset="0"/>
                <a:cs typeface="Times New Roman" panose="02020603050405020304" pitchFamily="18" charset="0"/>
              </a:rPr>
              <a:t>learn</a:t>
            </a:r>
            <a:endParaRPr lang="en-IN" sz="2000" dirty="0">
              <a:solidFill>
                <a:schemeClr val="tx1"/>
              </a:solidFill>
              <a:latin typeface="Times New Roman" panose="02020603050405020304" pitchFamily="18" charset="0"/>
              <a:cs typeface="Times New Roman" panose="02020603050405020304" pitchFamily="18" charset="0"/>
            </a:endParaRPr>
          </a:p>
          <a:p>
            <a:pPr marL="355600" indent="-342900" algn="just">
              <a:lnSpc>
                <a:spcPct val="100000"/>
              </a:lnSpc>
              <a:spcBef>
                <a:spcPts val="860"/>
              </a:spcBef>
              <a:buFont typeface="Wingdings" panose="05000000000000000000" pitchFamily="2" charset="2"/>
              <a:buChar char="Ø"/>
              <a:tabLst>
                <a:tab pos="355600" algn="l"/>
              </a:tabLst>
            </a:pPr>
            <a:r>
              <a:rPr lang="en-IN" sz="2000" b="1" u="sng" dirty="0">
                <a:solidFill>
                  <a:schemeClr val="tx1"/>
                </a:solidFill>
                <a:uFill>
                  <a:solidFill>
                    <a:srgbClr val="FFFFFF"/>
                  </a:solidFill>
                </a:uFill>
                <a:latin typeface="Times New Roman" panose="02020603050405020304" pitchFamily="18" charset="0"/>
                <a:cs typeface="Times New Roman" panose="02020603050405020304" pitchFamily="18" charset="0"/>
              </a:rPr>
              <a:t>Model</a:t>
            </a:r>
            <a:r>
              <a:rPr lang="en-IN" sz="2000" b="1" u="sng" spc="254" dirty="0">
                <a:solidFill>
                  <a:schemeClr val="tx1"/>
                </a:solidFill>
                <a:uFill>
                  <a:solidFill>
                    <a:srgbClr val="FFFFFF"/>
                  </a:solidFill>
                </a:uFill>
                <a:latin typeface="Times New Roman" panose="02020603050405020304" pitchFamily="18" charset="0"/>
                <a:cs typeface="Times New Roman" panose="02020603050405020304" pitchFamily="18" charset="0"/>
              </a:rPr>
              <a:t> </a:t>
            </a:r>
            <a:r>
              <a:rPr lang="en-IN" sz="2000" b="1" u="sng" spc="-10" dirty="0">
                <a:solidFill>
                  <a:schemeClr val="tx1"/>
                </a:solidFill>
                <a:uFill>
                  <a:solidFill>
                    <a:srgbClr val="FFFFFF"/>
                  </a:solidFill>
                </a:uFill>
                <a:latin typeface="Times New Roman" panose="02020603050405020304" pitchFamily="18" charset="0"/>
                <a:cs typeface="Times New Roman" panose="02020603050405020304" pitchFamily="18" charset="0"/>
              </a:rPr>
              <a:t>Deployment: </a:t>
            </a:r>
            <a:r>
              <a:rPr lang="en-IN" sz="2000" spc="60" dirty="0">
                <a:solidFill>
                  <a:schemeClr val="tx1"/>
                </a:solidFill>
                <a:latin typeface="Times New Roman" panose="02020603050405020304" pitchFamily="18" charset="0"/>
                <a:cs typeface="Times New Roman" panose="02020603050405020304" pitchFamily="18" charset="0"/>
              </a:rPr>
              <a:t>Pickle,</a:t>
            </a:r>
            <a:r>
              <a:rPr lang="en-IN" sz="2000" spc="95" dirty="0">
                <a:solidFill>
                  <a:schemeClr val="tx1"/>
                </a:solidFill>
                <a:latin typeface="Times New Roman" panose="02020603050405020304" pitchFamily="18" charset="0"/>
                <a:cs typeface="Times New Roman" panose="02020603050405020304" pitchFamily="18" charset="0"/>
              </a:rPr>
              <a:t> </a:t>
            </a:r>
            <a:r>
              <a:rPr lang="en-IN" sz="2000" spc="50" dirty="0" err="1">
                <a:solidFill>
                  <a:schemeClr val="tx1"/>
                </a:solidFill>
                <a:latin typeface="Times New Roman" panose="02020603050405020304" pitchFamily="18" charset="0"/>
                <a:cs typeface="Times New Roman" panose="02020603050405020304" pitchFamily="18" charset="0"/>
              </a:rPr>
              <a:t>Streamlit</a:t>
            </a:r>
            <a:endParaRPr lang="en-IN" sz="2000" dirty="0">
              <a:solidFill>
                <a:schemeClr val="tx1"/>
              </a:solidFill>
              <a:latin typeface="Times New Roman" panose="02020603050405020304" pitchFamily="18" charset="0"/>
              <a:cs typeface="Times New Roman" panose="02020603050405020304" pitchFamily="18" charset="0"/>
            </a:endParaRPr>
          </a:p>
          <a:p>
            <a:pPr marL="355600" indent="-342900" algn="just">
              <a:lnSpc>
                <a:spcPct val="100000"/>
              </a:lnSpc>
              <a:spcBef>
                <a:spcPts val="780"/>
              </a:spcBef>
              <a:buFont typeface="Wingdings" panose="05000000000000000000" pitchFamily="2" charset="2"/>
              <a:buChar char="Ø"/>
              <a:tabLst>
                <a:tab pos="355600" algn="l"/>
              </a:tabLst>
            </a:pPr>
            <a:r>
              <a:rPr lang="en-IN" sz="2000" b="1" u="sng" spc="40" dirty="0">
                <a:solidFill>
                  <a:schemeClr val="tx1"/>
                </a:solidFill>
                <a:uFill>
                  <a:solidFill>
                    <a:srgbClr val="FFFFFF"/>
                  </a:solidFill>
                </a:uFill>
                <a:latin typeface="Times New Roman" panose="02020603050405020304" pitchFamily="18" charset="0"/>
                <a:cs typeface="Times New Roman" panose="02020603050405020304" pitchFamily="18" charset="0"/>
              </a:rPr>
              <a:t>IDE : </a:t>
            </a:r>
            <a:r>
              <a:rPr lang="en-IN" sz="2000" spc="50" dirty="0" err="1">
                <a:solidFill>
                  <a:schemeClr val="tx1"/>
                </a:solidFill>
                <a:latin typeface="Times New Roman" panose="02020603050405020304" pitchFamily="18" charset="0"/>
                <a:cs typeface="Times New Roman" panose="02020603050405020304" pitchFamily="18" charset="0"/>
              </a:rPr>
              <a:t>Jupyter</a:t>
            </a:r>
            <a:r>
              <a:rPr lang="en-IN" sz="2000" spc="275"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Notebook,</a:t>
            </a:r>
            <a:r>
              <a:rPr lang="en-IN" sz="2000" spc="375"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Google</a:t>
            </a:r>
            <a:r>
              <a:rPr lang="en-IN" sz="2000" spc="370" dirty="0">
                <a:solidFill>
                  <a:schemeClr val="tx1"/>
                </a:solidFill>
                <a:latin typeface="Times New Roman" panose="02020603050405020304" pitchFamily="18" charset="0"/>
                <a:cs typeface="Times New Roman" panose="02020603050405020304" pitchFamily="18" charset="0"/>
              </a:rPr>
              <a:t> </a:t>
            </a:r>
            <a:r>
              <a:rPr lang="en-IN" sz="2000" spc="70" dirty="0" err="1">
                <a:solidFill>
                  <a:schemeClr val="tx1"/>
                </a:solidFill>
                <a:latin typeface="Times New Roman" panose="02020603050405020304" pitchFamily="18" charset="0"/>
                <a:cs typeface="Times New Roman" panose="02020603050405020304" pitchFamily="18" charset="0"/>
              </a:rPr>
              <a:t>Colab</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6DA3-79A7-D27A-AE8F-EE188EA323B8}"/>
              </a:ext>
            </a:extLst>
          </p:cNvPr>
          <p:cNvSpPr>
            <a:spLocks noGrp="1"/>
          </p:cNvSpPr>
          <p:nvPr>
            <p:ph type="title"/>
          </p:nvPr>
        </p:nvSpPr>
        <p:spPr>
          <a:xfrm>
            <a:off x="1904667" y="425245"/>
            <a:ext cx="8911687" cy="880226"/>
          </a:xfrm>
        </p:spPr>
        <p:txBody>
          <a:bodyPr>
            <a:normAutofit/>
          </a:bodyPr>
          <a:lstStyle/>
          <a:p>
            <a:r>
              <a:rPr lang="en-IN" sz="4000" b="1" dirty="0">
                <a:latin typeface="Arial" panose="020B0604020202020204" pitchFamily="34" charset="0"/>
                <a:cs typeface="Arial" panose="020B0604020202020204" pitchFamily="34" charset="0"/>
              </a:rPr>
              <a:t> EXPLORING CORRELATIONS</a:t>
            </a:r>
          </a:p>
        </p:txBody>
      </p:sp>
      <p:pic>
        <p:nvPicPr>
          <p:cNvPr id="5" name="Content Placeholder 4">
            <a:extLst>
              <a:ext uri="{FF2B5EF4-FFF2-40B4-BE49-F238E27FC236}">
                <a16:creationId xmlns:a16="http://schemas.microsoft.com/office/drawing/2014/main" id="{C96A95E9-4673-03A6-F288-44C8400F45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284" y="1455174"/>
            <a:ext cx="9124336" cy="4977581"/>
          </a:xfrm>
        </p:spPr>
      </p:pic>
    </p:spTree>
    <p:extLst>
      <p:ext uri="{BB962C8B-B14F-4D97-AF65-F5344CB8AC3E}">
        <p14:creationId xmlns:p14="http://schemas.microsoft.com/office/powerpoint/2010/main" val="59179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4BD3-7228-16C6-8F4D-F1D646A4977D}"/>
              </a:ext>
            </a:extLst>
          </p:cNvPr>
          <p:cNvSpPr>
            <a:spLocks noGrp="1"/>
          </p:cNvSpPr>
          <p:nvPr>
            <p:ph type="title"/>
          </p:nvPr>
        </p:nvSpPr>
        <p:spPr>
          <a:xfrm>
            <a:off x="2428567" y="417632"/>
            <a:ext cx="8911687" cy="722909"/>
          </a:xfrm>
        </p:spPr>
        <p:txBody>
          <a:bodyPr>
            <a:normAutofit/>
          </a:bodyPr>
          <a:lstStyle/>
          <a:p>
            <a:r>
              <a:rPr lang="en-US" sz="4000" b="1" dirty="0">
                <a:latin typeface="Arial" panose="020B0604020202020204" pitchFamily="34" charset="0"/>
                <a:cs typeface="Arial" panose="020B0604020202020204" pitchFamily="34" charset="0"/>
              </a:rPr>
              <a:t>Distribution of a Target Variable</a:t>
            </a:r>
            <a:endParaRPr lang="en-IN" sz="4000" b="1"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5D2462B2-8115-486A-19EF-813CA4D95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910" y="1140541"/>
            <a:ext cx="7855974" cy="4771309"/>
          </a:xfrm>
        </p:spPr>
      </p:pic>
    </p:spTree>
    <p:extLst>
      <p:ext uri="{BB962C8B-B14F-4D97-AF65-F5344CB8AC3E}">
        <p14:creationId xmlns:p14="http://schemas.microsoft.com/office/powerpoint/2010/main" val="216686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F92F-A1B5-B66B-AD3F-3EA1549D1168}"/>
              </a:ext>
            </a:extLst>
          </p:cNvPr>
          <p:cNvSpPr>
            <a:spLocks noGrp="1"/>
          </p:cNvSpPr>
          <p:nvPr>
            <p:ph type="title"/>
          </p:nvPr>
        </p:nvSpPr>
        <p:spPr>
          <a:xfrm>
            <a:off x="1769807" y="624110"/>
            <a:ext cx="9734806" cy="860561"/>
          </a:xfrm>
        </p:spPr>
        <p:txBody>
          <a:bodyPr>
            <a:normAutofit/>
          </a:bodyPr>
          <a:lstStyle/>
          <a:p>
            <a:r>
              <a:rPr lang="en-US" sz="4000" b="1" dirty="0">
                <a:latin typeface="Arial" panose="020B0604020202020204" pitchFamily="34" charset="0"/>
                <a:cs typeface="Arial" panose="020B0604020202020204" pitchFamily="34" charset="0"/>
              </a:rPr>
              <a:t>MODEL BUILDING</a:t>
            </a:r>
            <a:endParaRPr lang="en-IN" sz="40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8CBF9D2-B055-2F47-5B2D-5E86E5F10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806" y="1789471"/>
            <a:ext cx="8473353" cy="5068529"/>
          </a:xfrm>
        </p:spPr>
      </p:pic>
    </p:spTree>
    <p:extLst>
      <p:ext uri="{BB962C8B-B14F-4D97-AF65-F5344CB8AC3E}">
        <p14:creationId xmlns:p14="http://schemas.microsoft.com/office/powerpoint/2010/main" val="19743971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71</TotalTime>
  <Words>510</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Century Gothic</vt:lpstr>
      <vt:lpstr>Times New Roman</vt:lpstr>
      <vt:lpstr>Wingdings</vt:lpstr>
      <vt:lpstr>Wingdings 3</vt:lpstr>
      <vt:lpstr>Wisp</vt:lpstr>
      <vt:lpstr>PowerPoint Presentation</vt:lpstr>
      <vt:lpstr>TEAM MEMBERS:-</vt:lpstr>
      <vt:lpstr>INTRODUCTION</vt:lpstr>
      <vt:lpstr>EXPLORATORY DATA  ANALYSIS (EDA)</vt:lpstr>
      <vt:lpstr>TECHNIQUES</vt:lpstr>
      <vt:lpstr>TOOLS &amp; LIBRARIES</vt:lpstr>
      <vt:lpstr> EXPLORING CORRELATIONS</vt:lpstr>
      <vt:lpstr>Distribution of a Target Variable</vt:lpstr>
      <vt:lpstr>MODEL BUILDING</vt:lpstr>
      <vt:lpstr>CHOOSING BEST MODEL</vt:lpstr>
      <vt:lpstr>MODEL DEPLOYMENT USING STREAM-LIT</vt:lpstr>
      <vt:lpstr>STREAMLIT WEB PAGE</vt:lpstr>
      <vt:lpstr>STREAMLIT WEB PAGE AFTER PREDICTION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Chetan Rathod</dc:creator>
  <cp:lastModifiedBy>Chetan Rathod</cp:lastModifiedBy>
  <cp:revision>2</cp:revision>
  <dcterms:created xsi:type="dcterms:W3CDTF">2025-03-15T17:12:26Z</dcterms:created>
  <dcterms:modified xsi:type="dcterms:W3CDTF">2025-03-15T18:27:14Z</dcterms:modified>
</cp:coreProperties>
</file>