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d8872c2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d8872c2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b955a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b955a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7aad9b63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7aad9b63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9e4cdd5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9e4cdd5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create model that accurately predicts a patients susceptibility to cancer and their level of cancer and we used that model to make a survey, which ali </a:t>
            </a:r>
            <a:r>
              <a:rPr lang="en"/>
              <a:t>demonstrated, and</a:t>
            </a:r>
            <a:r>
              <a:rPr lang="en"/>
              <a:t> that survey can be used by patients to see where they stand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e4cdd5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9e4cdd5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only had info on 1000 patients and was relatively clean and easy to work with. As more data is introduced, more obstacles will come with that so the model might have to be re-evaluated.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each of the patient attributes are measured from 0-10, which is a pretty large scale and that brings more variances. It might help to make it a 0-5 scale instead to get rid of some variances and make it easier as more data is introduced.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9e4cdd53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9e4cdd53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we had age and gender info, they ended up not being relevant or usable factors in our analysis so maybe we could have made ranges using buckets to help make our model more useful.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aad9b6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aad9b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7aad9b6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7aad9b6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7aad9b63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7aad9b6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aad9b63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aad9b63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9fdd4a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9fdd4a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9fdd4ad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9fdd4ad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9fdd4ad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9fdd4ad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9fdd4ad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9fdd4ad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Lung Cancer Susceptibility</a:t>
            </a:r>
            <a:endParaRPr/>
          </a:p>
        </p:txBody>
      </p:sp>
      <p:sp>
        <p:nvSpPr>
          <p:cNvPr id="87" name="Google Shape;87;p13"/>
          <p:cNvSpPr txBox="1"/>
          <p:nvPr>
            <p:ph idx="1" type="subTitle"/>
          </p:nvPr>
        </p:nvSpPr>
        <p:spPr>
          <a:xfrm>
            <a:off x="727952" y="2503825"/>
            <a:ext cx="76881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Creating a lung cancer risk predictor.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Visualisation, Cleaning and Preprocessing</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Visualisation using Tableau </a:t>
            </a:r>
            <a:endParaRPr/>
          </a:p>
          <a:p>
            <a:pPr indent="-311150" lvl="0" marL="457200" rtl="0" algn="l">
              <a:lnSpc>
                <a:spcPct val="150000"/>
              </a:lnSpc>
              <a:spcBef>
                <a:spcPts val="0"/>
              </a:spcBef>
              <a:spcAft>
                <a:spcPts val="0"/>
              </a:spcAft>
              <a:buSzPts val="1300"/>
              <a:buChar char="●"/>
            </a:pPr>
            <a:r>
              <a:rPr lang="en"/>
              <a:t>Decide to use all the data </a:t>
            </a:r>
            <a:endParaRPr/>
          </a:p>
          <a:p>
            <a:pPr indent="-311150" lvl="0" marL="457200" rtl="0" algn="l">
              <a:lnSpc>
                <a:spcPct val="150000"/>
              </a:lnSpc>
              <a:spcBef>
                <a:spcPts val="0"/>
              </a:spcBef>
              <a:spcAft>
                <a:spcPts val="0"/>
              </a:spcAft>
              <a:buSzPts val="1300"/>
              <a:buChar char="●"/>
            </a:pPr>
            <a:r>
              <a:rPr lang="en"/>
              <a:t>Re-organise the data using SQL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Languages, Tools, Algorithms Used</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a:t>
            </a:r>
            <a:endParaRPr/>
          </a:p>
          <a:p>
            <a:pPr indent="-311150" lvl="0" marL="457200" rtl="0" algn="l">
              <a:spcBef>
                <a:spcPts val="0"/>
              </a:spcBef>
              <a:spcAft>
                <a:spcPts val="0"/>
              </a:spcAft>
              <a:buSzPts val="1300"/>
              <a:buChar char="●"/>
            </a:pPr>
            <a:r>
              <a:rPr lang="en"/>
              <a:t>SQL</a:t>
            </a:r>
            <a:endParaRPr/>
          </a:p>
          <a:p>
            <a:pPr indent="-311150" lvl="0" marL="457200" rtl="0" algn="l">
              <a:spcBef>
                <a:spcPts val="0"/>
              </a:spcBef>
              <a:spcAft>
                <a:spcPts val="0"/>
              </a:spcAft>
              <a:buSzPts val="1300"/>
              <a:buChar char="●"/>
            </a:pPr>
            <a:r>
              <a:rPr lang="en"/>
              <a:t>HTML</a:t>
            </a:r>
            <a:endParaRPr/>
          </a:p>
          <a:p>
            <a:pPr indent="-311150" lvl="0" marL="457200" rtl="0" algn="l">
              <a:spcBef>
                <a:spcPts val="0"/>
              </a:spcBef>
              <a:spcAft>
                <a:spcPts val="0"/>
              </a:spcAft>
              <a:buSzPts val="1300"/>
              <a:buChar char="●"/>
            </a:pPr>
            <a:r>
              <a:rPr lang="en"/>
              <a:t>Tableau</a:t>
            </a:r>
            <a:endParaRPr/>
          </a:p>
          <a:p>
            <a:pPr indent="-311150" lvl="0" marL="457200" rtl="0" algn="l">
              <a:spcBef>
                <a:spcPts val="0"/>
              </a:spcBef>
              <a:spcAft>
                <a:spcPts val="0"/>
              </a:spcAft>
              <a:buSzPts val="1300"/>
              <a:buChar char="●"/>
            </a:pPr>
            <a:r>
              <a:rPr lang="en"/>
              <a:t>Supervised Machine Learning</a:t>
            </a:r>
            <a:endParaRPr/>
          </a:p>
          <a:p>
            <a:pPr indent="-311150" lvl="0" marL="457200" rtl="0" algn="l">
              <a:spcBef>
                <a:spcPts val="0"/>
              </a:spcBef>
              <a:spcAft>
                <a:spcPts val="0"/>
              </a:spcAft>
              <a:buSzPts val="1300"/>
              <a:buChar char="●"/>
            </a:pPr>
            <a:r>
              <a:rPr lang="en"/>
              <a:t>Support Vector Classifier</a:t>
            </a:r>
            <a:endParaRPr/>
          </a:p>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Decision Tree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 Analysis Phase</a:t>
            </a:r>
            <a:endParaRPr/>
          </a:p>
        </p:txBody>
      </p:sp>
      <p:sp>
        <p:nvSpPr>
          <p:cNvPr id="157" name="Google Shape;157;p24"/>
          <p:cNvSpPr txBox="1"/>
          <p:nvPr>
            <p:ph idx="1" type="body"/>
          </p:nvPr>
        </p:nvSpPr>
        <p:spPr>
          <a:xfrm>
            <a:off x="729450" y="2078875"/>
            <a:ext cx="7688700" cy="27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dataset was prepared for the machine learning model by cleaning, removing </a:t>
            </a:r>
            <a:r>
              <a:rPr lang="en"/>
              <a:t>unnecessary information, and converting all data to numerical values.</a:t>
            </a:r>
            <a:endParaRPr/>
          </a:p>
          <a:p>
            <a:pPr indent="-311150" lvl="0" marL="457200" rtl="0" algn="l">
              <a:spcBef>
                <a:spcPts val="1000"/>
              </a:spcBef>
              <a:spcAft>
                <a:spcPts val="0"/>
              </a:spcAft>
              <a:buSzPts val="1300"/>
              <a:buChar char="●"/>
            </a:pPr>
            <a:r>
              <a:rPr lang="en"/>
              <a:t>Statistical information was extracted using python and Excel.</a:t>
            </a:r>
            <a:endParaRPr/>
          </a:p>
          <a:p>
            <a:pPr indent="-311150" lvl="0" marL="457200" rtl="0" algn="l">
              <a:spcBef>
                <a:spcPts val="1000"/>
              </a:spcBef>
              <a:spcAft>
                <a:spcPts val="0"/>
              </a:spcAft>
              <a:buSzPts val="1300"/>
              <a:buChar char="●"/>
            </a:pPr>
            <a:r>
              <a:rPr lang="en"/>
              <a:t>The dataset was visualized using python and Tableau to find and display trends.</a:t>
            </a:r>
            <a:endParaRPr/>
          </a:p>
          <a:p>
            <a:pPr indent="-311150" lvl="0" marL="457200" rtl="0" algn="l">
              <a:spcBef>
                <a:spcPts val="1000"/>
              </a:spcBef>
              <a:spcAft>
                <a:spcPts val="0"/>
              </a:spcAft>
              <a:buSzPts val="1300"/>
              <a:buChar char="●"/>
            </a:pPr>
            <a:r>
              <a:rPr lang="en"/>
              <a:t>The dataset was put through a supervised machine learning algorithm to create a predictive model.</a:t>
            </a:r>
            <a:endParaRPr/>
          </a:p>
          <a:p>
            <a:pPr indent="-311150" lvl="0" marL="457200" rtl="0" algn="l">
              <a:spcBef>
                <a:spcPts val="1000"/>
              </a:spcBef>
              <a:spcAft>
                <a:spcPts val="1000"/>
              </a:spcAft>
              <a:buSzPts val="1300"/>
              <a:buChar char="●"/>
            </a:pPr>
            <a:r>
              <a:rPr lang="en"/>
              <a:t>Applied Grid Search to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Analysis</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Chest pain and coughing of blood were the most </a:t>
            </a:r>
            <a:r>
              <a:rPr lang="en"/>
              <a:t>prevalent</a:t>
            </a:r>
            <a:r>
              <a:rPr lang="en"/>
              <a:t> symptoms among patients with high level lung cancer.</a:t>
            </a:r>
            <a:endParaRPr/>
          </a:p>
          <a:p>
            <a:pPr indent="-311150" lvl="0" marL="457200" rtl="0" algn="l">
              <a:spcBef>
                <a:spcPts val="1000"/>
              </a:spcBef>
              <a:spcAft>
                <a:spcPts val="0"/>
              </a:spcAft>
              <a:buSzPts val="1300"/>
              <a:buChar char="●"/>
            </a:pPr>
            <a:r>
              <a:rPr lang="en"/>
              <a:t>A combination of alcohol abuse, bad diet, occupational hazards, and smoking were the most prevalent lifestyle attributes of patients with high level lung cancer.</a:t>
            </a:r>
            <a:endParaRPr/>
          </a:p>
          <a:p>
            <a:pPr indent="-311150" lvl="0" marL="457200" rtl="0" algn="l">
              <a:spcBef>
                <a:spcPts val="1000"/>
              </a:spcBef>
              <a:spcAft>
                <a:spcPts val="0"/>
              </a:spcAft>
              <a:buSzPts val="1300"/>
              <a:buChar char="●"/>
            </a:pPr>
            <a:r>
              <a:rPr lang="en"/>
              <a:t>Created a model that can be used to accurately predict cancer susceptibility based on a </a:t>
            </a:r>
            <a:r>
              <a:rPr lang="en"/>
              <a:t>patient's</a:t>
            </a:r>
            <a:r>
              <a:rPr lang="en"/>
              <a:t> lifestyle and symptom information.</a:t>
            </a:r>
            <a:endParaRPr/>
          </a:p>
          <a:p>
            <a:pPr indent="0" lvl="0" marL="0" rtl="0" algn="l">
              <a:spcBef>
                <a:spcPts val="10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Future Analysis</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Limited dataset. As more data is introduced, the model might have to be reevaluated.</a:t>
            </a:r>
            <a:endParaRPr/>
          </a:p>
          <a:p>
            <a:pPr indent="-311150" lvl="0" marL="457200" rtl="0" algn="l">
              <a:spcBef>
                <a:spcPts val="1000"/>
              </a:spcBef>
              <a:spcAft>
                <a:spcPts val="1000"/>
              </a:spcAft>
              <a:buSzPts val="1300"/>
              <a:buChar char="●"/>
            </a:pPr>
            <a:r>
              <a:rPr lang="en"/>
              <a:t>Change scale to 0-5 instead of 0-10.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Anything The Team Would Have Done Differently</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Try to make age and gender more relevant factors to make our model more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Topic &amp; Reason for Topic</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Topic:</a:t>
            </a:r>
            <a:endParaRPr sz="1600"/>
          </a:p>
          <a:p>
            <a:pPr indent="-311150" lvl="0" marL="457200" rtl="0" algn="l">
              <a:spcBef>
                <a:spcPts val="1200"/>
              </a:spcBef>
              <a:spcAft>
                <a:spcPts val="0"/>
              </a:spcAft>
              <a:buSzPts val="1300"/>
              <a:buChar char="●"/>
            </a:pPr>
            <a:r>
              <a:rPr lang="en"/>
              <a:t>Susceptibility to lung cancer based on lifestyle and demographic parameters such as age, gender, alcohol use, genetic risk, and smoking.</a:t>
            </a:r>
            <a:endParaRPr/>
          </a:p>
          <a:p>
            <a:pPr indent="0" lvl="0" marL="0" rtl="0" algn="l">
              <a:spcBef>
                <a:spcPts val="1200"/>
              </a:spcBef>
              <a:spcAft>
                <a:spcPts val="0"/>
              </a:spcAft>
              <a:buNone/>
            </a:pPr>
            <a:r>
              <a:rPr lang="en" sz="1600"/>
              <a:t>Reason for Topic:</a:t>
            </a:r>
            <a:endParaRPr sz="1600"/>
          </a:p>
          <a:p>
            <a:pPr indent="-311150" lvl="0" marL="457200" rtl="0" algn="l">
              <a:spcBef>
                <a:spcPts val="1200"/>
              </a:spcBef>
              <a:spcAft>
                <a:spcPts val="0"/>
              </a:spcAft>
              <a:buSzPts val="1300"/>
              <a:buChar char="●"/>
            </a:pPr>
            <a:r>
              <a:rPr lang="en"/>
              <a:t>Being able to define a </a:t>
            </a:r>
            <a:r>
              <a:rPr lang="en"/>
              <a:t>patient's</a:t>
            </a:r>
            <a:r>
              <a:rPr lang="en"/>
              <a:t> risk level of developing  lung cancer can help encourage  lifestyle changes to reduce risk.</a:t>
            </a:r>
            <a:endParaRPr/>
          </a:p>
          <a:p>
            <a:pPr indent="-311150" lvl="0" marL="457200" rtl="0" algn="l">
              <a:spcBef>
                <a:spcPts val="0"/>
              </a:spcBef>
              <a:spcAft>
                <a:spcPts val="0"/>
              </a:spcAft>
              <a:buSzPts val="1300"/>
              <a:buChar char="●"/>
            </a:pPr>
            <a:r>
              <a:rPr lang="en"/>
              <a:t>Early detection is key to survival. Detected in its earliest stages it is most treatable, with a cure rate as high as 80-90%.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 Source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dataset was sources from Kaggle, a community form of datasets. It shows the demographic and lifestyle data of 1000 lung cancer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Answer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a:p>
          <a:p>
            <a:pPr indent="-311150" lvl="0" marL="457200" rtl="0" algn="l">
              <a:lnSpc>
                <a:spcPct val="200000"/>
              </a:lnSpc>
              <a:spcBef>
                <a:spcPts val="1200"/>
              </a:spcBef>
              <a:spcAft>
                <a:spcPts val="0"/>
              </a:spcAft>
              <a:buSzPts val="1300"/>
              <a:buChar char="●"/>
            </a:pPr>
            <a:r>
              <a:rPr lang="en"/>
              <a:t>Which combination of a </a:t>
            </a:r>
            <a:r>
              <a:rPr lang="en"/>
              <a:t>patient's</a:t>
            </a:r>
            <a:r>
              <a:rPr lang="en"/>
              <a:t> lifestyle would make them most susceptible to lung cancer?</a:t>
            </a:r>
            <a:endParaRPr/>
          </a:p>
          <a:p>
            <a:pPr indent="-311150" lvl="0" marL="457200" rtl="0" algn="l">
              <a:lnSpc>
                <a:spcPct val="200000"/>
              </a:lnSpc>
              <a:spcBef>
                <a:spcPts val="0"/>
              </a:spcBef>
              <a:spcAft>
                <a:spcPts val="0"/>
              </a:spcAft>
              <a:buSzPts val="1300"/>
              <a:buChar char="●"/>
            </a:pPr>
            <a:r>
              <a:rPr lang="en"/>
              <a:t>Which combination of symptoms would indicate the level of a patient’s cancer?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 Exploration Phase</a:t>
            </a:r>
            <a:endParaRPr/>
          </a:p>
        </p:txBody>
      </p:sp>
      <p:sp>
        <p:nvSpPr>
          <p:cNvPr id="111" name="Google Shape;111;p17"/>
          <p:cNvSpPr txBox="1"/>
          <p:nvPr>
            <p:ph idx="1" type="body"/>
          </p:nvPr>
        </p:nvSpPr>
        <p:spPr>
          <a:xfrm>
            <a:off x="762800" y="2078875"/>
            <a:ext cx="76554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After defining the questions and topic, we searched for relevant datasets on Google Dataset Search and Kaggle.</a:t>
            </a:r>
            <a:endParaRPr/>
          </a:p>
          <a:p>
            <a:pPr indent="-311150" lvl="0" marL="457200" rtl="0" algn="l">
              <a:lnSpc>
                <a:spcPct val="115000"/>
              </a:lnSpc>
              <a:spcBef>
                <a:spcPts val="1000"/>
              </a:spcBef>
              <a:spcAft>
                <a:spcPts val="0"/>
              </a:spcAft>
              <a:buSzPts val="1300"/>
              <a:buChar char="●"/>
            </a:pPr>
            <a:r>
              <a:rPr lang="en"/>
              <a:t>We were specifically looking for data on cancer patients and their lifestyle choices leading up to them contracting cancer.</a:t>
            </a:r>
            <a:endParaRPr/>
          </a:p>
          <a:p>
            <a:pPr indent="-311150" lvl="0" marL="457200" rtl="0" algn="l">
              <a:lnSpc>
                <a:spcPct val="115000"/>
              </a:lnSpc>
              <a:spcBef>
                <a:spcPts val="1000"/>
              </a:spcBef>
              <a:spcAft>
                <a:spcPts val="1000"/>
              </a:spcAft>
              <a:buSzPts val="1300"/>
              <a:buChar char="●"/>
            </a:pPr>
            <a:r>
              <a:rPr lang="en"/>
              <a:t>We also searched for data on cancer patient demographics.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Analysis</a:t>
            </a:r>
            <a:endParaRPr/>
          </a:p>
        </p:txBody>
      </p:sp>
      <p:sp>
        <p:nvSpPr>
          <p:cNvPr id="117" name="Google Shape;117;p18"/>
          <p:cNvSpPr txBox="1"/>
          <p:nvPr>
            <p:ph idx="1" type="body"/>
          </p:nvPr>
        </p:nvSpPr>
        <p:spPr>
          <a:xfrm>
            <a:off x="4275450" y="2078875"/>
            <a:ext cx="4404300" cy="27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Patient Id </a:t>
            </a:r>
            <a:r>
              <a:rPr lang="en"/>
              <a:t>= P1 - P999</a:t>
            </a:r>
            <a:endParaRPr/>
          </a:p>
          <a:p>
            <a:pPr indent="0" lvl="0" marL="0" rtl="0" algn="l">
              <a:spcBef>
                <a:spcPts val="1200"/>
              </a:spcBef>
              <a:spcAft>
                <a:spcPts val="0"/>
              </a:spcAft>
              <a:buNone/>
            </a:pPr>
            <a:r>
              <a:rPr b="1" lang="en"/>
              <a:t>Age</a:t>
            </a:r>
            <a:r>
              <a:rPr lang="en"/>
              <a:t> = range is 14 - 73</a:t>
            </a:r>
            <a:endParaRPr/>
          </a:p>
          <a:p>
            <a:pPr indent="0" lvl="0" marL="0" rtl="0" algn="l">
              <a:spcBef>
                <a:spcPts val="1200"/>
              </a:spcBef>
              <a:spcAft>
                <a:spcPts val="0"/>
              </a:spcAft>
              <a:buNone/>
            </a:pPr>
            <a:r>
              <a:rPr b="1" lang="en"/>
              <a:t>Gender </a:t>
            </a:r>
            <a:r>
              <a:rPr lang="en"/>
              <a:t>= Male and Female</a:t>
            </a:r>
            <a:endParaRPr/>
          </a:p>
          <a:p>
            <a:pPr indent="0" lvl="0" marL="0" rtl="0" algn="l">
              <a:spcBef>
                <a:spcPts val="1200"/>
              </a:spcBef>
              <a:spcAft>
                <a:spcPts val="0"/>
              </a:spcAft>
              <a:buNone/>
            </a:pPr>
            <a:r>
              <a:rPr b="1" lang="en"/>
              <a:t>21 Risk Characteristics</a:t>
            </a:r>
            <a:r>
              <a:rPr lang="en"/>
              <a:t> = ranked from 1 - 10</a:t>
            </a:r>
            <a:endParaRPr/>
          </a:p>
          <a:p>
            <a:pPr indent="0" lvl="0" marL="0" rtl="0" algn="l">
              <a:spcBef>
                <a:spcPts val="1200"/>
              </a:spcBef>
              <a:spcAft>
                <a:spcPts val="0"/>
              </a:spcAft>
              <a:buNone/>
            </a:pPr>
            <a:r>
              <a:rPr b="1" lang="en"/>
              <a:t>Level</a:t>
            </a:r>
            <a:r>
              <a:rPr lang="en"/>
              <a:t> = “Low”, “Medium”,  “High”</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729450" y="1853850"/>
            <a:ext cx="2742425" cy="299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136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a:t>
            </a:r>
            <a:endParaRPr/>
          </a:p>
        </p:txBody>
      </p:sp>
      <p:sp>
        <p:nvSpPr>
          <p:cNvPr id="124" name="Google Shape;124;p19"/>
          <p:cNvSpPr txBox="1"/>
          <p:nvPr>
            <p:ph idx="1" type="body"/>
          </p:nvPr>
        </p:nvSpPr>
        <p:spPr>
          <a:xfrm>
            <a:off x="4522000" y="2110975"/>
            <a:ext cx="3896100" cy="22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Low</a:t>
            </a:r>
            <a:r>
              <a:rPr lang="en"/>
              <a:t> = 303 patients</a:t>
            </a:r>
            <a:endParaRPr/>
          </a:p>
          <a:p>
            <a:pPr indent="0" lvl="0" marL="0" rtl="0" algn="l">
              <a:spcBef>
                <a:spcPts val="1200"/>
              </a:spcBef>
              <a:spcAft>
                <a:spcPts val="0"/>
              </a:spcAft>
              <a:buNone/>
            </a:pPr>
            <a:r>
              <a:rPr b="1" lang="en"/>
              <a:t>Medium</a:t>
            </a:r>
            <a:r>
              <a:rPr lang="en"/>
              <a:t> = 332 patients</a:t>
            </a:r>
            <a:endParaRPr/>
          </a:p>
          <a:p>
            <a:pPr indent="0" lvl="0" marL="0" rtl="0" algn="l">
              <a:spcBef>
                <a:spcPts val="1200"/>
              </a:spcBef>
              <a:spcAft>
                <a:spcPts val="1200"/>
              </a:spcAft>
              <a:buNone/>
            </a:pPr>
            <a:r>
              <a:rPr b="1" lang="en"/>
              <a:t>High</a:t>
            </a:r>
            <a:r>
              <a:rPr lang="en"/>
              <a:t> = 365 patients</a:t>
            </a:r>
            <a:endParaRPr/>
          </a:p>
        </p:txBody>
      </p:sp>
      <p:pic>
        <p:nvPicPr>
          <p:cNvPr id="125" name="Google Shape;125;p19"/>
          <p:cNvPicPr preferRelativeResize="0"/>
          <p:nvPr/>
        </p:nvPicPr>
        <p:blipFill>
          <a:blip r:embed="rId3">
            <a:alphaModFix/>
          </a:blip>
          <a:stretch>
            <a:fillRect/>
          </a:stretch>
        </p:blipFill>
        <p:spPr>
          <a:xfrm>
            <a:off x="152400" y="2049125"/>
            <a:ext cx="4217201" cy="28143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a:t>
            </a:r>
            <a:endParaRPr/>
          </a:p>
        </p:txBody>
      </p:sp>
      <p:sp>
        <p:nvSpPr>
          <p:cNvPr id="131" name="Google Shape;131;p20"/>
          <p:cNvSpPr txBox="1"/>
          <p:nvPr>
            <p:ph idx="1" type="body"/>
          </p:nvPr>
        </p:nvSpPr>
        <p:spPr>
          <a:xfrm>
            <a:off x="6032850" y="2100300"/>
            <a:ext cx="2385300" cy="25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Minimum Age</a:t>
            </a:r>
            <a:r>
              <a:rPr lang="en"/>
              <a:t> = 14</a:t>
            </a:r>
            <a:endParaRPr/>
          </a:p>
          <a:p>
            <a:pPr indent="0" lvl="0" marL="0" rtl="0" algn="l">
              <a:spcBef>
                <a:spcPts val="1200"/>
              </a:spcBef>
              <a:spcAft>
                <a:spcPts val="0"/>
              </a:spcAft>
              <a:buNone/>
            </a:pPr>
            <a:r>
              <a:rPr b="1" lang="en"/>
              <a:t>Maximum Age</a:t>
            </a:r>
            <a:r>
              <a:rPr lang="en"/>
              <a:t>= 73</a:t>
            </a:r>
            <a:endParaRPr/>
          </a:p>
          <a:p>
            <a:pPr indent="0" lvl="0" marL="0" rtl="0" algn="l">
              <a:spcBef>
                <a:spcPts val="1200"/>
              </a:spcBef>
              <a:spcAft>
                <a:spcPts val="0"/>
              </a:spcAft>
              <a:buNone/>
            </a:pPr>
            <a:r>
              <a:rPr b="1" lang="en"/>
              <a:t>Mean</a:t>
            </a:r>
            <a:r>
              <a:rPr lang="en"/>
              <a:t> = 37</a:t>
            </a:r>
            <a:endParaRPr/>
          </a:p>
          <a:p>
            <a:pPr indent="-311150" lvl="0" marL="457200" rtl="0" algn="l">
              <a:spcBef>
                <a:spcPts val="1200"/>
              </a:spcBef>
              <a:spcAft>
                <a:spcPts val="0"/>
              </a:spcAft>
              <a:buSzPts val="1300"/>
              <a:buChar char="●"/>
            </a:pPr>
            <a:r>
              <a:rPr lang="en"/>
              <a:t>134 patients are over the age of 50</a:t>
            </a:r>
            <a:endParaRPr/>
          </a:p>
        </p:txBody>
      </p:sp>
      <p:pic>
        <p:nvPicPr>
          <p:cNvPr id="132" name="Google Shape;132;p20"/>
          <p:cNvPicPr preferRelativeResize="0"/>
          <p:nvPr/>
        </p:nvPicPr>
        <p:blipFill>
          <a:blip r:embed="rId3">
            <a:alphaModFix/>
          </a:blip>
          <a:stretch>
            <a:fillRect/>
          </a:stretch>
        </p:blipFill>
        <p:spPr>
          <a:xfrm>
            <a:off x="835600" y="1853838"/>
            <a:ext cx="4821719" cy="318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a:t>
            </a:r>
            <a:endParaRPr/>
          </a:p>
        </p:txBody>
      </p:sp>
      <p:sp>
        <p:nvSpPr>
          <p:cNvPr id="138" name="Google Shape;138;p21"/>
          <p:cNvSpPr txBox="1"/>
          <p:nvPr>
            <p:ph idx="1" type="body"/>
          </p:nvPr>
        </p:nvSpPr>
        <p:spPr>
          <a:xfrm>
            <a:off x="5025625" y="2078875"/>
            <a:ext cx="3392400" cy="25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 </a:t>
            </a:r>
            <a:r>
              <a:rPr lang="en"/>
              <a:t>= Male and </a:t>
            </a:r>
            <a:r>
              <a:rPr b="1" lang="en"/>
              <a:t>2</a:t>
            </a:r>
            <a:r>
              <a:rPr lang="en"/>
              <a:t> = Female</a:t>
            </a:r>
            <a:endParaRPr/>
          </a:p>
          <a:p>
            <a:pPr indent="0" lvl="0" marL="0" rtl="0" algn="l">
              <a:spcBef>
                <a:spcPts val="1200"/>
              </a:spcBef>
              <a:spcAft>
                <a:spcPts val="0"/>
              </a:spcAft>
              <a:buNone/>
            </a:pPr>
            <a:r>
              <a:rPr b="1" lang="en"/>
              <a:t>The data set </a:t>
            </a:r>
            <a:r>
              <a:rPr b="1" lang="en"/>
              <a:t>consisted</a:t>
            </a:r>
            <a:r>
              <a:rPr b="1" lang="en"/>
              <a:t> of:</a:t>
            </a:r>
            <a:endParaRPr/>
          </a:p>
          <a:p>
            <a:pPr indent="-311150" lvl="0" marL="457200" rtl="0" algn="l">
              <a:spcBef>
                <a:spcPts val="1200"/>
              </a:spcBef>
              <a:spcAft>
                <a:spcPts val="0"/>
              </a:spcAft>
              <a:buSzPts val="1300"/>
              <a:buChar char="●"/>
            </a:pPr>
            <a:r>
              <a:rPr lang="en"/>
              <a:t>598 male patients</a:t>
            </a:r>
            <a:endParaRPr/>
          </a:p>
          <a:p>
            <a:pPr indent="-311150" lvl="0" marL="457200" rtl="0" algn="l">
              <a:spcBef>
                <a:spcPts val="0"/>
              </a:spcBef>
              <a:spcAft>
                <a:spcPts val="0"/>
              </a:spcAft>
              <a:buSzPts val="1300"/>
              <a:buChar char="●"/>
            </a:pPr>
            <a:r>
              <a:rPr lang="en"/>
              <a:t>402 female </a:t>
            </a:r>
            <a:r>
              <a:rPr lang="en"/>
              <a:t>patients</a:t>
            </a:r>
            <a:endParaRPr/>
          </a:p>
        </p:txBody>
      </p:sp>
      <p:pic>
        <p:nvPicPr>
          <p:cNvPr id="139" name="Google Shape;139;p21"/>
          <p:cNvPicPr preferRelativeResize="0"/>
          <p:nvPr/>
        </p:nvPicPr>
        <p:blipFill>
          <a:blip r:embed="rId3">
            <a:alphaModFix/>
          </a:blip>
          <a:stretch>
            <a:fillRect/>
          </a:stretch>
        </p:blipFill>
        <p:spPr>
          <a:xfrm>
            <a:off x="729450" y="1789575"/>
            <a:ext cx="4200526" cy="3150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