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18F5-3D68-3041-A6B0-4C932A3469ED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53F5-D4F2-6041-B530-C3A06D35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53F5-D4F2-6041-B530-C3A06D35E2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4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1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2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55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1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8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4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8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0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4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1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3A44-01D5-C232-19EE-685E2B74F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LENDING CLUB CASE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CE15C-B3F1-6688-F97F-A20254509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			Mayur </a:t>
            </a:r>
            <a:r>
              <a:rPr lang="en-IN" b="1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Surkutla</a:t>
            </a:r>
            <a:r>
              <a:rPr lang="en-I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IN" b="1" dirty="0">
                <a:solidFill>
                  <a:srgbClr val="555555"/>
                </a:solidFill>
                <a:latin typeface="Arial" panose="020B0604020202020204" pitchFamily="34" charset="0"/>
              </a:rPr>
              <a:t>			 Amar Nath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986-4BF1-A264-F616-23E4CB92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7E920-3BCE-B5ED-CA51-5EA2EAF1233A}"/>
              </a:ext>
            </a:extLst>
          </p:cNvPr>
          <p:cNvSpPr txBox="1"/>
          <p:nvPr/>
        </p:nvSpPr>
        <p:spPr>
          <a:xfrm>
            <a:off x="1288901" y="6054816"/>
            <a:ext cx="451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People with 2-20 total accounts are more likely to default on their loan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6654F-D691-ADDD-B0D9-94117635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77681"/>
            <a:ext cx="4716048" cy="3512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2E5D4-16EF-30B5-87EA-5DD94B8B86F2}"/>
              </a:ext>
            </a:extLst>
          </p:cNvPr>
          <p:cNvSpPr txBox="1"/>
          <p:nvPr/>
        </p:nvSpPr>
        <p:spPr>
          <a:xfrm>
            <a:off x="6094411" y="5943600"/>
            <a:ext cx="532870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People whose income is not verified are defaulting more than the verified ones.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Lenders need to have strict income verification policies to reduce such applications.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D3A69C-18F8-7DD2-5C41-ED988092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BF70A-8625-BA23-4EC7-CBCF2703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4813074" cy="35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64A3-2E1E-E015-5979-B8BC43EC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CF424E-1004-5F05-1935-A75853926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30692"/>
            <a:ext cx="4610030" cy="3433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0E6FA-E962-8BCB-CE92-B277A2EFD452}"/>
              </a:ext>
            </a:extLst>
          </p:cNvPr>
          <p:cNvSpPr txBox="1"/>
          <p:nvPr/>
        </p:nvSpPr>
        <p:spPr>
          <a:xfrm>
            <a:off x="1318591" y="5985994"/>
            <a:ext cx="382854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DTI ranging from 10-20 is the highest amongst the dataset. 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Such people are more likely to default than 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20F68-4D52-1184-F92C-0A39442D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330692"/>
            <a:ext cx="4610031" cy="3433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1946F-FB7D-C861-FEFA-43BAE4F14389}"/>
              </a:ext>
            </a:extLst>
          </p:cNvPr>
          <p:cNvSpPr txBox="1"/>
          <p:nvPr/>
        </p:nvSpPr>
        <p:spPr>
          <a:xfrm>
            <a:off x="6016386" y="6075762"/>
            <a:ext cx="486248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Interest rates between 10-15% seems to have highest number of defaulters. 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Need to compare this with other features to get further insights</a:t>
            </a:r>
          </a:p>
        </p:txBody>
      </p:sp>
    </p:spTree>
    <p:extLst>
      <p:ext uri="{BB962C8B-B14F-4D97-AF65-F5344CB8AC3E}">
        <p14:creationId xmlns:p14="http://schemas.microsoft.com/office/powerpoint/2010/main" val="8043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2AE4-F9BF-DA18-348B-AC846517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9432F-4673-46F4-0315-4F52C1FD6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3943"/>
            <a:ext cx="4999944" cy="3724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7B353-6BC4-A022-775A-780638F58530}"/>
              </a:ext>
            </a:extLst>
          </p:cNvPr>
          <p:cNvSpPr txBox="1"/>
          <p:nvPr/>
        </p:nvSpPr>
        <p:spPr>
          <a:xfrm>
            <a:off x="1175950" y="6252335"/>
            <a:ext cx="438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People with annual income between 30-60k seems to be having most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 number of defaulters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CD72B-F813-E708-F229-13F1E34B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6" y="2343942"/>
            <a:ext cx="4999943" cy="3724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BB5241-BCD2-6630-60AC-36AF9878039A}"/>
              </a:ext>
            </a:extLst>
          </p:cNvPr>
          <p:cNvSpPr txBox="1"/>
          <p:nvPr/>
        </p:nvSpPr>
        <p:spPr>
          <a:xfrm>
            <a:off x="6629401" y="6239482"/>
            <a:ext cx="428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Surprisingly people with short term loans are defaulting more than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people with long term loans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465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B83C-E660-4493-8DD9-88DB055F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3378B-9078-C755-C39B-1D79F0B9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7683"/>
            <a:ext cx="4596778" cy="3447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871FA-714E-19BE-ABAF-F1ABCC99E9FA}"/>
              </a:ext>
            </a:extLst>
          </p:cNvPr>
          <p:cNvSpPr txBox="1"/>
          <p:nvPr/>
        </p:nvSpPr>
        <p:spPr>
          <a:xfrm>
            <a:off x="1179540" y="5916316"/>
            <a:ext cx="499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Loan amount Group Vs Interest Rate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Interest rate on charged off loans is consistently higher than on fully paid loans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53E2-5E51-6157-25A3-E1E18294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42" y="2240081"/>
            <a:ext cx="5756143" cy="344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22379-BCB6-F624-44D3-B90CE4A3CE4F}"/>
              </a:ext>
            </a:extLst>
          </p:cNvPr>
          <p:cNvSpPr txBox="1"/>
          <p:nvPr/>
        </p:nvSpPr>
        <p:spPr>
          <a:xfrm>
            <a:off x="6318447" y="5832078"/>
            <a:ext cx="5218865" cy="1174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dirty="0"/>
              <a:t>Loan Amount Vs Purpose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Comparing purpose with loan amounts tell us that small businesses tend to 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    have high risk as they have higher default rates along with higher loan amounts.</a:t>
            </a:r>
          </a:p>
          <a:p>
            <a:pPr marL="171450" indent="-171450">
              <a:lnSpc>
                <a:spcPts val="1350"/>
              </a:lnSpc>
              <a:buFontTx/>
              <a:buChar char="-"/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This overturns our initial assumption of debt consolidation being the highest</a:t>
            </a:r>
          </a:p>
          <a:p>
            <a:pPr>
              <a:lnSpc>
                <a:spcPts val="1350"/>
              </a:lnSpc>
            </a:pPr>
            <a:r>
              <a:rPr lang="en-IN" sz="1200" dirty="0">
                <a:solidFill>
                  <a:srgbClr val="CCCCCC"/>
                </a:solidFill>
              </a:rPr>
              <a:t>    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defaulter purpose.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08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8A5-C68F-A96E-5F3C-AB42FDA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CB22B-0966-1698-3DE7-F7016CBD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829242" cy="3535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EED5A-3365-20B9-AAEA-EACC5617B387}"/>
              </a:ext>
            </a:extLst>
          </p:cNvPr>
          <p:cNvSpPr txBox="1"/>
          <p:nvPr/>
        </p:nvSpPr>
        <p:spPr>
          <a:xfrm>
            <a:off x="1480457" y="5916316"/>
            <a:ext cx="424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Interest Rate Vs Purpose</a:t>
            </a:r>
            <a:br>
              <a:rPr lang="en-US" sz="1200" dirty="0"/>
            </a:br>
            <a:r>
              <a:rPr lang="en-IN" sz="1200" b="0" dirty="0">
                <a:solidFill>
                  <a:srgbClr val="CCCCCC"/>
                </a:solidFill>
                <a:effectLst/>
              </a:rPr>
              <a:t>Interest rate compared with purpose shows pretty even distribution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3AFE-C7AD-5604-8A30-95531BD9BE75}"/>
              </a:ext>
            </a:extLst>
          </p:cNvPr>
          <p:cNvSpPr txBox="1"/>
          <p:nvPr/>
        </p:nvSpPr>
        <p:spPr>
          <a:xfrm>
            <a:off x="7553739" y="5936974"/>
            <a:ext cx="289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Annual Income Group Vs Interest Rate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Distribution seems pretty even across all bins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94876-C508-FD70-FDED-16664614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36" y="2097087"/>
            <a:ext cx="4598884" cy="35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A9FE-E9C1-D260-E332-9513D26A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9FA76-067C-CBCF-E750-7B455E0D09AF}"/>
              </a:ext>
            </a:extLst>
          </p:cNvPr>
          <p:cNvSpPr txBox="1"/>
          <p:nvPr/>
        </p:nvSpPr>
        <p:spPr>
          <a:xfrm>
            <a:off x="1141412" y="6239482"/>
            <a:ext cx="397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Annual Income Groups Vs Loan Amount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As annual income is increasing, loan amount is also increasing.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Making it riskier as defaulter loan amount is also high</a:t>
            </a:r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A3020-1D8D-F260-A8E3-F8F8BD11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5259387" cy="386403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C3D5AF-9F21-C77C-D3E1-D597CF5B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1606" y="2249486"/>
            <a:ext cx="5259386" cy="3864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FCDD6-2CEA-B9F7-B1FE-3733D70803CB}"/>
              </a:ext>
            </a:extLst>
          </p:cNvPr>
          <p:cNvSpPr txBox="1"/>
          <p:nvPr/>
        </p:nvSpPr>
        <p:spPr>
          <a:xfrm>
            <a:off x="6509657" y="6265923"/>
            <a:ext cx="5497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Even though not verified had higher number of defaulters, it is clear here that average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loan amount is higher from verified people. This shows strong indication of loans being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approved with loose verification methods.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797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2878-4106-CDE2-B3CE-3552DA0D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CC018-5257-DE0E-39D2-CB970B68A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362881"/>
            <a:ext cx="10007247" cy="3348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0341A-D56B-76CC-01E7-07010C627B3E}"/>
              </a:ext>
            </a:extLst>
          </p:cNvPr>
          <p:cNvSpPr txBox="1"/>
          <p:nvPr/>
        </p:nvSpPr>
        <p:spPr>
          <a:xfrm>
            <a:off x="2526641" y="5916316"/>
            <a:ext cx="643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Term Vs Loan Amount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Loans with 60 month term have higher average loan amount than 36 month. Which makes it more risky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445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87E7-BF70-10C1-C8E1-0F121D76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29F93-330F-40B2-F2BF-AD52763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969515"/>
            <a:ext cx="9377806" cy="3780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85DDC-6B8E-E91D-7D7F-D4F6C5C34F14}"/>
              </a:ext>
            </a:extLst>
          </p:cNvPr>
          <p:cNvSpPr txBox="1"/>
          <p:nvPr/>
        </p:nvSpPr>
        <p:spPr>
          <a:xfrm>
            <a:off x="2982685" y="5921828"/>
            <a:ext cx="461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Charged off loans are with higher amount compared with paid off loans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263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EEB-497B-BC15-58D5-312C1264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DF72-328F-B33C-AC52-22805F6E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A2186-97D4-0B56-C524-FE032D27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95" y="2325053"/>
            <a:ext cx="8696739" cy="39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8793-14DE-5926-85AC-9B8D34B3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C313D-686B-1011-6B1B-181B63E1C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441916"/>
            <a:ext cx="4562701" cy="335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2CF7F-2B71-23B0-FC22-AABA6983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1916"/>
            <a:ext cx="4562701" cy="335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14D13-463C-153D-72A5-64FC7C83C7AB}"/>
              </a:ext>
            </a:extLst>
          </p:cNvPr>
          <p:cNvSpPr txBox="1"/>
          <p:nvPr/>
        </p:nvSpPr>
        <p:spPr>
          <a:xfrm>
            <a:off x="1349829" y="6150429"/>
            <a:ext cx="375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Borrowers with "MORTGAGE" tend to take larger loans,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and the risk of charge-offs increases with the loan amount.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0B8C4-9059-A9C3-567C-C56BB8D9E210}"/>
              </a:ext>
            </a:extLst>
          </p:cNvPr>
          <p:cNvSpPr txBox="1"/>
          <p:nvPr/>
        </p:nvSpPr>
        <p:spPr>
          <a:xfrm>
            <a:off x="6094412" y="6138932"/>
            <a:ext cx="463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Borrowers with 10-40 account are taking larger loans which in turn have 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</a:rPr>
              <a:t>higher risk of charge-offs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71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C48-D9FF-BE57-AD82-C5E3E5D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4260-44D4-4D95-E793-4C6A1FD1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2856"/>
            <a:ext cx="10201502" cy="4606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Background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Lending Club is a consumer finance company specializing in providing various types of loans to urban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When a loan application is received, the company must decide whether to approve the loan based on the applicant's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This decision involves two key risks: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the applicant is likely to repay the loan, rejecting the application results in a loss of business for the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the applicant is likely to default on the loan, approving the application could lead to financial loss for the company.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3E4-7D34-B43C-55C1-9CCB51A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BIVARIATE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DA1F-1BC6-D1A7-8BA4-02CBEAEF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3FF06-BF06-082F-C2A4-2365F7B1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2" y="2013855"/>
            <a:ext cx="5034643" cy="3698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5EDC1-4B3F-23CB-19F1-E8BA83B9A9ED}"/>
              </a:ext>
            </a:extLst>
          </p:cNvPr>
          <p:cNvSpPr txBox="1"/>
          <p:nvPr/>
        </p:nvSpPr>
        <p:spPr>
          <a:xfrm>
            <a:off x="1502228" y="6008649"/>
            <a:ext cx="631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CCCCCC"/>
                </a:solidFill>
                <a:effectLst/>
              </a:rPr>
              <a:t>Borrowers with 60-80 total accounts are taking larger loans &amp; has higher risk of charge-offs as well.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829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2A95-E9BD-239E-01EC-6EBBE999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MULTIVARIATE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D3FF7-1A4A-E6D3-2AAC-BF2CB62C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741" y="1944688"/>
            <a:ext cx="3523430" cy="3733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6A63D-C527-3126-AA4E-0F97282CCA8C}"/>
              </a:ext>
            </a:extLst>
          </p:cNvPr>
          <p:cNvSpPr txBox="1"/>
          <p:nvPr/>
        </p:nvSpPr>
        <p:spPr>
          <a:xfrm>
            <a:off x="5203372" y="2405742"/>
            <a:ext cx="616829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chemeClr val="bg1"/>
                </a:solidFill>
                <a:effectLst/>
              </a:rPr>
              <a:t>- High DTI and a large number of open accounts might be associated with a higher risk of default.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chemeClr val="bg1"/>
                </a:solidFill>
                <a:effectLst/>
              </a:rPr>
              <a:t>- Borrowers with higher incomes tend to get larger loans and have more accounts.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chemeClr val="bg1"/>
                </a:solidFill>
                <a:effectLst/>
              </a:rPr>
              <a:t>- Larger loans often have higher interest rates and longer terms.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B53-CC0C-BF36-6396-82BC6FFE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MULTIVARIATE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99F0-B98E-0419-9AEB-82E24769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94715-F9DA-0048-DC8F-A303FC68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5" y="1811181"/>
            <a:ext cx="7156003" cy="4428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D2706-AF89-665D-DCB8-315CB99A1AD9}"/>
              </a:ext>
            </a:extLst>
          </p:cNvPr>
          <p:cNvSpPr txBox="1"/>
          <p:nvPr/>
        </p:nvSpPr>
        <p:spPr>
          <a:xfrm>
            <a:off x="2277615" y="6239482"/>
            <a:ext cx="4657301" cy="636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effectLst/>
              </a:rPr>
              <a:t>- Higher interest rates are showing higher charged off.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effectLst/>
              </a:rPr>
              <a:t>- Interest rate increasing with loan amount is resulting in high charged off.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008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4FE-FE3E-4F49-2843-E5A06C00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Final Insights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9B7-C91D-2AAC-FB58-B7BDFC98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n-IN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High Interest Rates Correlate with Higher Charge-Off Risk:**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Loans with higher interest rates, especially in the 10-15% range, show significantly higher charge off rates, indicating a greater lending risk.</a:t>
            </a:r>
          </a:p>
          <a:p>
            <a:pPr>
              <a:lnSpc>
                <a:spcPts val="1350"/>
              </a:lnSpc>
            </a:pPr>
            <a:r>
              <a:rPr lang="en-IN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Large Loan Amounts and Longer Terms Increase Risk:**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Larger loans, often with longer terms (e.g., 60 months), have higher default rates due to increased exposure and potentially higher interest rates.</a:t>
            </a:r>
          </a:p>
          <a:p>
            <a:pPr>
              <a:lnSpc>
                <a:spcPts val="1350"/>
              </a:lnSpc>
            </a:pPr>
            <a:r>
              <a:rPr lang="en-IN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High DTI and More Open Accounts are Associated with Higher Default Risk:**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Borrowers with high DTI (10-20) and a large number of open accounts (2-20) tend to default more frequently, highlighting the need for careful assessment of financial </a:t>
            </a:r>
            <a:r>
              <a:rPr lang="en-IN" sz="14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behavior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>
              <a:lnSpc>
                <a:spcPts val="1350"/>
              </a:lnSpc>
            </a:pPr>
            <a:r>
              <a:rPr lang="en-IN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Income Verification Plays a Key Role:**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Unverified income loans have higher charge off rates, but verified income loans have larger loan amounts, suggesting potential issues with verification methods.</a:t>
            </a:r>
          </a:p>
          <a:p>
            <a:pPr>
              <a:lnSpc>
                <a:spcPts val="1350"/>
              </a:lnSpc>
            </a:pPr>
            <a:r>
              <a:rPr lang="en-IN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Loan Purpose and Borrower Profile Impact Default Rates:**</a:t>
            </a:r>
            <a:r>
              <a:rPr lang="en-IN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Small businesses and borrowers with higher-grade loans (e.g., Grade B &amp; C) and larger loan amounts are at higher risk of default, while debt consolidation, although common, does not have the highest charge off rate.</a:t>
            </a:r>
          </a:p>
        </p:txBody>
      </p:sp>
    </p:spTree>
    <p:extLst>
      <p:ext uri="{BB962C8B-B14F-4D97-AF65-F5344CB8AC3E}">
        <p14:creationId xmlns:p14="http://schemas.microsoft.com/office/powerpoint/2010/main" val="351552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F784-93D7-C5D2-2141-E48C8B7B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4" y="585861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Solutions to reduce Lending Risk</a:t>
            </a: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AEB2-4121-6389-4AAF-456F1559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Adjust Interest Rates: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 Offer tiered rates based on risk profiles; avoid excessively high rates.</a:t>
            </a:r>
          </a:p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Limit Loan Amounts and Terms: 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Cap loans for high-risk borrowers and prefer shorter terms.</a:t>
            </a:r>
          </a:p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Strict DTI and Account Limits: 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Set stricter DTI and account limits for eligibility.</a:t>
            </a:r>
          </a:p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Better Income Verification: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 Use robust income checks (pay stubs, tax returns) and automate processes.</a:t>
            </a:r>
          </a:p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Reevaluate Loan Purposes: 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Scrutinize small business loans and adjust for higher-risk categories.</a:t>
            </a:r>
          </a:p>
          <a:p>
            <a:pPr>
              <a:lnSpc>
                <a:spcPts val="1350"/>
              </a:lnSpc>
            </a:pPr>
            <a:r>
              <a:rPr lang="en-IN" sz="1200" b="1" dirty="0">
                <a:solidFill>
                  <a:schemeClr val="bg1"/>
                </a:solidFill>
                <a:effectLst/>
              </a:rPr>
              <a:t>Assess Purpose Carefully: </a:t>
            </a:r>
            <a:r>
              <a:rPr lang="en-IN" sz="1200" b="0" dirty="0">
                <a:solidFill>
                  <a:schemeClr val="bg1"/>
                </a:solidFill>
                <a:effectLst/>
              </a:rPr>
              <a:t>Set stricter criteria small business, debt consolidation loans.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7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F552-0CCB-A9F7-7EAD-E7A238F0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8361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697F-B030-2CDC-6626-C1E3EF91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347B-4D82-960A-CF40-CF280AC4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Identify risky loan applicants to minimize the issuance of such loans, thereby reducing the company's credit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Utilize Exploratory Data Analysis (EDA) to identify key variables that serve as strong indicators of loan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Conduct an analysis to uncover the driving factors behind loan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Leverage these insights to improve the company's portfolio management and risk assessment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01C2-B846-B294-0889-484E2DD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511D-A3C2-66ED-4B25-FE62BF48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5514"/>
            <a:ext cx="9905999" cy="4223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IN" dirty="0">
                <a:solidFill>
                  <a:schemeClr val="bg1"/>
                </a:solidFill>
              </a:rPr>
              <a:t>Analyse the metadata to gain a comprehensive understanding of the dataset.</a:t>
            </a:r>
          </a:p>
          <a:p>
            <a:r>
              <a:rPr lang="en-IN" dirty="0">
                <a:solidFill>
                  <a:schemeClr val="bg1"/>
                </a:solidFill>
              </a:rPr>
              <a:t>Identify and address the presence of null values or duplicate rows.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Data Cleaning</a:t>
            </a:r>
          </a:p>
          <a:p>
            <a:r>
              <a:rPr lang="en-IN" dirty="0">
                <a:solidFill>
                  <a:schemeClr val="bg1"/>
                </a:solidFill>
              </a:rPr>
              <a:t>Apply imputation techniques to handle missing values.</a:t>
            </a:r>
          </a:p>
          <a:p>
            <a:r>
              <a:rPr lang="en-IN" dirty="0">
                <a:solidFill>
                  <a:schemeClr val="bg1"/>
                </a:solidFill>
              </a:rPr>
              <a:t>Remove irrelevant columns that do not contribute to the analysis.</a:t>
            </a:r>
          </a:p>
          <a:p>
            <a:r>
              <a:rPr lang="en-IN" dirty="0">
                <a:solidFill>
                  <a:schemeClr val="bg1"/>
                </a:solidFill>
              </a:rPr>
              <a:t>Standardize values to ensure consistency across the dataset.</a:t>
            </a:r>
          </a:p>
          <a:p>
            <a:r>
              <a:rPr lang="en-IN" dirty="0">
                <a:solidFill>
                  <a:schemeClr val="bg1"/>
                </a:solidFill>
              </a:rPr>
              <a:t>Eliminate columns with a single unique value, as they do not provide meaningful insights.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8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C909-5413-833B-0636-CFA13DD1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EC91-908C-5A3C-E08B-5903831E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Univariate Analysis</a:t>
            </a:r>
          </a:p>
          <a:p>
            <a:r>
              <a:rPr lang="en-IN" dirty="0">
                <a:solidFill>
                  <a:schemeClr val="bg1"/>
                </a:solidFill>
              </a:rPr>
              <a:t>Visualize data distribution using box plots and distribution charts.</a:t>
            </a:r>
          </a:p>
          <a:p>
            <a:r>
              <a:rPr lang="en-IN" dirty="0">
                <a:solidFill>
                  <a:schemeClr val="bg1"/>
                </a:solidFill>
              </a:rPr>
              <a:t>Detect and remove outliers to ensure data quality.</a:t>
            </a:r>
          </a:p>
          <a:p>
            <a:r>
              <a:rPr lang="en-IN" dirty="0">
                <a:solidFill>
                  <a:schemeClr val="bg1"/>
                </a:solidFill>
              </a:rPr>
              <a:t>Create count plots for each column, noting key observations for both categorical and continuous variables.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2874-CC6A-ACE0-3C1B-A03DAE24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Bivariant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4752-46DE-E3CB-030A-B12C4315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Generate a correlation matrix to examine relationships among variables.</a:t>
            </a:r>
          </a:p>
          <a:p>
            <a:r>
              <a:rPr lang="en-IN" dirty="0">
                <a:solidFill>
                  <a:schemeClr val="bg1"/>
                </a:solidFill>
              </a:rPr>
              <a:t>Explore the relationship between annual income and other variables using bar plots for deeper insights.</a:t>
            </a:r>
          </a:p>
          <a:p>
            <a:r>
              <a:rPr lang="en-IN" dirty="0">
                <a:solidFill>
                  <a:schemeClr val="bg1"/>
                </a:solidFill>
              </a:rPr>
              <a:t>Analyse loan amounts in relation to other columns through bar plots to uncover additional patterns.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A96-D264-631A-29EA-6CA3EB85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5867D-5601-5DFC-77B0-9678458A2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63" y="2097088"/>
            <a:ext cx="10271024" cy="3641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4AD6A-34DD-7674-2B80-D75A6B267BFD}"/>
              </a:ext>
            </a:extLst>
          </p:cNvPr>
          <p:cNvSpPr txBox="1"/>
          <p:nvPr/>
        </p:nvSpPr>
        <p:spPr>
          <a:xfrm>
            <a:off x="3167743" y="5967613"/>
            <a:ext cx="5364777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Plotting shows us that most of the loan amounts are in the range of 5000-15000</a:t>
            </a:r>
          </a:p>
        </p:txBody>
      </p:sp>
    </p:spTree>
    <p:extLst>
      <p:ext uri="{BB962C8B-B14F-4D97-AF65-F5344CB8AC3E}">
        <p14:creationId xmlns:p14="http://schemas.microsoft.com/office/powerpoint/2010/main" val="26807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6226-B9D1-4919-D945-1A662971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DDB09-D39A-8E01-30A7-3B12467A4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0" y="2370127"/>
            <a:ext cx="4888328" cy="341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40E43-80B5-6B94-BE2D-7C1C502627B6}"/>
              </a:ext>
            </a:extLst>
          </p:cNvPr>
          <p:cNvSpPr txBox="1"/>
          <p:nvPr/>
        </p:nvSpPr>
        <p:spPr>
          <a:xfrm>
            <a:off x="754871" y="6054815"/>
            <a:ext cx="535768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Looks like grades B &amp; C have the highest number of defaulters amongst the dataset. 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Grade B being the highest of all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D62B866-6A88-968C-19D6-812D9C26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370126"/>
            <a:ext cx="5441679" cy="341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B4BD1-84C8-77D8-2CB4-81C6810AAF50}"/>
              </a:ext>
            </a:extLst>
          </p:cNvPr>
          <p:cNvSpPr txBox="1"/>
          <p:nvPr/>
        </p:nvSpPr>
        <p:spPr>
          <a:xfrm>
            <a:off x="7204072" y="6054815"/>
            <a:ext cx="3839769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People renting homes have the highest number of defaulters</a:t>
            </a:r>
          </a:p>
        </p:txBody>
      </p:sp>
    </p:spTree>
    <p:extLst>
      <p:ext uri="{BB962C8B-B14F-4D97-AF65-F5344CB8AC3E}">
        <p14:creationId xmlns:p14="http://schemas.microsoft.com/office/powerpoint/2010/main" val="339213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6A3-6014-1EB9-7E1E-99E77C73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OBSERVATION – UNIVARIANT ANALYSIS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1550BE-924D-6735-0562-EB5301A5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97088"/>
            <a:ext cx="5140117" cy="3246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6A802-7A34-6776-9FA9-7B22733BC042}"/>
              </a:ext>
            </a:extLst>
          </p:cNvPr>
          <p:cNvSpPr txBox="1"/>
          <p:nvPr/>
        </p:nvSpPr>
        <p:spPr>
          <a:xfrm>
            <a:off x="966900" y="5620815"/>
            <a:ext cx="5513561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The dataset reveals that a significantly higher number of people are borrowing money </a:t>
            </a: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for debt consolidation compared to other purposes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9D247-ED91-528C-5419-135ADCDB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61" y="2097088"/>
            <a:ext cx="4306404" cy="3207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286871-DBB7-F38A-A3F6-51AB69DC910C}"/>
              </a:ext>
            </a:extLst>
          </p:cNvPr>
          <p:cNvSpPr txBox="1"/>
          <p:nvPr/>
        </p:nvSpPr>
        <p:spPr>
          <a:xfrm>
            <a:off x="6502064" y="5635487"/>
            <a:ext cx="454534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CCCCCC"/>
                </a:solidFill>
                <a:effectLst/>
              </a:rPr>
              <a:t>People with 2-10 open accounts are more likely to default on their loan</a:t>
            </a:r>
          </a:p>
        </p:txBody>
      </p:sp>
    </p:spTree>
    <p:extLst>
      <p:ext uri="{BB962C8B-B14F-4D97-AF65-F5344CB8AC3E}">
        <p14:creationId xmlns:p14="http://schemas.microsoft.com/office/powerpoint/2010/main" val="333366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</TotalTime>
  <Words>1228</Words>
  <Application>Microsoft Macintosh PowerPoint</Application>
  <PresentationFormat>Widescreen</PresentationFormat>
  <Paragraphs>110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Menlo</vt:lpstr>
      <vt:lpstr>Tw Cen MT</vt:lpstr>
      <vt:lpstr>Circuit</vt:lpstr>
      <vt:lpstr>LENDING CLUB CASE STUDY</vt:lpstr>
      <vt:lpstr>PROBLEM STATEMENT</vt:lpstr>
      <vt:lpstr>Objective</vt:lpstr>
      <vt:lpstr>ANALYSIS APPROACH</vt:lpstr>
      <vt:lpstr>ANALYSIS APPROACH</vt:lpstr>
      <vt:lpstr>Bivariant Analysis</vt:lpstr>
      <vt:lpstr>OBSERVATION – UNIVARIANT ANALYSIS</vt:lpstr>
      <vt:lpstr>OBSERVATION – UNIVARIANT ANALYSIS</vt:lpstr>
      <vt:lpstr>OBSERVATION – UNIVARIANT ANALYSIS</vt:lpstr>
      <vt:lpstr>OBSERVATION – UNIVARIANT ANALYSIS</vt:lpstr>
      <vt:lpstr>OBSERVATION – UNIVARIANT ANALYSIS</vt:lpstr>
      <vt:lpstr>OBSERVATION – UNIVARIANT ANALYSIS</vt:lpstr>
      <vt:lpstr>OBSERVATION – BIVARIATE ANALYSIS</vt:lpstr>
      <vt:lpstr>OBSERVATION – BIVARIATE ANALYSIS</vt:lpstr>
      <vt:lpstr>OBSERVATION – BIVARIATE ANALYSIS</vt:lpstr>
      <vt:lpstr>OBSERVATION – BIVARIATE ANALYSIS</vt:lpstr>
      <vt:lpstr>OBSERVATION – BIVARIATE ANALYSIS</vt:lpstr>
      <vt:lpstr>OBSERVATION – BIVARIATE ANALYSIS</vt:lpstr>
      <vt:lpstr>OBSERVATION – BIVARIATE ANALYSIS</vt:lpstr>
      <vt:lpstr>OBSERVATION – BIVARIATE ANALYSIS</vt:lpstr>
      <vt:lpstr>OBSERVATION – MULTIVARIATE ANALYSIS</vt:lpstr>
      <vt:lpstr>OBSERVATION – MULTIVARIATE ANALYSIS</vt:lpstr>
      <vt:lpstr>Final Insights</vt:lpstr>
      <vt:lpstr>Solutions to reduce Lending Risk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Kumar</dc:creator>
  <cp:lastModifiedBy>Amar Kumar</cp:lastModifiedBy>
  <cp:revision>21</cp:revision>
  <dcterms:created xsi:type="dcterms:W3CDTF">2024-12-25T14:07:44Z</dcterms:created>
  <dcterms:modified xsi:type="dcterms:W3CDTF">2024-12-25T17:47:30Z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2024-12-25T15:06:34Z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7f7af29b-3103-4640-990e-ca86ff842465</vt:lpwstr>
  </property>
  <property fmtid="{D5CDD505-2E9C-101B-9397-08002B2CF9AE}" pid="8" name="MSIP_Label_3c76ce46-357f-46de-88d6-77b9bbb83c46_ContentBits">
    <vt:lpwstr>0</vt:lpwstr>
  </property>
</Properties>
</file>