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embeddedFontLst>
    <p:embeddedFont>
      <p:font typeface="Garamond"/>
      <p:regular r:id="rId47"/>
      <p:bold r:id="rId48"/>
      <p:italic r:id="rId49"/>
      <p:boldItalic r:id="rId50"/>
    </p:embeddedFont>
    <p:embeddedFont>
      <p:font typeface="Helvetica Neue"/>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5" roundtripDataSignature="AMtx7mjele4Jm5/pTysS8SLjvLVFTpQc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626747-5F51-4E53-A8B5-1DCAB83FDFED}">
  <a:tblStyle styleId="{66626747-5F51-4E53-A8B5-1DCAB83FDFE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5073169-65E5-4C53-AB4E-8B67715DFAAE}" styleName="Table_1">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9EFF7"/>
          </a:solidFill>
        </a:fill>
      </a:tcStyle>
    </a:band1H>
    <a:band2H>
      <a:tcTxStyle b="off" i="off"/>
    </a:band2H>
    <a:band1V>
      <a:tcTxStyle b="off" i="off"/>
      <a:tcStyle>
        <a:fill>
          <a:solidFill>
            <a:srgbClr val="E9EFF7"/>
          </a:solidFill>
        </a:fill>
      </a:tcStyle>
    </a:band1V>
    <a:band2V>
      <a:tcTxStyle b="off" i="off"/>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b="off" i="off"/>
    </a:seCell>
    <a:swCell>
      <a:tcTxStyle b="off" i="off"/>
    </a:swCell>
    <a:firstRow>
      <a:tcTxStyle b="on" i="off">
        <a:font>
          <a:latin typeface="Calibri"/>
          <a:ea typeface="Calibri"/>
          <a:cs typeface="Calibri"/>
        </a:font>
        <a:schemeClr val="lt1"/>
      </a:tcTxStyle>
      <a:tcStyle>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Garamond-bold.fntdata"/><Relationship Id="rId47" Type="http://schemas.openxmlformats.org/officeDocument/2006/relationships/font" Target="fonts/Garamond-regular.fntdata"/><Relationship Id="rId49" Type="http://schemas.openxmlformats.org/officeDocument/2006/relationships/font" Target="fonts/Garamon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regular.fntdata"/><Relationship Id="rId50" Type="http://schemas.openxmlformats.org/officeDocument/2006/relationships/font" Target="fonts/Garamond-boldItalic.fntdata"/><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5.xml"/><Relationship Id="rId55" Type="http://customschemas.google.com/relationships/presentationmetadata" Target="metadata"/><Relationship Id="rId10" Type="http://schemas.openxmlformats.org/officeDocument/2006/relationships/slide" Target="slides/slide4.xml"/><Relationship Id="rId54" Type="http://schemas.openxmlformats.org/officeDocument/2006/relationships/font" Target="fonts/HelveticaNeue-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3" name="Google Shape;93;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5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5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5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5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5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7"/>
          <p:cNvSpPr/>
          <p:nvPr>
            <p:ph idx="2" type="pic"/>
          </p:nvPr>
        </p:nvSpPr>
        <p:spPr>
          <a:xfrm>
            <a:off x="5183188" y="987425"/>
            <a:ext cx="6172200" cy="4873625"/>
          </a:xfrm>
          <a:prstGeom prst="rect">
            <a:avLst/>
          </a:prstGeom>
          <a:noFill/>
          <a:ln>
            <a:noFill/>
          </a:ln>
        </p:spPr>
      </p:sp>
      <p:sp>
        <p:nvSpPr>
          <p:cNvPr id="68" name="Google Shape;68;p5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7" name="Google Shape;87;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88" name="Google Shape;8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89" name="Google Shape;89;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doc.python.org/2/library/datetime.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anaconda.com/products/individual" TargetMode="Externa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pandas.pydata.org/"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cikit-learn.org/stable/"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matplotlib.org/"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seaborn.pydata.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524000" y="2887522"/>
            <a:ext cx="9144000" cy="10829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2"/>
              </a:buClr>
              <a:buSzPts val="6000"/>
              <a:buFont typeface="Calibri"/>
              <a:buNone/>
            </a:pPr>
            <a:r>
              <a:rPr lang="en-US">
                <a:solidFill>
                  <a:schemeClr val="accent2"/>
                </a:solidFill>
              </a:rPr>
              <a:t>Python for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3" name="Shape 173"/>
        <p:cNvGrpSpPr/>
        <p:nvPr/>
      </p:nvGrpSpPr>
      <p:grpSpPr>
        <a:xfrm>
          <a:off x="0" y="0"/>
          <a:ext cx="0" cy="0"/>
          <a:chOff x="0" y="0"/>
          <a:chExt cx="0" cy="0"/>
        </a:xfrm>
      </p:grpSpPr>
      <p:sp>
        <p:nvSpPr>
          <p:cNvPr id="174" name="Google Shape;174;p1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5" name="Google Shape;175;p10"/>
          <p:cNvPicPr preferRelativeResize="0"/>
          <p:nvPr/>
        </p:nvPicPr>
        <p:blipFill rotWithShape="1">
          <a:blip r:embed="rId3">
            <a:alphaModFix/>
          </a:blip>
          <a:srcRect b="0" l="0" r="70877" t="4000"/>
          <a:stretch/>
        </p:blipFill>
        <p:spPr>
          <a:xfrm>
            <a:off x="3523488" y="10"/>
            <a:ext cx="8668512" cy="6857990"/>
          </a:xfrm>
          <a:prstGeom prst="rect">
            <a:avLst/>
          </a:prstGeom>
          <a:noFill/>
          <a:ln>
            <a:noFill/>
          </a:ln>
        </p:spPr>
      </p:pic>
      <p:sp>
        <p:nvSpPr>
          <p:cNvPr id="176" name="Google Shape;176;p10"/>
          <p:cNvSpPr/>
          <p:nvPr/>
        </p:nvSpPr>
        <p:spPr>
          <a:xfrm>
            <a:off x="3" y="0"/>
            <a:ext cx="9339206" cy="6858000"/>
          </a:xfrm>
          <a:prstGeom prst="rect">
            <a:avLst/>
          </a:prstGeom>
          <a:gradFill>
            <a:gsLst>
              <a:gs pos="0">
                <a:srgbClr val="000000">
                  <a:alpha val="0"/>
                </a:srgbClr>
              </a:gs>
              <a:gs pos="33000">
                <a:srgbClr val="000000">
                  <a:alpha val="63137"/>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10"/>
          <p:cNvSpPr txBox="1"/>
          <p:nvPr>
            <p:ph type="title"/>
          </p:nvPr>
        </p:nvSpPr>
        <p:spPr>
          <a:xfrm>
            <a:off x="477981"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en-US" sz="4800"/>
              <a:t>Start Jupyter notebook</a:t>
            </a:r>
            <a:endParaRPr/>
          </a:p>
        </p:txBody>
      </p:sp>
      <p:sp>
        <p:nvSpPr>
          <p:cNvPr id="178" name="Google Shape;178;p10"/>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9" name="Google Shape;179;p10"/>
          <p:cNvSpPr/>
          <p:nvPr/>
        </p:nvSpPr>
        <p:spPr>
          <a:xfrm>
            <a:off x="481029" y="4546920"/>
            <a:ext cx="39776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 name="Google Shape;180;p10"/>
          <p:cNvSpPr txBox="1"/>
          <p:nvPr>
            <p:ph idx="12" type="sldNum"/>
          </p:nvPr>
        </p:nvSpPr>
        <p:spPr>
          <a:xfrm>
            <a:off x="8970819"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n-US">
                <a:solidFill>
                  <a:schemeClr val="lt1"/>
                </a:solidFill>
                <a:latin typeface="Calibri"/>
                <a:ea typeface="Calibri"/>
                <a:cs typeface="Calibri"/>
                <a:sym typeface="Calibri"/>
              </a:rPr>
              <a:t>‹#›</a:t>
            </a:fld>
            <a:endParaRPr>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6" name="Google Shape;186;p11"/>
          <p:cNvPicPr preferRelativeResize="0"/>
          <p:nvPr/>
        </p:nvPicPr>
        <p:blipFill rotWithShape="1">
          <a:blip r:embed="rId3">
            <a:alphaModFix/>
          </a:blip>
          <a:srcRect b="0" l="0" r="0" t="0"/>
          <a:stretch/>
        </p:blipFill>
        <p:spPr>
          <a:xfrm>
            <a:off x="1107200" y="-223921"/>
            <a:ext cx="12192001" cy="64465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2" name="Google Shape;192;p12"/>
          <p:cNvPicPr preferRelativeResize="0"/>
          <p:nvPr/>
        </p:nvPicPr>
        <p:blipFill rotWithShape="1">
          <a:blip r:embed="rId3">
            <a:alphaModFix/>
          </a:blip>
          <a:srcRect b="0" l="0" r="0" t="0"/>
          <a:stretch/>
        </p:blipFill>
        <p:spPr>
          <a:xfrm>
            <a:off x="172936" y="988206"/>
            <a:ext cx="11846128" cy="2077723"/>
          </a:xfrm>
          <a:prstGeom prst="rect">
            <a:avLst/>
          </a:prstGeom>
          <a:noFill/>
          <a:ln>
            <a:noFill/>
          </a:ln>
        </p:spPr>
      </p:pic>
      <p:sp>
        <p:nvSpPr>
          <p:cNvPr id="193" name="Google Shape;193;p12"/>
          <p:cNvSpPr/>
          <p:nvPr/>
        </p:nvSpPr>
        <p:spPr>
          <a:xfrm>
            <a:off x="10355580" y="2027067"/>
            <a:ext cx="1748790" cy="876153"/>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94" name="Google Shape;194;p12"/>
          <p:cNvPicPr preferRelativeResize="0"/>
          <p:nvPr/>
        </p:nvPicPr>
        <p:blipFill rotWithShape="1">
          <a:blip r:embed="rId4">
            <a:alphaModFix/>
          </a:blip>
          <a:srcRect b="0" l="0" r="0" t="0"/>
          <a:stretch/>
        </p:blipFill>
        <p:spPr>
          <a:xfrm>
            <a:off x="768877" y="3592256"/>
            <a:ext cx="10654246" cy="3129219"/>
          </a:xfrm>
          <a:prstGeom prst="rect">
            <a:avLst/>
          </a:prstGeom>
          <a:noFill/>
          <a:ln>
            <a:noFill/>
          </a:ln>
        </p:spPr>
      </p:pic>
      <p:sp>
        <p:nvSpPr>
          <p:cNvPr id="195" name="Google Shape;195;p12"/>
          <p:cNvSpPr/>
          <p:nvPr/>
        </p:nvSpPr>
        <p:spPr>
          <a:xfrm>
            <a:off x="11041380" y="2766060"/>
            <a:ext cx="754380" cy="1026012"/>
          </a:xfrm>
          <a:prstGeom prst="down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1" name="Google Shape;201;p13"/>
          <p:cNvSpPr txBox="1"/>
          <p:nvPr/>
        </p:nvSpPr>
        <p:spPr>
          <a:xfrm>
            <a:off x="0" y="0"/>
            <a:ext cx="154670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Install libraries</a:t>
            </a:r>
            <a:endParaRPr b="0" i="0" sz="1400" u="none" cap="none" strike="noStrike">
              <a:solidFill>
                <a:srgbClr val="000000"/>
              </a:solidFill>
              <a:latin typeface="Arial"/>
              <a:ea typeface="Arial"/>
              <a:cs typeface="Arial"/>
              <a:sym typeface="Arial"/>
            </a:endParaRPr>
          </a:p>
        </p:txBody>
      </p:sp>
      <p:pic>
        <p:nvPicPr>
          <p:cNvPr id="202" name="Google Shape;202;p13"/>
          <p:cNvPicPr preferRelativeResize="0"/>
          <p:nvPr/>
        </p:nvPicPr>
        <p:blipFill rotWithShape="1">
          <a:blip r:embed="rId3">
            <a:alphaModFix/>
          </a:blip>
          <a:srcRect b="0" l="0" r="0" t="0"/>
          <a:stretch/>
        </p:blipFill>
        <p:spPr>
          <a:xfrm>
            <a:off x="0" y="1536226"/>
            <a:ext cx="12192000" cy="37855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nvSpPr>
        <p:spPr>
          <a:xfrm>
            <a:off x="892576" y="1865480"/>
            <a:ext cx="154082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2F5496"/>
                </a:solidFill>
                <a:latin typeface="Courier New"/>
                <a:ea typeface="Courier New"/>
                <a:cs typeface="Courier New"/>
                <a:sym typeface="Courier New"/>
              </a:rPr>
              <a:t>In [ ]:</a:t>
            </a:r>
            <a:endParaRPr b="0" i="0" sz="1400" u="none" cap="none" strike="noStrike">
              <a:solidFill>
                <a:srgbClr val="000000"/>
              </a:solidFill>
              <a:latin typeface="Arial"/>
              <a:ea typeface="Arial"/>
              <a:cs typeface="Arial"/>
              <a:sym typeface="Arial"/>
            </a:endParaRPr>
          </a:p>
        </p:txBody>
      </p:sp>
      <p:sp>
        <p:nvSpPr>
          <p:cNvPr id="208" name="Google Shape;208;p19"/>
          <p:cNvSpPr txBox="1"/>
          <p:nvPr>
            <p:ph type="title"/>
          </p:nvPr>
        </p:nvSpPr>
        <p:spPr>
          <a:xfrm>
            <a:off x="4414" y="2030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Loading Python Libraries</a:t>
            </a:r>
            <a:endParaRPr/>
          </a:p>
        </p:txBody>
      </p:sp>
      <p:sp>
        <p:nvSpPr>
          <p:cNvPr id="209" name="Google Shape;20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0" name="Google Shape;210;p19"/>
          <p:cNvSpPr txBox="1"/>
          <p:nvPr/>
        </p:nvSpPr>
        <p:spPr>
          <a:xfrm>
            <a:off x="2423276" y="1865480"/>
            <a:ext cx="8491513" cy="1477328"/>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2E75B5"/>
                </a:solidFill>
                <a:latin typeface="Courier New"/>
                <a:ea typeface="Courier New"/>
                <a:cs typeface="Courier New"/>
                <a:sym typeface="Courier New"/>
              </a:rPr>
              <a:t>#Import Python Libraries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548135"/>
                </a:solidFill>
                <a:latin typeface="Courier New"/>
                <a:ea typeface="Courier New"/>
                <a:cs typeface="Courier New"/>
                <a:sym typeface="Courier New"/>
              </a:rPr>
              <a:t>import</a:t>
            </a:r>
            <a:r>
              <a:rPr b="0" i="0" lang="en-US" sz="1800" u="none" cap="none" strike="noStrike">
                <a:solidFill>
                  <a:srgbClr val="2E75B5"/>
                </a:solidFill>
                <a:latin typeface="Courier New"/>
                <a:ea typeface="Courier New"/>
                <a:cs typeface="Courier New"/>
                <a:sym typeface="Courier New"/>
              </a:rPr>
              <a:t> </a:t>
            </a:r>
            <a:r>
              <a:rPr b="0" i="0" lang="en-US" sz="1800" u="none" cap="none" strike="noStrike">
                <a:solidFill>
                  <a:srgbClr val="3A3838"/>
                </a:solidFill>
                <a:latin typeface="Courier New"/>
                <a:ea typeface="Courier New"/>
                <a:cs typeface="Courier New"/>
                <a:sym typeface="Courier New"/>
              </a:rPr>
              <a:t>numpy</a:t>
            </a:r>
            <a:r>
              <a:rPr b="0" i="0" lang="en-US" sz="1800" u="none" cap="none" strike="noStrike">
                <a:solidFill>
                  <a:srgbClr val="2E75B5"/>
                </a:solidFill>
                <a:latin typeface="Courier New"/>
                <a:ea typeface="Courier New"/>
                <a:cs typeface="Courier New"/>
                <a:sym typeface="Courier New"/>
              </a:rPr>
              <a:t> </a:t>
            </a:r>
            <a:r>
              <a:rPr b="1" i="0" lang="en-US" sz="1800" u="none" cap="none" strike="noStrike">
                <a:solidFill>
                  <a:srgbClr val="548135"/>
                </a:solidFill>
                <a:latin typeface="Courier New"/>
                <a:ea typeface="Courier New"/>
                <a:cs typeface="Courier New"/>
                <a:sym typeface="Courier New"/>
              </a:rPr>
              <a:t>as</a:t>
            </a:r>
            <a:r>
              <a:rPr b="0" i="0" lang="en-US" sz="1800" u="none" cap="none" strike="noStrike">
                <a:solidFill>
                  <a:srgbClr val="2E75B5"/>
                </a:solidFill>
                <a:latin typeface="Courier New"/>
                <a:ea typeface="Courier New"/>
                <a:cs typeface="Courier New"/>
                <a:sym typeface="Courier New"/>
              </a:rPr>
              <a:t> </a:t>
            </a:r>
            <a:r>
              <a:rPr b="0" i="0" lang="en-US" sz="1800" u="none" cap="none" strike="noStrike">
                <a:solidFill>
                  <a:srgbClr val="3A3838"/>
                </a:solidFill>
                <a:latin typeface="Courier New"/>
                <a:ea typeface="Courier New"/>
                <a:cs typeface="Courier New"/>
                <a:sym typeface="Courier New"/>
              </a:rPr>
              <a:t>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548135"/>
                </a:solidFill>
                <a:latin typeface="Courier New"/>
                <a:ea typeface="Courier New"/>
                <a:cs typeface="Courier New"/>
                <a:sym typeface="Courier New"/>
              </a:rPr>
              <a:t>import</a:t>
            </a:r>
            <a:r>
              <a:rPr b="0" i="0" lang="en-US" sz="1800" u="none" cap="none" strike="noStrike">
                <a:solidFill>
                  <a:srgbClr val="3A3838"/>
                </a:solidFill>
                <a:latin typeface="Courier New"/>
                <a:ea typeface="Courier New"/>
                <a:cs typeface="Courier New"/>
                <a:sym typeface="Courier New"/>
              </a:rPr>
              <a:t> pandas </a:t>
            </a:r>
            <a:r>
              <a:rPr b="1" i="0" lang="en-US" sz="1800" u="none" cap="none" strike="noStrike">
                <a:solidFill>
                  <a:srgbClr val="548135"/>
                </a:solidFill>
                <a:latin typeface="Courier New"/>
                <a:ea typeface="Courier New"/>
                <a:cs typeface="Courier New"/>
                <a:sym typeface="Courier New"/>
              </a:rPr>
              <a:t>as</a:t>
            </a:r>
            <a:r>
              <a:rPr b="0" i="0" lang="en-US" sz="1800" u="none" cap="none" strike="noStrike">
                <a:solidFill>
                  <a:srgbClr val="3A3838"/>
                </a:solidFill>
                <a:latin typeface="Courier New"/>
                <a:ea typeface="Courier New"/>
                <a:cs typeface="Courier New"/>
                <a:sym typeface="Courier New"/>
              </a:rPr>
              <a:t> pd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548135"/>
                </a:solidFill>
                <a:latin typeface="Courier New"/>
                <a:ea typeface="Courier New"/>
                <a:cs typeface="Courier New"/>
                <a:sym typeface="Courier New"/>
              </a:rPr>
              <a:t>import</a:t>
            </a:r>
            <a:r>
              <a:rPr b="0" i="0" lang="en-US" sz="1800" u="none" cap="none" strike="noStrike">
                <a:solidFill>
                  <a:srgbClr val="3A3838"/>
                </a:solidFill>
                <a:latin typeface="Courier New"/>
                <a:ea typeface="Courier New"/>
                <a:cs typeface="Courier New"/>
                <a:sym typeface="Courier New"/>
              </a:rPr>
              <a:t> matplotlib </a:t>
            </a:r>
            <a:r>
              <a:rPr b="1" i="0" lang="en-US" sz="1800" u="none" cap="none" strike="noStrike">
                <a:solidFill>
                  <a:srgbClr val="548135"/>
                </a:solidFill>
                <a:latin typeface="Courier New"/>
                <a:ea typeface="Courier New"/>
                <a:cs typeface="Courier New"/>
                <a:sym typeface="Courier New"/>
              </a:rPr>
              <a:t>as</a:t>
            </a:r>
            <a:r>
              <a:rPr b="0" i="0" lang="en-US" sz="1800" u="none" cap="none" strike="noStrike">
                <a:solidFill>
                  <a:srgbClr val="3A3838"/>
                </a:solidFill>
                <a:latin typeface="Courier New"/>
                <a:ea typeface="Courier New"/>
                <a:cs typeface="Courier New"/>
                <a:sym typeface="Courier New"/>
              </a:rPr>
              <a:t> mpl</a:t>
            </a:r>
            <a:endParaRPr b="0" i="0" sz="1800" u="none" cap="none" strike="noStrike">
              <a:solidFill>
                <a:srgbClr val="3A3838"/>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548135"/>
                </a:solidFill>
                <a:latin typeface="Courier New"/>
                <a:ea typeface="Courier New"/>
                <a:cs typeface="Courier New"/>
                <a:sym typeface="Courier New"/>
              </a:rPr>
              <a:t>import</a:t>
            </a:r>
            <a:r>
              <a:rPr b="0" i="0" lang="en-US" sz="1800" u="none" cap="none" strike="noStrike">
                <a:solidFill>
                  <a:srgbClr val="3A3838"/>
                </a:solidFill>
                <a:latin typeface="Courier New"/>
                <a:ea typeface="Courier New"/>
                <a:cs typeface="Courier New"/>
                <a:sym typeface="Courier New"/>
              </a:rPr>
              <a:t> seaborn </a:t>
            </a:r>
            <a:r>
              <a:rPr b="1" i="0" lang="en-US" sz="1800" u="none" cap="none" strike="noStrike">
                <a:solidFill>
                  <a:srgbClr val="548135"/>
                </a:solidFill>
                <a:latin typeface="Courier New"/>
                <a:ea typeface="Courier New"/>
                <a:cs typeface="Courier New"/>
                <a:sym typeface="Courier New"/>
              </a:rPr>
              <a:t>as</a:t>
            </a:r>
            <a:r>
              <a:rPr b="0" i="0" lang="en-US" sz="1800" u="none" cap="none" strike="noStrike">
                <a:solidFill>
                  <a:srgbClr val="3A3838"/>
                </a:solidFill>
                <a:latin typeface="Courier New"/>
                <a:ea typeface="Courier New"/>
                <a:cs typeface="Courier New"/>
                <a:sym typeface="Courier New"/>
              </a:rPr>
              <a:t> sns</a:t>
            </a:r>
            <a:endParaRPr b="0" i="0" sz="1800" u="none" cap="none" strike="noStrike">
              <a:solidFill>
                <a:srgbClr val="3A3838"/>
              </a:solidFill>
              <a:latin typeface="Courier New"/>
              <a:ea typeface="Courier New"/>
              <a:cs typeface="Courier New"/>
              <a:sym typeface="Courier New"/>
            </a:endParaRPr>
          </a:p>
        </p:txBody>
      </p:sp>
      <p:sp>
        <p:nvSpPr>
          <p:cNvPr id="211" name="Google Shape;211;p19"/>
          <p:cNvSpPr/>
          <p:nvPr/>
        </p:nvSpPr>
        <p:spPr>
          <a:xfrm>
            <a:off x="992516" y="1773836"/>
            <a:ext cx="10160100" cy="191880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12" name="Google Shape;212;p19"/>
          <p:cNvCxnSpPr/>
          <p:nvPr/>
        </p:nvCxnSpPr>
        <p:spPr>
          <a:xfrm>
            <a:off x="992516" y="1773836"/>
            <a:ext cx="0" cy="1918741"/>
          </a:xfrm>
          <a:prstGeom prst="straightConnector1">
            <a:avLst/>
          </a:prstGeom>
          <a:noFill/>
          <a:ln cap="flat" cmpd="sng" w="50800">
            <a:solidFill>
              <a:srgbClr val="548135"/>
            </a:solidFill>
            <a:prstDash val="solid"/>
            <a:miter lim="800000"/>
            <a:headEnd len="sm" w="sm" type="none"/>
            <a:tailEnd len="sm" w="sm" type="none"/>
          </a:ln>
        </p:spPr>
      </p:cxnSp>
      <p:sp>
        <p:nvSpPr>
          <p:cNvPr id="213" name="Google Shape;213;p19"/>
          <p:cNvSpPr txBox="1"/>
          <p:nvPr/>
        </p:nvSpPr>
        <p:spPr>
          <a:xfrm>
            <a:off x="992516" y="4947793"/>
            <a:ext cx="853939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Press </a:t>
            </a:r>
            <a:r>
              <a:rPr b="0" i="0" lang="en-US" sz="1800" u="none" cap="none" strike="noStrike">
                <a:solidFill>
                  <a:schemeClr val="dk1"/>
                </a:solidFill>
                <a:latin typeface="Courier New"/>
                <a:ea typeface="Courier New"/>
                <a:cs typeface="Courier New"/>
                <a:sym typeface="Courier New"/>
              </a:rPr>
              <a:t>Shift+Enter</a:t>
            </a:r>
            <a:r>
              <a:rPr b="0" i="0" lang="en-US" sz="1800" u="none" cap="none" strike="noStrike">
                <a:solidFill>
                  <a:schemeClr val="dk1"/>
                </a:solidFill>
                <a:latin typeface="Calibri"/>
                <a:ea typeface="Calibri"/>
                <a:cs typeface="Calibri"/>
                <a:sym typeface="Calibri"/>
              </a:rPr>
              <a:t> to execute the </a:t>
            </a:r>
            <a:r>
              <a:rPr b="0" i="1" lang="en-US" sz="1800" u="none" cap="none" strike="noStrike">
                <a:solidFill>
                  <a:schemeClr val="dk1"/>
                </a:solidFill>
                <a:latin typeface="Calibri"/>
                <a:ea typeface="Calibri"/>
                <a:cs typeface="Calibri"/>
                <a:sym typeface="Calibri"/>
              </a:rPr>
              <a:t>jupyter</a:t>
            </a:r>
            <a:r>
              <a:rPr b="0" i="0" lang="en-US" sz="1800" u="none" cap="none" strike="noStrike">
                <a:solidFill>
                  <a:schemeClr val="dk1"/>
                </a:solidFill>
                <a:latin typeface="Calibri"/>
                <a:ea typeface="Calibri"/>
                <a:cs typeface="Calibri"/>
                <a:sym typeface="Calibri"/>
              </a:rPr>
              <a:t> cell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nvSpPr>
        <p:spPr>
          <a:xfrm>
            <a:off x="203023" y="1865480"/>
            <a:ext cx="10453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2F5496"/>
                </a:solidFill>
                <a:latin typeface="Courier New"/>
                <a:ea typeface="Courier New"/>
                <a:cs typeface="Courier New"/>
                <a:sym typeface="Courier New"/>
              </a:rPr>
              <a:t>In [ ]:</a:t>
            </a:r>
            <a:endParaRPr b="0" i="0" sz="1400" u="none" cap="none" strike="noStrike">
              <a:solidFill>
                <a:srgbClr val="000000"/>
              </a:solidFill>
              <a:latin typeface="Arial"/>
              <a:ea typeface="Arial"/>
              <a:cs typeface="Arial"/>
              <a:sym typeface="Arial"/>
            </a:endParaRPr>
          </a:p>
        </p:txBody>
      </p:sp>
      <p:sp>
        <p:nvSpPr>
          <p:cNvPr id="219" name="Google Shape;219;p20"/>
          <p:cNvSpPr txBox="1"/>
          <p:nvPr>
            <p:ph type="title"/>
          </p:nvPr>
        </p:nvSpPr>
        <p:spPr>
          <a:xfrm>
            <a:off x="0" y="1138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Reading data using pandas</a:t>
            </a:r>
            <a:endParaRPr/>
          </a:p>
        </p:txBody>
      </p:sp>
      <p:sp>
        <p:nvSpPr>
          <p:cNvPr id="220" name="Google Shape;2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1" name="Google Shape;221;p20"/>
          <p:cNvSpPr txBox="1"/>
          <p:nvPr/>
        </p:nvSpPr>
        <p:spPr>
          <a:xfrm>
            <a:off x="1648913" y="1865480"/>
            <a:ext cx="10268267" cy="615553"/>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2E75B5"/>
                </a:solidFill>
                <a:latin typeface="Courier New"/>
                <a:ea typeface="Courier New"/>
                <a:cs typeface="Courier New"/>
                <a:sym typeface="Courier New"/>
              </a:rPr>
              <a:t>#Read csv file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A3838"/>
                </a:solidFill>
                <a:latin typeface="Courier New"/>
                <a:ea typeface="Courier New"/>
                <a:cs typeface="Courier New"/>
                <a:sym typeface="Courier New"/>
              </a:rPr>
              <a:t>df = pd.read_csv(</a:t>
            </a:r>
            <a:r>
              <a:rPr b="0" i="0" lang="en-US" sz="1600" u="none" cap="none" strike="noStrike">
                <a:solidFill>
                  <a:srgbClr val="833C0B"/>
                </a:solidFill>
                <a:latin typeface="Courier New"/>
                <a:ea typeface="Courier New"/>
                <a:cs typeface="Courier New"/>
                <a:sym typeface="Courier New"/>
              </a:rPr>
              <a:t>"http://rcs.bu.edu/examples/python/data_analysis/Salaries.csv"</a:t>
            </a:r>
            <a:r>
              <a:rPr b="0" i="0" lang="en-US" sz="1600" u="none" cap="none" strike="noStrike">
                <a:solidFill>
                  <a:srgbClr val="3A3838"/>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222" name="Google Shape;222;p20"/>
          <p:cNvSpPr txBox="1"/>
          <p:nvPr/>
        </p:nvSpPr>
        <p:spPr>
          <a:xfrm>
            <a:off x="669560" y="3538091"/>
            <a:ext cx="11412600" cy="25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a number of pandas commands to read other data formats: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pd.read_excel('myfile.xlsx',sheet_name='Sheet1', index_col=None, na_values=['NA'])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pd.read_stata('myfile.dta')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pd.read_sas('myfile.sas7bdat')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pd.read_hdf('myfile.h5','df')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20"/>
          <p:cNvSpPr txBox="1"/>
          <p:nvPr/>
        </p:nvSpPr>
        <p:spPr>
          <a:xfrm>
            <a:off x="1543986" y="2574376"/>
            <a:ext cx="95437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548135"/>
                </a:solidFill>
                <a:latin typeface="Calibri"/>
                <a:ea typeface="Calibri"/>
                <a:cs typeface="Calibri"/>
                <a:sym typeface="Calibri"/>
              </a:rPr>
              <a:t>Note: </a:t>
            </a:r>
            <a:r>
              <a:rPr b="0" i="0" lang="en-US" sz="1800" u="none" cap="none" strike="noStrike">
                <a:solidFill>
                  <a:srgbClr val="548135"/>
                </a:solidFill>
                <a:latin typeface="Calibri"/>
                <a:ea typeface="Calibri"/>
                <a:cs typeface="Calibri"/>
                <a:sym typeface="Calibri"/>
              </a:rPr>
              <a:t>The above command has many optional arguments to fine-tune the data import process.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nvSpPr>
        <p:spPr>
          <a:xfrm>
            <a:off x="203023" y="1865480"/>
            <a:ext cx="10453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2F5496"/>
                </a:solidFill>
                <a:latin typeface="Courier New"/>
                <a:ea typeface="Courier New"/>
                <a:cs typeface="Courier New"/>
                <a:sym typeface="Courier New"/>
              </a:rPr>
              <a:t>In [3]:</a:t>
            </a:r>
            <a:endParaRPr b="0" i="0" sz="1400" u="none" cap="none" strike="noStrike">
              <a:solidFill>
                <a:srgbClr val="000000"/>
              </a:solidFill>
              <a:latin typeface="Arial"/>
              <a:ea typeface="Arial"/>
              <a:cs typeface="Arial"/>
              <a:sym typeface="Arial"/>
            </a:endParaRPr>
          </a:p>
        </p:txBody>
      </p:sp>
      <p:sp>
        <p:nvSpPr>
          <p:cNvPr id="229" name="Google Shape;229;p21"/>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Exploring data frames</a:t>
            </a:r>
            <a:endParaRPr/>
          </a:p>
        </p:txBody>
      </p:sp>
      <p:sp>
        <p:nvSpPr>
          <p:cNvPr id="230" name="Google Shape;23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1" name="Google Shape;231;p21"/>
          <p:cNvSpPr txBox="1"/>
          <p:nvPr/>
        </p:nvSpPr>
        <p:spPr>
          <a:xfrm>
            <a:off x="1648913" y="1865480"/>
            <a:ext cx="10268267" cy="646331"/>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2E75B5"/>
                </a:solidFill>
                <a:latin typeface="Courier New"/>
                <a:ea typeface="Courier New"/>
                <a:cs typeface="Courier New"/>
                <a:sym typeface="Courier New"/>
              </a:rPr>
              <a:t>#List first 5 records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df.head()</a:t>
            </a:r>
            <a:endParaRPr b="0" i="0" sz="1400" u="none" cap="none" strike="noStrike">
              <a:solidFill>
                <a:srgbClr val="000000"/>
              </a:solidFill>
              <a:latin typeface="Arial"/>
              <a:ea typeface="Arial"/>
              <a:cs typeface="Arial"/>
              <a:sym typeface="Arial"/>
            </a:endParaRPr>
          </a:p>
        </p:txBody>
      </p:sp>
      <p:sp>
        <p:nvSpPr>
          <p:cNvPr id="232" name="Google Shape;232;p21"/>
          <p:cNvSpPr txBox="1"/>
          <p:nvPr/>
        </p:nvSpPr>
        <p:spPr>
          <a:xfrm>
            <a:off x="200520" y="2797367"/>
            <a:ext cx="10453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C00000"/>
                </a:solidFill>
                <a:latin typeface="Courier New"/>
                <a:ea typeface="Courier New"/>
                <a:cs typeface="Courier New"/>
                <a:sym typeface="Courier New"/>
              </a:rPr>
              <a:t>Out[3]:</a:t>
            </a:r>
            <a:endParaRPr b="0" i="0" sz="1400" u="none" cap="none" strike="noStrike">
              <a:solidFill>
                <a:srgbClr val="000000"/>
              </a:solidFill>
              <a:latin typeface="Arial"/>
              <a:ea typeface="Arial"/>
              <a:cs typeface="Arial"/>
              <a:sym typeface="Arial"/>
            </a:endParaRPr>
          </a:p>
        </p:txBody>
      </p:sp>
      <p:pic>
        <p:nvPicPr>
          <p:cNvPr id="233" name="Google Shape;233;p21"/>
          <p:cNvPicPr preferRelativeResize="0"/>
          <p:nvPr/>
        </p:nvPicPr>
        <p:blipFill rotWithShape="1">
          <a:blip r:embed="rId3">
            <a:alphaModFix/>
          </a:blip>
          <a:srcRect b="0" l="0" r="0" t="0"/>
          <a:stretch/>
        </p:blipFill>
        <p:spPr>
          <a:xfrm>
            <a:off x="1903091" y="2797367"/>
            <a:ext cx="3261643" cy="17679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E75B5"/>
              </a:buClr>
              <a:buSzPts val="4400"/>
              <a:buFont typeface="Calibri"/>
              <a:buNone/>
            </a:pPr>
            <a:r>
              <a:rPr lang="en-US">
                <a:solidFill>
                  <a:srgbClr val="2E75B5"/>
                </a:solidFill>
              </a:rPr>
              <a:t>      Hands-on exercises</a:t>
            </a:r>
            <a:endParaRPr/>
          </a:p>
        </p:txBody>
      </p:sp>
      <p:sp>
        <p:nvSpPr>
          <p:cNvPr id="239" name="Google Shape;23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0" name="Google Shape;240;p22"/>
          <p:cNvSpPr txBox="1"/>
          <p:nvPr/>
        </p:nvSpPr>
        <p:spPr>
          <a:xfrm>
            <a:off x="1004341" y="2013679"/>
            <a:ext cx="10418164" cy="866071"/>
          </a:xfrm>
          <a:prstGeom prst="rect">
            <a:avLst/>
          </a:prstGeom>
          <a:noFill/>
          <a:ln>
            <a:noFill/>
          </a:ln>
        </p:spPr>
        <p:txBody>
          <a:bodyPr anchorCtr="0" anchor="t" bIns="45700" lIns="91425" spcFirstLastPara="1" rIns="91425" wrap="square" tIns="45700">
            <a:spAutoFit/>
          </a:bodyPr>
          <a:lstStyle/>
          <a:p>
            <a:pPr indent="-285750" lvl="0" marL="285750" marR="0" rtl="0" algn="l">
              <a:lnSpc>
                <a:spcPct val="2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Read the first 10, 20, 50 records;</a:t>
            </a:r>
            <a:endParaRPr b="0" i="0" sz="1400" u="none" cap="none" strike="noStrike">
              <a:solidFill>
                <a:srgbClr val="000000"/>
              </a:solidFill>
              <a:latin typeface="Arial"/>
              <a:ea typeface="Arial"/>
              <a:cs typeface="Arial"/>
              <a:sym typeface="Arial"/>
            </a:endParaRPr>
          </a:p>
        </p:txBody>
      </p:sp>
      <p:grpSp>
        <p:nvGrpSpPr>
          <p:cNvPr id="241" name="Google Shape;241;p22"/>
          <p:cNvGrpSpPr/>
          <p:nvPr/>
        </p:nvGrpSpPr>
        <p:grpSpPr>
          <a:xfrm rot="-8100000">
            <a:off x="1184980" y="754334"/>
            <a:ext cx="87443" cy="547143"/>
            <a:chOff x="2136098" y="5086662"/>
            <a:chExt cx="87443" cy="547143"/>
          </a:xfrm>
        </p:grpSpPr>
        <p:cxnSp>
          <p:nvCxnSpPr>
            <p:cNvPr id="242" name="Google Shape;242;p22"/>
            <p:cNvCxnSpPr/>
            <p:nvPr/>
          </p:nvCxnSpPr>
          <p:spPr>
            <a:xfrm flipH="1">
              <a:off x="2181067" y="5206584"/>
              <a:ext cx="2502" cy="354767"/>
            </a:xfrm>
            <a:prstGeom prst="straightConnector1">
              <a:avLst/>
            </a:prstGeom>
            <a:noFill/>
            <a:ln cap="flat" cmpd="sng" w="79375">
              <a:solidFill>
                <a:schemeClr val="accent1"/>
              </a:solidFill>
              <a:prstDash val="solid"/>
              <a:miter lim="800000"/>
              <a:headEnd len="sm" w="sm" type="none"/>
              <a:tailEnd len="sm" w="sm" type="none"/>
            </a:ln>
          </p:spPr>
        </p:cxnSp>
        <p:sp>
          <p:nvSpPr>
            <p:cNvPr id="243" name="Google Shape;243;p22"/>
            <p:cNvSpPr/>
            <p:nvPr/>
          </p:nvSpPr>
          <p:spPr>
            <a:xfrm>
              <a:off x="2136098" y="5086662"/>
              <a:ext cx="87443" cy="87836"/>
            </a:xfrm>
            <a:prstGeom prst="triangl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44" name="Google Shape;244;p22"/>
            <p:cNvCxnSpPr/>
            <p:nvPr/>
          </p:nvCxnSpPr>
          <p:spPr>
            <a:xfrm flipH="1">
              <a:off x="2178566" y="5581339"/>
              <a:ext cx="2" cy="52466"/>
            </a:xfrm>
            <a:prstGeom prst="straightConnector1">
              <a:avLst/>
            </a:prstGeom>
            <a:noFill/>
            <a:ln cap="flat" cmpd="sng" w="79375">
              <a:solidFill>
                <a:schemeClr val="accent1"/>
              </a:solidFill>
              <a:prstDash val="solid"/>
              <a:miter lim="800000"/>
              <a:headEnd len="sm" w="sm" type="none"/>
              <a:tailEnd len="sm" w="sm"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3"/>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Data Frame data types</a:t>
            </a:r>
            <a:endParaRPr/>
          </a:p>
        </p:txBody>
      </p:sp>
      <p:graphicFrame>
        <p:nvGraphicFramePr>
          <p:cNvPr id="250" name="Google Shape;250;p23"/>
          <p:cNvGraphicFramePr/>
          <p:nvPr/>
        </p:nvGraphicFramePr>
        <p:xfrm>
          <a:off x="838200" y="1690688"/>
          <a:ext cx="3000000" cy="3000000"/>
        </p:xfrm>
        <a:graphic>
          <a:graphicData uri="http://schemas.openxmlformats.org/drawingml/2006/table">
            <a:tbl>
              <a:tblPr>
                <a:noFill/>
                <a:tableStyleId>{66626747-5F51-4E53-A8B5-1DCAB83FDFED}</a:tableStyleId>
              </a:tblPr>
              <a:tblGrid>
                <a:gridCol w="3051250"/>
                <a:gridCol w="3051250"/>
                <a:gridCol w="3051250"/>
              </a:tblGrid>
              <a:tr h="34492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Pandas Type</a:t>
                      </a:r>
                      <a:endParaRPr sz="1400" u="none" cap="none" strike="noStrike"/>
                    </a:p>
                  </a:txBody>
                  <a:tcPr marT="53075" marB="53075" marR="53075" marL="530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Native Python Type</a:t>
                      </a:r>
                      <a:endParaRPr sz="1400" u="none" cap="none" strike="noStrike"/>
                    </a:p>
                  </a:txBody>
                  <a:tcPr marT="53075" marB="53075" marR="53075" marL="530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Description</a:t>
                      </a:r>
                      <a:endParaRPr sz="1400" u="none" cap="none" strike="noStrike"/>
                    </a:p>
                  </a:txBody>
                  <a:tcPr marT="53075" marB="53075" marR="53075" marL="530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10613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object</a:t>
                      </a:r>
                      <a:endParaRPr sz="1400" u="none" cap="none" strike="noStrike"/>
                    </a:p>
                  </a:txBody>
                  <a:tcPr marT="53075" marB="53075" marR="53075" marL="530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string</a:t>
                      </a:r>
                      <a:endParaRPr sz="1400" u="none" cap="none" strike="noStrike"/>
                    </a:p>
                  </a:txBody>
                  <a:tcPr marT="53075" marB="53075" marR="53075" marL="530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The most general dtype. Will be assigned to your column if column has mixed types (numbers and strings).</a:t>
                      </a:r>
                      <a:endParaRPr sz="1400" u="none" cap="none" strike="noStrike"/>
                    </a:p>
                  </a:txBody>
                  <a:tcPr marT="53075" marB="53075" marR="53075" marL="530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8225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int64</a:t>
                      </a:r>
                      <a:endParaRPr sz="1400" u="none" cap="none" strike="noStrike"/>
                    </a:p>
                  </a:txBody>
                  <a:tcPr marT="53075" marB="53075" marR="53075" marL="530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int</a:t>
                      </a:r>
                      <a:endParaRPr sz="1400" u="none" cap="none" strike="noStrike"/>
                    </a:p>
                  </a:txBody>
                  <a:tcPr marT="53075" marB="53075" marR="53075" marL="530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Numeric characters. 64 refers to the memory allocated to hold this character.</a:t>
                      </a:r>
                      <a:endParaRPr sz="1400" u="none" cap="none" strike="noStrike"/>
                    </a:p>
                  </a:txBody>
                  <a:tcPr marT="53075" marB="53075" marR="53075" marL="530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13001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float64</a:t>
                      </a:r>
                      <a:endParaRPr sz="1400" u="none" cap="none" strike="noStrike"/>
                    </a:p>
                  </a:txBody>
                  <a:tcPr marT="53075" marB="53075" marR="53075" marL="530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float</a:t>
                      </a:r>
                      <a:endParaRPr sz="1400" u="none" cap="none" strike="noStrike"/>
                    </a:p>
                  </a:txBody>
                  <a:tcPr marT="53075" marB="53075" marR="53075" marL="530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Numeric characters with decimals. If a column contains numbers and NaNs(see below), pandas will default to float64, in case your missing value has a decimal.</a:t>
                      </a:r>
                      <a:endParaRPr sz="1400" u="none" cap="none" strike="noStrike"/>
                    </a:p>
                  </a:txBody>
                  <a:tcPr marT="53075" marB="53075" marR="53075" marL="530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8225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datetime64, timedelta[ns]</a:t>
                      </a:r>
                      <a:endParaRPr sz="1400" u="none" cap="none" strike="noStrike"/>
                    </a:p>
                  </a:txBody>
                  <a:tcPr marT="53075" marB="53075" marR="53075" marL="530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N/A (but see the </a:t>
                      </a:r>
                      <a:r>
                        <a:rPr lang="en-US" sz="1600" u="sng" cap="none" strike="noStrike">
                          <a:solidFill>
                            <a:srgbClr val="337AB7"/>
                          </a:solidFill>
                          <a:hlinkClick r:id="rId3">
                            <a:extLst>
                              <a:ext uri="{A12FA001-AC4F-418D-AE19-62706E023703}">
                                <ahyp:hlinkClr val="tx"/>
                              </a:ext>
                            </a:extLst>
                          </a:hlinkClick>
                        </a:rPr>
                        <a:t>datetime</a:t>
                      </a:r>
                      <a:r>
                        <a:rPr lang="en-US" sz="1600" u="none" cap="none" strike="noStrike"/>
                        <a:t> module in Python’s standard library)</a:t>
                      </a:r>
                      <a:endParaRPr sz="1400" u="none" cap="none" strike="noStrike"/>
                    </a:p>
                  </a:txBody>
                  <a:tcPr marT="53075" marB="53075" marR="53075" marL="530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Values meant to hold time data. Look into these for time series experiments.</a:t>
                      </a:r>
                      <a:endParaRPr sz="1400" u="none" cap="none" strike="noStrike"/>
                    </a:p>
                  </a:txBody>
                  <a:tcPr marT="53075" marB="53075" marR="53075" marL="530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251" name="Google Shape;25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nvSpPr>
        <p:spPr>
          <a:xfrm>
            <a:off x="203023" y="1865480"/>
            <a:ext cx="10453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2F5496"/>
                </a:solidFill>
                <a:latin typeface="Courier New"/>
                <a:ea typeface="Courier New"/>
                <a:cs typeface="Courier New"/>
                <a:sym typeface="Courier New"/>
              </a:rPr>
              <a:t>In [4]:</a:t>
            </a:r>
            <a:endParaRPr b="0" i="0" sz="1400" u="none" cap="none" strike="noStrike">
              <a:solidFill>
                <a:srgbClr val="000000"/>
              </a:solidFill>
              <a:latin typeface="Arial"/>
              <a:ea typeface="Arial"/>
              <a:cs typeface="Arial"/>
              <a:sym typeface="Arial"/>
            </a:endParaRPr>
          </a:p>
        </p:txBody>
      </p:sp>
      <p:sp>
        <p:nvSpPr>
          <p:cNvPr id="257" name="Google Shape;257;p24"/>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Data Frame data types</a:t>
            </a:r>
            <a:endParaRPr/>
          </a:p>
        </p:txBody>
      </p:sp>
      <p:sp>
        <p:nvSpPr>
          <p:cNvPr id="258" name="Google Shape;25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9" name="Google Shape;259;p24"/>
          <p:cNvSpPr txBox="1"/>
          <p:nvPr/>
        </p:nvSpPr>
        <p:spPr>
          <a:xfrm>
            <a:off x="1648913" y="1865480"/>
            <a:ext cx="10268267" cy="646331"/>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2E75B5"/>
                </a:solidFill>
                <a:latin typeface="Courier New"/>
                <a:ea typeface="Courier New"/>
                <a:cs typeface="Courier New"/>
                <a:sym typeface="Courier New"/>
              </a:rPr>
              <a:t>#Check a particular column 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a:t>
            </a:r>
            <a:r>
              <a:rPr b="0" i="0" lang="en-US" sz="1800" u="none" cap="none" strike="noStrike">
                <a:solidFill>
                  <a:srgbClr val="548135"/>
                </a:solidFill>
                <a:latin typeface="Courier New"/>
                <a:ea typeface="Courier New"/>
                <a:cs typeface="Courier New"/>
                <a:sym typeface="Courier New"/>
              </a:rPr>
              <a:t>[</a:t>
            </a:r>
            <a:r>
              <a:rPr b="0" i="0" lang="en-US" sz="1800" u="none" cap="none" strike="noStrike">
                <a:solidFill>
                  <a:srgbClr val="C00000"/>
                </a:solidFill>
                <a:latin typeface="Courier New"/>
                <a:ea typeface="Courier New"/>
                <a:cs typeface="Courier New"/>
                <a:sym typeface="Courier New"/>
              </a:rPr>
              <a:t>'salary'</a:t>
            </a:r>
            <a:r>
              <a:rPr b="0" i="0" lang="en-US" sz="1800" u="none" cap="none" strike="noStrike">
                <a:solidFill>
                  <a:srgbClr val="548135"/>
                </a:solidFill>
                <a:latin typeface="Courier New"/>
                <a:ea typeface="Courier New"/>
                <a:cs typeface="Courier New"/>
                <a:sym typeface="Courier New"/>
              </a:rPr>
              <a:t>]</a:t>
            </a:r>
            <a:r>
              <a:rPr b="0" i="0" lang="en-US" sz="1800" u="none" cap="none" strike="noStrike">
                <a:solidFill>
                  <a:srgbClr val="3A3838"/>
                </a:solidFill>
                <a:latin typeface="Courier New"/>
                <a:ea typeface="Courier New"/>
                <a:cs typeface="Courier New"/>
                <a:sym typeface="Courier New"/>
              </a:rPr>
              <a:t>.dtype</a:t>
            </a:r>
            <a:endParaRPr b="0" i="0" sz="1800" u="none" cap="none" strike="noStrike">
              <a:solidFill>
                <a:srgbClr val="3A3838"/>
              </a:solidFill>
              <a:latin typeface="Courier New"/>
              <a:ea typeface="Courier New"/>
              <a:cs typeface="Courier New"/>
              <a:sym typeface="Courier New"/>
            </a:endParaRPr>
          </a:p>
        </p:txBody>
      </p:sp>
      <p:sp>
        <p:nvSpPr>
          <p:cNvPr id="260" name="Google Shape;260;p24"/>
          <p:cNvSpPr txBox="1"/>
          <p:nvPr/>
        </p:nvSpPr>
        <p:spPr>
          <a:xfrm>
            <a:off x="200520" y="2607492"/>
            <a:ext cx="10453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C00000"/>
                </a:solidFill>
                <a:latin typeface="Courier New"/>
                <a:ea typeface="Courier New"/>
                <a:cs typeface="Courier New"/>
                <a:sym typeface="Courier New"/>
              </a:rPr>
              <a:t>Out[4]: </a:t>
            </a:r>
            <a:r>
              <a:rPr b="0" i="0" lang="en-US" sz="1600" u="none" cap="none" strike="noStrike">
                <a:solidFill>
                  <a:srgbClr val="3A3838"/>
                </a:solidFill>
                <a:latin typeface="Courier New"/>
                <a:ea typeface="Courier New"/>
                <a:cs typeface="Courier New"/>
                <a:sym typeface="Courier New"/>
              </a:rPr>
              <a:t>dtype('int64')</a:t>
            </a:r>
            <a:endParaRPr b="0" i="0" sz="1400" u="none" cap="none" strike="noStrike">
              <a:solidFill>
                <a:srgbClr val="000000"/>
              </a:solidFill>
              <a:latin typeface="Arial"/>
              <a:ea typeface="Arial"/>
              <a:cs typeface="Arial"/>
              <a:sym typeface="Arial"/>
            </a:endParaRPr>
          </a:p>
        </p:txBody>
      </p:sp>
      <p:sp>
        <p:nvSpPr>
          <p:cNvPr id="261" name="Google Shape;261;p24"/>
          <p:cNvSpPr txBox="1"/>
          <p:nvPr/>
        </p:nvSpPr>
        <p:spPr>
          <a:xfrm>
            <a:off x="200527" y="3386978"/>
            <a:ext cx="10453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2F5496"/>
                </a:solidFill>
                <a:latin typeface="Courier New"/>
                <a:ea typeface="Courier New"/>
                <a:cs typeface="Courier New"/>
                <a:sym typeface="Courier New"/>
              </a:rPr>
              <a:t>In [5]:</a:t>
            </a:r>
            <a:endParaRPr b="0" i="0" sz="1400" u="none" cap="none" strike="noStrike">
              <a:solidFill>
                <a:srgbClr val="000000"/>
              </a:solidFill>
              <a:latin typeface="Arial"/>
              <a:ea typeface="Arial"/>
              <a:cs typeface="Arial"/>
              <a:sym typeface="Arial"/>
            </a:endParaRPr>
          </a:p>
        </p:txBody>
      </p:sp>
      <p:sp>
        <p:nvSpPr>
          <p:cNvPr id="262" name="Google Shape;262;p24"/>
          <p:cNvSpPr txBox="1"/>
          <p:nvPr/>
        </p:nvSpPr>
        <p:spPr>
          <a:xfrm>
            <a:off x="1646417" y="3386978"/>
            <a:ext cx="10268267" cy="646331"/>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2E75B5"/>
                </a:solidFill>
                <a:latin typeface="Courier New"/>
                <a:ea typeface="Courier New"/>
                <a:cs typeface="Courier New"/>
                <a:sym typeface="Courier New"/>
              </a:rPr>
              <a:t>#Check types for all the columns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df.dtypes</a:t>
            </a:r>
            <a:endParaRPr b="0" i="0" sz="1800" u="none" cap="none" strike="noStrike">
              <a:solidFill>
                <a:srgbClr val="3A3838"/>
              </a:solidFill>
              <a:latin typeface="Courier New"/>
              <a:ea typeface="Courier New"/>
              <a:cs typeface="Courier New"/>
              <a:sym typeface="Courier New"/>
            </a:endParaRPr>
          </a:p>
        </p:txBody>
      </p:sp>
      <p:sp>
        <p:nvSpPr>
          <p:cNvPr id="263" name="Google Shape;263;p24"/>
          <p:cNvSpPr txBox="1"/>
          <p:nvPr/>
        </p:nvSpPr>
        <p:spPr>
          <a:xfrm>
            <a:off x="198024" y="4318865"/>
            <a:ext cx="10453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C00000"/>
                </a:solidFill>
                <a:latin typeface="Courier New"/>
                <a:ea typeface="Courier New"/>
                <a:cs typeface="Courier New"/>
                <a:sym typeface="Courier New"/>
              </a:rPr>
              <a:t>Out[4]:</a:t>
            </a:r>
            <a:endParaRPr b="0" i="0" sz="1600" u="none" cap="none" strike="noStrike">
              <a:solidFill>
                <a:srgbClr val="3A3838"/>
              </a:solidFill>
              <a:latin typeface="Courier New"/>
              <a:ea typeface="Courier New"/>
              <a:cs typeface="Courier New"/>
              <a:sym typeface="Courier New"/>
            </a:endParaRPr>
          </a:p>
        </p:txBody>
      </p:sp>
      <p:sp>
        <p:nvSpPr>
          <p:cNvPr id="264" name="Google Shape;264;p24"/>
          <p:cNvSpPr txBox="1"/>
          <p:nvPr/>
        </p:nvSpPr>
        <p:spPr>
          <a:xfrm>
            <a:off x="1648913" y="4360681"/>
            <a:ext cx="3227887"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rank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discipline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phd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service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sex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salary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dtype: object</a:t>
            </a:r>
            <a:endParaRPr b="0" i="0" sz="1400" u="none" cap="none" strike="noStrike">
              <a:solidFill>
                <a:srgbClr val="000000"/>
              </a:solidFill>
              <a:latin typeface="Arial"/>
              <a:ea typeface="Arial"/>
              <a:cs typeface="Arial"/>
              <a:sym typeface="Arial"/>
            </a:endParaRPr>
          </a:p>
        </p:txBody>
      </p:sp>
      <p:sp>
        <p:nvSpPr>
          <p:cNvPr id="265" name="Google Shape;265;p24"/>
          <p:cNvSpPr txBox="1"/>
          <p:nvPr/>
        </p:nvSpPr>
        <p:spPr>
          <a:xfrm>
            <a:off x="3220380" y="4358185"/>
            <a:ext cx="3227887"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object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object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int64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int64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object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int64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7" name="Google Shape;107;p2"/>
          <p:cNvSpPr/>
          <p:nvPr/>
        </p:nvSpPr>
        <p:spPr>
          <a:xfrm>
            <a:off x="-17720144" y="-6620986"/>
            <a:ext cx="20726400" cy="20726400"/>
          </a:xfrm>
          <a:prstGeom prst="ellipse">
            <a:avLst/>
          </a:prstGeom>
          <a:noFill/>
          <a:ln cap="flat" cmpd="sng" w="1524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2"/>
          <p:cNvSpPr/>
          <p:nvPr/>
        </p:nvSpPr>
        <p:spPr>
          <a:xfrm>
            <a:off x="2196100" y="784433"/>
            <a:ext cx="908462" cy="865295"/>
          </a:xfrm>
          <a:prstGeom prst="ellipse">
            <a:avLst/>
          </a:prstGeom>
          <a:solidFill>
            <a:schemeClr val="accent1"/>
          </a:solidFill>
          <a:ln cap="flat" cmpd="sng" w="2222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2"/>
          <p:cNvSpPr txBox="1"/>
          <p:nvPr/>
        </p:nvSpPr>
        <p:spPr>
          <a:xfrm>
            <a:off x="3161546" y="853211"/>
            <a:ext cx="544905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Installation and Overview of Python Libraries for Data Scientists</a:t>
            </a:r>
            <a:endParaRPr b="0" i="0" sz="1400" u="none" cap="none" strike="noStrike">
              <a:solidFill>
                <a:srgbClr val="000000"/>
              </a:solidFill>
              <a:latin typeface="Arial"/>
              <a:ea typeface="Arial"/>
              <a:cs typeface="Arial"/>
              <a:sym typeface="Arial"/>
            </a:endParaRPr>
          </a:p>
        </p:txBody>
      </p:sp>
      <p:sp>
        <p:nvSpPr>
          <p:cNvPr id="110" name="Google Shape;110;p2"/>
          <p:cNvSpPr txBox="1"/>
          <p:nvPr/>
        </p:nvSpPr>
        <p:spPr>
          <a:xfrm>
            <a:off x="3460600" y="2045316"/>
            <a:ext cx="703478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Reading Data; Selecting and Filtering the Data; Data manipulation, sorting, grouping, rearranging </a:t>
            </a:r>
            <a:endParaRPr b="0" i="0" sz="1400" u="none" cap="none" strike="noStrike">
              <a:solidFill>
                <a:srgbClr val="000000"/>
              </a:solidFill>
              <a:latin typeface="Arial"/>
              <a:ea typeface="Arial"/>
              <a:cs typeface="Arial"/>
              <a:sym typeface="Arial"/>
            </a:endParaRPr>
          </a:p>
        </p:txBody>
      </p:sp>
      <p:sp>
        <p:nvSpPr>
          <p:cNvPr id="111" name="Google Shape;111;p2"/>
          <p:cNvSpPr txBox="1"/>
          <p:nvPr/>
        </p:nvSpPr>
        <p:spPr>
          <a:xfrm>
            <a:off x="3509368" y="3479747"/>
            <a:ext cx="527913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Plotting the data</a:t>
            </a:r>
            <a:endParaRPr b="0" i="0" sz="1400" u="none" cap="none" strike="noStrike">
              <a:solidFill>
                <a:srgbClr val="000000"/>
              </a:solidFill>
              <a:latin typeface="Arial"/>
              <a:ea typeface="Arial"/>
              <a:cs typeface="Arial"/>
              <a:sym typeface="Arial"/>
            </a:endParaRPr>
          </a:p>
        </p:txBody>
      </p:sp>
      <p:sp>
        <p:nvSpPr>
          <p:cNvPr id="112" name="Google Shape;112;p2"/>
          <p:cNvSpPr txBox="1"/>
          <p:nvPr/>
        </p:nvSpPr>
        <p:spPr>
          <a:xfrm>
            <a:off x="3460600" y="4702688"/>
            <a:ext cx="527913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Descriptive statistics</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2457843" y="1995687"/>
            <a:ext cx="908462" cy="865295"/>
          </a:xfrm>
          <a:prstGeom prst="ellipse">
            <a:avLst/>
          </a:prstGeom>
          <a:solidFill>
            <a:schemeClr val="accent4"/>
          </a:solidFill>
          <a:ln cap="flat" cmpd="sng" w="22225">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2"/>
          <p:cNvSpPr/>
          <p:nvPr/>
        </p:nvSpPr>
        <p:spPr>
          <a:xfrm>
            <a:off x="2514906" y="3237421"/>
            <a:ext cx="908462" cy="865295"/>
          </a:xfrm>
          <a:prstGeom prst="ellipse">
            <a:avLst/>
          </a:prstGeom>
          <a:solidFill>
            <a:schemeClr val="accent3"/>
          </a:solidFill>
          <a:ln cap="flat" cmpd="sng" w="22225">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2"/>
          <p:cNvSpPr/>
          <p:nvPr/>
        </p:nvSpPr>
        <p:spPr>
          <a:xfrm>
            <a:off x="2514906" y="4479155"/>
            <a:ext cx="908462" cy="865295"/>
          </a:xfrm>
          <a:prstGeom prst="ellipse">
            <a:avLst/>
          </a:prstGeom>
          <a:solidFill>
            <a:schemeClr val="accent6"/>
          </a:solidFill>
          <a:ln cap="flat" cmpd="sng" w="222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5"/>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Data Frames attributes</a:t>
            </a:r>
            <a:endParaRPr/>
          </a:p>
        </p:txBody>
      </p:sp>
      <p:sp>
        <p:nvSpPr>
          <p:cNvPr id="271" name="Google Shape;27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2" name="Google Shape;272;p25"/>
          <p:cNvSpPr txBox="1"/>
          <p:nvPr/>
        </p:nvSpPr>
        <p:spPr>
          <a:xfrm>
            <a:off x="838200" y="1690688"/>
            <a:ext cx="748508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Python objects have </a:t>
            </a:r>
            <a:r>
              <a:rPr b="0" i="1" lang="en-US" sz="1800" u="none" cap="none" strike="noStrike">
                <a:solidFill>
                  <a:schemeClr val="dk1"/>
                </a:solidFill>
                <a:latin typeface="Calibri"/>
                <a:ea typeface="Calibri"/>
                <a:cs typeface="Calibri"/>
                <a:sym typeface="Calibri"/>
              </a:rPr>
              <a:t>attributes</a:t>
            </a:r>
            <a:r>
              <a:rPr b="0" i="0" lang="en-US" sz="1800" u="none" cap="none" strike="noStrike">
                <a:solidFill>
                  <a:schemeClr val="dk1"/>
                </a:solidFill>
                <a:latin typeface="Calibri"/>
                <a:ea typeface="Calibri"/>
                <a:cs typeface="Calibri"/>
                <a:sym typeface="Calibri"/>
              </a:rPr>
              <a:t> and </a:t>
            </a:r>
            <a:r>
              <a:rPr b="0" i="1" lang="en-US" sz="1800" u="none" cap="none" strike="noStrike">
                <a:solidFill>
                  <a:schemeClr val="dk1"/>
                </a:solidFill>
                <a:latin typeface="Calibri"/>
                <a:ea typeface="Calibri"/>
                <a:cs typeface="Calibri"/>
                <a:sym typeface="Calibri"/>
              </a:rPr>
              <a:t>methods</a:t>
            </a: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aphicFrame>
        <p:nvGraphicFramePr>
          <p:cNvPr id="273" name="Google Shape;273;p25"/>
          <p:cNvGraphicFramePr/>
          <p:nvPr/>
        </p:nvGraphicFramePr>
        <p:xfrm>
          <a:off x="927725" y="2363450"/>
          <a:ext cx="3000000" cy="3000000"/>
        </p:xfrm>
        <a:graphic>
          <a:graphicData uri="http://schemas.openxmlformats.org/drawingml/2006/table">
            <a:tbl>
              <a:tblPr bandRow="1" firstRow="1">
                <a:noFill/>
                <a:tableStyleId>{25073169-65E5-4C53-AB4E-8B67715DFAAE}</a:tableStyleId>
              </a:tblPr>
              <a:tblGrid>
                <a:gridCol w="2200225"/>
                <a:gridCol w="6230900"/>
              </a:tblGrid>
              <a:tr h="489675">
                <a:tc>
                  <a:txBody>
                    <a:bodyPr/>
                    <a:lstStyle/>
                    <a:p>
                      <a:pPr indent="0" lvl="0" marL="0" marR="0" rtl="0" algn="l">
                        <a:lnSpc>
                          <a:spcPct val="100000"/>
                        </a:lnSpc>
                        <a:spcBef>
                          <a:spcPts val="0"/>
                        </a:spcBef>
                        <a:spcAft>
                          <a:spcPts val="0"/>
                        </a:spcAft>
                        <a:buClr>
                          <a:schemeClr val="dk1"/>
                        </a:buClr>
                        <a:buSzPts val="2400"/>
                        <a:buFont typeface="Calibri"/>
                        <a:buNone/>
                      </a:pPr>
                      <a:r>
                        <a:rPr lang="en-US" sz="2400" u="none" cap="none" strike="noStrike"/>
                        <a:t>df.attribute</a:t>
                      </a:r>
                      <a:endParaRPr sz="2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u="none" cap="none" strike="noStrike"/>
                        <a:t>description</a:t>
                      </a:r>
                      <a:endParaRPr sz="1400" u="none" cap="none" strike="noStrike"/>
                    </a:p>
                  </a:txBody>
                  <a:tcPr marT="45725" marB="45725" marR="91450" marL="91450"/>
                </a:tc>
              </a:tr>
              <a:tr h="4097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dtypes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list the types of the columns</a:t>
                      </a:r>
                      <a:endParaRPr sz="1400" u="none" cap="none" strike="noStrike"/>
                    </a:p>
                  </a:txBody>
                  <a:tcPr marT="45725" marB="45725" marR="91450" marL="91450"/>
                </a:tc>
              </a:tr>
              <a:tr h="4097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columns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list the column names</a:t>
                      </a:r>
                      <a:endParaRPr sz="1400" u="none" cap="none" strike="noStrike"/>
                    </a:p>
                  </a:txBody>
                  <a:tcPr marT="45725" marB="45725" marR="91450" marL="91450"/>
                </a:tc>
              </a:tr>
              <a:tr h="4497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axes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list the row labels and column names</a:t>
                      </a:r>
                      <a:endParaRPr sz="1800" u="none" cap="none" strike="noStrike"/>
                    </a:p>
                  </a:txBody>
                  <a:tcPr marT="45725" marB="45725" marR="91450" marL="91450"/>
                </a:tc>
              </a:tr>
              <a:tr h="4597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ndim</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number of dimensions</a:t>
                      </a:r>
                      <a:endParaRPr sz="1400" u="none" cap="none" strike="noStrike"/>
                    </a:p>
                  </a:txBody>
                  <a:tcPr marT="45725" marB="45725" marR="91450" marL="91450"/>
                </a:tc>
              </a:tr>
              <a:tr h="4247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size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number of elements </a:t>
                      </a:r>
                      <a:endParaRPr sz="1400" u="none" cap="none" strike="noStrike"/>
                    </a:p>
                  </a:txBody>
                  <a:tcPr marT="45725" marB="45725" marR="91450" marL="91450"/>
                </a:tc>
              </a:tr>
              <a:tr h="4247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shape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return a tuple representing the dimensionality </a:t>
                      </a:r>
                      <a:endParaRPr sz="1800" u="none" cap="none" strike="noStrike"/>
                    </a:p>
                  </a:txBody>
                  <a:tcPr marT="45725" marB="45725" marR="91450" marL="91450"/>
                </a:tc>
              </a:tr>
              <a:tr h="4247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values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numpy representation of the data</a:t>
                      </a:r>
                      <a:endParaRPr sz="1800" u="none" cap="none" strike="noStrike"/>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E75B5"/>
              </a:buClr>
              <a:buSzPts val="4400"/>
              <a:buFont typeface="Calibri"/>
              <a:buNone/>
            </a:pPr>
            <a:r>
              <a:rPr lang="en-US">
                <a:solidFill>
                  <a:srgbClr val="2E75B5"/>
                </a:solidFill>
              </a:rPr>
              <a:t>      Hands-on exercises</a:t>
            </a:r>
            <a:endParaRPr/>
          </a:p>
        </p:txBody>
      </p:sp>
      <p:sp>
        <p:nvSpPr>
          <p:cNvPr id="279" name="Google Shape;2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0" name="Google Shape;280;p26"/>
          <p:cNvSpPr txBox="1"/>
          <p:nvPr/>
        </p:nvSpPr>
        <p:spPr>
          <a:xfrm>
            <a:off x="1117403" y="1752457"/>
            <a:ext cx="10418164" cy="3785652"/>
          </a:xfrm>
          <a:prstGeom prst="rect">
            <a:avLst/>
          </a:prstGeom>
          <a:noFill/>
          <a:ln>
            <a:noFill/>
          </a:ln>
        </p:spPr>
        <p:txBody>
          <a:bodyPr anchorCtr="0" anchor="t" bIns="45700" lIns="91425" spcFirstLastPara="1" rIns="91425" wrap="square" tIns="45700">
            <a:spAutoFit/>
          </a:bodyPr>
          <a:lstStyle/>
          <a:p>
            <a:pPr indent="-285750" lvl="0" marL="285750" marR="0" rtl="0" algn="l">
              <a:lnSpc>
                <a:spcPct val="2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Find how many records this data frame has;</a:t>
            </a:r>
            <a:endParaRPr b="0" i="0" sz="1400" u="none" cap="none" strike="noStrike">
              <a:solidFill>
                <a:srgbClr val="000000"/>
              </a:solidFill>
              <a:latin typeface="Arial"/>
              <a:ea typeface="Arial"/>
              <a:cs typeface="Arial"/>
              <a:sym typeface="Arial"/>
            </a:endParaRPr>
          </a:p>
          <a:p>
            <a:pPr indent="-285750" lvl="0" marL="285750" marR="0" rtl="0" algn="l">
              <a:lnSpc>
                <a:spcPct val="2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How many columns are there?     </a:t>
            </a:r>
            <a:endParaRPr b="0" i="0" sz="1400" u="none" cap="none" strike="noStrike">
              <a:solidFill>
                <a:srgbClr val="000000"/>
              </a:solidFill>
              <a:latin typeface="Arial"/>
              <a:ea typeface="Arial"/>
              <a:cs typeface="Arial"/>
              <a:sym typeface="Arial"/>
            </a:endParaRPr>
          </a:p>
          <a:p>
            <a:pPr indent="-285750" lvl="0" marL="285750" marR="0" rtl="0" algn="l">
              <a:lnSpc>
                <a:spcPct val="2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What are the column names?</a:t>
            </a:r>
            <a:endParaRPr b="0" i="0" sz="1400" u="none" cap="none" strike="noStrike">
              <a:solidFill>
                <a:srgbClr val="000000"/>
              </a:solidFill>
              <a:latin typeface="Arial"/>
              <a:ea typeface="Arial"/>
              <a:cs typeface="Arial"/>
              <a:sym typeface="Arial"/>
            </a:endParaRPr>
          </a:p>
          <a:p>
            <a:pPr indent="-285750" lvl="0" marL="285750" marR="0" rtl="0" algn="l">
              <a:lnSpc>
                <a:spcPct val="2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What types of columns we have in this data frame?</a:t>
            </a:r>
            <a:endParaRPr b="0" i="0" sz="1400" u="none" cap="none" strike="noStrike">
              <a:solidFill>
                <a:srgbClr val="000000"/>
              </a:solidFill>
              <a:latin typeface="Arial"/>
              <a:ea typeface="Arial"/>
              <a:cs typeface="Arial"/>
              <a:sym typeface="Arial"/>
            </a:endParaRPr>
          </a:p>
        </p:txBody>
      </p:sp>
      <p:grpSp>
        <p:nvGrpSpPr>
          <p:cNvPr id="281" name="Google Shape;281;p26"/>
          <p:cNvGrpSpPr/>
          <p:nvPr/>
        </p:nvGrpSpPr>
        <p:grpSpPr>
          <a:xfrm rot="-8100000">
            <a:off x="1184980" y="754334"/>
            <a:ext cx="87443" cy="547143"/>
            <a:chOff x="2136098" y="5086662"/>
            <a:chExt cx="87443" cy="547143"/>
          </a:xfrm>
        </p:grpSpPr>
        <p:cxnSp>
          <p:nvCxnSpPr>
            <p:cNvPr id="282" name="Google Shape;282;p26"/>
            <p:cNvCxnSpPr/>
            <p:nvPr/>
          </p:nvCxnSpPr>
          <p:spPr>
            <a:xfrm flipH="1">
              <a:off x="2181067" y="5206584"/>
              <a:ext cx="2502" cy="354767"/>
            </a:xfrm>
            <a:prstGeom prst="straightConnector1">
              <a:avLst/>
            </a:prstGeom>
            <a:noFill/>
            <a:ln cap="flat" cmpd="sng" w="79375">
              <a:solidFill>
                <a:schemeClr val="accent1"/>
              </a:solidFill>
              <a:prstDash val="solid"/>
              <a:miter lim="800000"/>
              <a:headEnd len="sm" w="sm" type="none"/>
              <a:tailEnd len="sm" w="sm" type="none"/>
            </a:ln>
          </p:spPr>
        </p:cxnSp>
        <p:sp>
          <p:nvSpPr>
            <p:cNvPr id="283" name="Google Shape;283;p26"/>
            <p:cNvSpPr/>
            <p:nvPr/>
          </p:nvSpPr>
          <p:spPr>
            <a:xfrm>
              <a:off x="2136098" y="5086662"/>
              <a:ext cx="87443" cy="87836"/>
            </a:xfrm>
            <a:prstGeom prst="triangl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84" name="Google Shape;284;p26"/>
            <p:cNvCxnSpPr/>
            <p:nvPr/>
          </p:nvCxnSpPr>
          <p:spPr>
            <a:xfrm flipH="1">
              <a:off x="2178566" y="5581339"/>
              <a:ext cx="2" cy="52466"/>
            </a:xfrm>
            <a:prstGeom prst="straightConnector1">
              <a:avLst/>
            </a:prstGeom>
            <a:noFill/>
            <a:ln cap="flat" cmpd="sng" w="79375">
              <a:solidFill>
                <a:schemeClr val="accent1"/>
              </a:solidFill>
              <a:prstDash val="solid"/>
              <a:miter lim="800000"/>
              <a:headEnd len="sm" w="sm" type="none"/>
              <a:tailEnd len="sm" w="sm" type="none"/>
            </a:ln>
          </p:spPr>
        </p:cxn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Data Frames methods</a:t>
            </a:r>
            <a:endParaRPr/>
          </a:p>
        </p:txBody>
      </p:sp>
      <p:sp>
        <p:nvSpPr>
          <p:cNvPr id="290" name="Google Shape;29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291" name="Google Shape;291;p27"/>
          <p:cNvGraphicFramePr/>
          <p:nvPr/>
        </p:nvGraphicFramePr>
        <p:xfrm>
          <a:off x="927725" y="2418414"/>
          <a:ext cx="3000000" cy="3000000"/>
        </p:xfrm>
        <a:graphic>
          <a:graphicData uri="http://schemas.openxmlformats.org/drawingml/2006/table">
            <a:tbl>
              <a:tblPr bandRow="1" firstRow="1">
                <a:noFill/>
                <a:tableStyleId>{25073169-65E5-4C53-AB4E-8B67715DFAAE}</a:tableStyleId>
              </a:tblPr>
              <a:tblGrid>
                <a:gridCol w="2564975"/>
                <a:gridCol w="5866150"/>
              </a:tblGrid>
              <a:tr h="578200">
                <a:tc>
                  <a:txBody>
                    <a:bodyPr/>
                    <a:lstStyle/>
                    <a:p>
                      <a:pPr indent="0" lvl="0" marL="0" marR="0" rtl="0" algn="l">
                        <a:lnSpc>
                          <a:spcPct val="100000"/>
                        </a:lnSpc>
                        <a:spcBef>
                          <a:spcPts val="0"/>
                        </a:spcBef>
                        <a:spcAft>
                          <a:spcPts val="0"/>
                        </a:spcAft>
                        <a:buClr>
                          <a:schemeClr val="dk1"/>
                        </a:buClr>
                        <a:buSzPts val="2400"/>
                        <a:buFont typeface="Calibri"/>
                        <a:buNone/>
                      </a:pPr>
                      <a:r>
                        <a:rPr lang="en-US" sz="2400" u="none" cap="none" strike="noStrike"/>
                        <a:t>df.method()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u="none" cap="none" strike="noStrike"/>
                        <a:t>description</a:t>
                      </a:r>
                      <a:endParaRPr sz="1400" u="none" cap="none" strike="noStrike"/>
                    </a:p>
                  </a:txBody>
                  <a:tcPr marT="45725" marB="45725" marR="91450" marL="91450"/>
                </a:tc>
              </a:tr>
              <a:tr h="4838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head( n), tail( n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first/last n rows</a:t>
                      </a:r>
                      <a:endParaRPr sz="1800" u="none" cap="none" strike="noStrike"/>
                    </a:p>
                  </a:txBody>
                  <a:tcPr marT="45725" marB="45725" marR="91450" marL="91450"/>
                </a:tc>
              </a:tr>
              <a:tr h="4838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describe()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generate descriptive statistics (for numeric columns only)</a:t>
                      </a:r>
                      <a:endParaRPr sz="1400" u="none" cap="none" strike="noStrike"/>
                    </a:p>
                  </a:txBody>
                  <a:tcPr marT="45725" marB="45725" marR="91450" marL="91450"/>
                </a:tc>
              </a:tr>
              <a:tr h="531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max(), min()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return max/min values for all numeric columns</a:t>
                      </a:r>
                      <a:endParaRPr sz="1800" u="none" cap="none" strike="noStrike"/>
                    </a:p>
                  </a:txBody>
                  <a:tcPr marT="45725" marB="45725" marR="91450" marL="91450"/>
                </a:tc>
              </a:tr>
              <a:tr h="5428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mean(), median()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return mean/median values for all numeric columns</a:t>
                      </a:r>
                      <a:endParaRPr sz="1800" u="none" cap="none" strike="noStrike"/>
                    </a:p>
                  </a:txBody>
                  <a:tcPr marT="45725" marB="45725" marR="91450" marL="91450"/>
                </a:tc>
              </a:tr>
              <a:tr h="5428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std()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standard deviation</a:t>
                      </a:r>
                      <a:endParaRPr sz="1400" u="none" cap="none" strike="noStrike"/>
                    </a:p>
                  </a:txBody>
                  <a:tcPr marT="45725" marB="45725" marR="91450" marL="91450"/>
                </a:tc>
              </a:tr>
              <a:tr h="501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sample(n)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returns a random sample of the data frame</a:t>
                      </a:r>
                      <a:endParaRPr sz="1800" u="none" cap="none" strike="noStrike"/>
                    </a:p>
                  </a:txBody>
                  <a:tcPr marT="45725" marB="45725" marR="91450" marL="91450"/>
                </a:tc>
              </a:tr>
              <a:tr h="501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dropna()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drop all the records with missing values</a:t>
                      </a:r>
                      <a:endParaRPr sz="1400" u="none" cap="none" strike="noStrike"/>
                    </a:p>
                  </a:txBody>
                  <a:tcPr marT="45725" marB="45725" marR="91450" marL="91450"/>
                </a:tc>
              </a:tr>
            </a:tbl>
          </a:graphicData>
        </a:graphic>
      </p:graphicFrame>
      <p:sp>
        <p:nvSpPr>
          <p:cNvPr id="292" name="Google Shape;292;p27"/>
          <p:cNvSpPr txBox="1"/>
          <p:nvPr/>
        </p:nvSpPr>
        <p:spPr>
          <a:xfrm>
            <a:off x="838200" y="1610741"/>
            <a:ext cx="9849928"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Unlike attributes, python methods have </a:t>
            </a:r>
            <a:r>
              <a:rPr b="0" i="1" lang="en-US" sz="1800" u="none" cap="none" strike="noStrike">
                <a:solidFill>
                  <a:schemeClr val="dk1"/>
                </a:solidFill>
                <a:latin typeface="Calibri"/>
                <a:ea typeface="Calibri"/>
                <a:cs typeface="Calibri"/>
                <a:sym typeface="Calibri"/>
              </a:rPr>
              <a:t>parenthesis.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All attributes and methods can be listed with a </a:t>
            </a:r>
            <a:r>
              <a:rPr b="1" i="1" lang="en-US" sz="2400" u="none" cap="none" strike="noStrike">
                <a:solidFill>
                  <a:schemeClr val="dk1"/>
                </a:solidFill>
                <a:latin typeface="Calibri"/>
                <a:ea typeface="Calibri"/>
                <a:cs typeface="Calibri"/>
                <a:sym typeface="Calibri"/>
              </a:rPr>
              <a:t>dir() </a:t>
            </a:r>
            <a:r>
              <a:rPr b="1" i="0" lang="en-US" sz="2400" u="none" cap="none" strike="noStrike">
                <a:solidFill>
                  <a:schemeClr val="dk1"/>
                </a:solidFill>
                <a:latin typeface="Calibri"/>
                <a:ea typeface="Calibri"/>
                <a:cs typeface="Calibri"/>
                <a:sym typeface="Calibri"/>
              </a:rPr>
              <a:t>function: </a:t>
            </a:r>
            <a:r>
              <a:rPr b="1" i="0" lang="en-US" sz="2400" u="none" cap="none" strike="noStrike">
                <a:solidFill>
                  <a:srgbClr val="1E4E79"/>
                </a:solidFill>
                <a:latin typeface="Courier New"/>
                <a:ea typeface="Courier New"/>
                <a:cs typeface="Courier New"/>
                <a:sym typeface="Courier New"/>
              </a:rPr>
              <a:t>dir(df)</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E75B5"/>
              </a:buClr>
              <a:buSzPts val="4400"/>
              <a:buFont typeface="Calibri"/>
              <a:buNone/>
            </a:pPr>
            <a:r>
              <a:rPr lang="en-US">
                <a:solidFill>
                  <a:srgbClr val="2E75B5"/>
                </a:solidFill>
              </a:rPr>
              <a:t>      Hands-on exercises</a:t>
            </a:r>
            <a:endParaRPr/>
          </a:p>
        </p:txBody>
      </p:sp>
      <p:sp>
        <p:nvSpPr>
          <p:cNvPr id="298" name="Google Shape;29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9" name="Google Shape;299;p28"/>
          <p:cNvSpPr txBox="1"/>
          <p:nvPr/>
        </p:nvSpPr>
        <p:spPr>
          <a:xfrm>
            <a:off x="1004341" y="2013679"/>
            <a:ext cx="10418164" cy="2492990"/>
          </a:xfrm>
          <a:prstGeom prst="rect">
            <a:avLst/>
          </a:prstGeom>
          <a:noFill/>
          <a:ln>
            <a:noFill/>
          </a:ln>
        </p:spPr>
        <p:txBody>
          <a:bodyPr anchorCtr="0" anchor="t" bIns="45700" lIns="91425" spcFirstLastPara="1" rIns="91425" wrap="square" tIns="45700">
            <a:spAutoFit/>
          </a:bodyPr>
          <a:lstStyle/>
          <a:p>
            <a:pPr indent="-285750" lvl="0" marL="285750" marR="0" rtl="0" algn="l">
              <a:lnSpc>
                <a:spcPct val="2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Give the summary for the numeric columns in the dataset </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Calculate standard deviation for all numeric columns;</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What are the mean values of the first 50 records in the dataset?  </a:t>
            </a:r>
            <a:endParaRPr b="0" i="0" sz="1400" u="none" cap="none" strike="noStrike">
              <a:solidFill>
                <a:srgbClr val="000000"/>
              </a:solidFill>
              <a:latin typeface="Arial"/>
              <a:ea typeface="Arial"/>
              <a:cs typeface="Arial"/>
              <a:sym typeface="Arial"/>
            </a:endParaRPr>
          </a:p>
        </p:txBody>
      </p:sp>
      <p:grpSp>
        <p:nvGrpSpPr>
          <p:cNvPr id="300" name="Google Shape;300;p28"/>
          <p:cNvGrpSpPr/>
          <p:nvPr/>
        </p:nvGrpSpPr>
        <p:grpSpPr>
          <a:xfrm rot="-8100000">
            <a:off x="1184980" y="754334"/>
            <a:ext cx="87443" cy="547143"/>
            <a:chOff x="2136098" y="5086662"/>
            <a:chExt cx="87443" cy="547143"/>
          </a:xfrm>
        </p:grpSpPr>
        <p:cxnSp>
          <p:nvCxnSpPr>
            <p:cNvPr id="301" name="Google Shape;301;p28"/>
            <p:cNvCxnSpPr/>
            <p:nvPr/>
          </p:nvCxnSpPr>
          <p:spPr>
            <a:xfrm flipH="1">
              <a:off x="2181067" y="5206584"/>
              <a:ext cx="2502" cy="354767"/>
            </a:xfrm>
            <a:prstGeom prst="straightConnector1">
              <a:avLst/>
            </a:prstGeom>
            <a:noFill/>
            <a:ln cap="flat" cmpd="sng" w="79375">
              <a:solidFill>
                <a:schemeClr val="accent1"/>
              </a:solidFill>
              <a:prstDash val="solid"/>
              <a:miter lim="800000"/>
              <a:headEnd len="sm" w="sm" type="none"/>
              <a:tailEnd len="sm" w="sm" type="none"/>
            </a:ln>
          </p:spPr>
        </p:cxnSp>
        <p:sp>
          <p:nvSpPr>
            <p:cNvPr id="302" name="Google Shape;302;p28"/>
            <p:cNvSpPr/>
            <p:nvPr/>
          </p:nvSpPr>
          <p:spPr>
            <a:xfrm>
              <a:off x="2136098" y="5086662"/>
              <a:ext cx="87443" cy="87836"/>
            </a:xfrm>
            <a:prstGeom prst="triangl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03" name="Google Shape;303;p28"/>
            <p:cNvCxnSpPr/>
            <p:nvPr/>
          </p:nvCxnSpPr>
          <p:spPr>
            <a:xfrm flipH="1">
              <a:off x="2178566" y="5581339"/>
              <a:ext cx="2" cy="52466"/>
            </a:xfrm>
            <a:prstGeom prst="straightConnector1">
              <a:avLst/>
            </a:prstGeom>
            <a:noFill/>
            <a:ln cap="flat" cmpd="sng" w="79375">
              <a:solidFill>
                <a:schemeClr val="accent1"/>
              </a:solidFill>
              <a:prstDash val="solid"/>
              <a:miter lim="800000"/>
              <a:headEnd len="sm" w="sm" type="none"/>
              <a:tailEnd len="sm" w="sm" type="none"/>
            </a:ln>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9"/>
          <p:cNvSpPr txBox="1"/>
          <p:nvPr>
            <p:ph type="title"/>
          </p:nvPr>
        </p:nvSpPr>
        <p:spPr>
          <a:xfrm>
            <a:off x="-1" y="0"/>
            <a:ext cx="11840901"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Selecting a column in a Data Frame</a:t>
            </a:r>
            <a:endParaRPr/>
          </a:p>
        </p:txBody>
      </p:sp>
      <p:sp>
        <p:nvSpPr>
          <p:cNvPr id="309" name="Google Shape;309;p29"/>
          <p:cNvSpPr txBox="1"/>
          <p:nvPr>
            <p:ph idx="1" type="body"/>
          </p:nvPr>
        </p:nvSpPr>
        <p:spPr>
          <a:xfrm>
            <a:off x="199845" y="1690688"/>
            <a:ext cx="113538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i="1" lang="en-US"/>
              <a:t>Method 1:   </a:t>
            </a:r>
            <a:r>
              <a:rPr lang="en-US"/>
              <a:t>Subset the data frame using column name:</a:t>
            </a:r>
            <a:endParaRPr/>
          </a:p>
          <a:p>
            <a:pPr indent="0" lvl="0" marL="0" rtl="0" algn="l">
              <a:lnSpc>
                <a:spcPct val="90000"/>
              </a:lnSpc>
              <a:spcBef>
                <a:spcPts val="1000"/>
              </a:spcBef>
              <a:spcAft>
                <a:spcPts val="0"/>
              </a:spcAft>
              <a:buClr>
                <a:schemeClr val="dk1"/>
              </a:buClr>
              <a:buSzPts val="2800"/>
              <a:buNone/>
            </a:pPr>
            <a:r>
              <a:rPr lang="en-US"/>
              <a:t>                      df[‘rank']</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i="1" lang="en-US"/>
              <a:t>Method 2</a:t>
            </a:r>
            <a:r>
              <a:rPr lang="en-US"/>
              <a:t>:   Use the column name as an attribute:</a:t>
            </a:r>
            <a:endParaRPr/>
          </a:p>
          <a:p>
            <a:pPr indent="0" lvl="0" marL="0" rtl="0" algn="l">
              <a:lnSpc>
                <a:spcPct val="90000"/>
              </a:lnSpc>
              <a:spcBef>
                <a:spcPts val="1000"/>
              </a:spcBef>
              <a:spcAft>
                <a:spcPts val="0"/>
              </a:spcAft>
              <a:buClr>
                <a:schemeClr val="dk1"/>
              </a:buClr>
              <a:buSzPts val="2800"/>
              <a:buNone/>
            </a:pPr>
            <a:r>
              <a:rPr lang="en-US"/>
              <a:t>                      df.rank</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r>
              <a:rPr i="1" lang="en-US" sz="2000">
                <a:solidFill>
                  <a:srgbClr val="7F7F7F"/>
                </a:solidFill>
              </a:rPr>
              <a:t>Note:</a:t>
            </a:r>
            <a:r>
              <a:rPr lang="en-US" sz="2000">
                <a:solidFill>
                  <a:srgbClr val="7F7F7F"/>
                </a:solidFill>
              </a:rPr>
              <a:t> there is an attribute </a:t>
            </a:r>
            <a:r>
              <a:rPr i="1" lang="en-US" sz="2000">
                <a:solidFill>
                  <a:srgbClr val="7F7F7F"/>
                </a:solidFill>
              </a:rPr>
              <a:t>rank</a:t>
            </a:r>
            <a:r>
              <a:rPr lang="en-US" sz="2000">
                <a:solidFill>
                  <a:srgbClr val="7F7F7F"/>
                </a:solidFill>
              </a:rPr>
              <a:t> for pandas data frames, so to select a column with a name "rank" we should use method 1.</a:t>
            </a:r>
            <a:endParaRPr/>
          </a:p>
        </p:txBody>
      </p:sp>
      <p:sp>
        <p:nvSpPr>
          <p:cNvPr id="310" name="Google Shape;31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E75B5"/>
              </a:buClr>
              <a:buSzPts val="4400"/>
              <a:buFont typeface="Calibri"/>
              <a:buNone/>
            </a:pPr>
            <a:r>
              <a:rPr lang="en-US">
                <a:solidFill>
                  <a:srgbClr val="2E75B5"/>
                </a:solidFill>
              </a:rPr>
              <a:t>      Hands-on exercises</a:t>
            </a:r>
            <a:endParaRPr/>
          </a:p>
        </p:txBody>
      </p:sp>
      <p:sp>
        <p:nvSpPr>
          <p:cNvPr id="316" name="Google Shape;31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7" name="Google Shape;317;p30"/>
          <p:cNvSpPr txBox="1"/>
          <p:nvPr/>
        </p:nvSpPr>
        <p:spPr>
          <a:xfrm>
            <a:off x="1004341" y="2013679"/>
            <a:ext cx="10418164" cy="23895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2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Calculate the basic statistics for the </a:t>
            </a:r>
            <a:r>
              <a:rPr b="0" i="1" lang="en-US" sz="2400" u="none" cap="none" strike="noStrike">
                <a:solidFill>
                  <a:schemeClr val="dk1"/>
                </a:solidFill>
                <a:latin typeface="Calibri"/>
                <a:ea typeface="Calibri"/>
                <a:cs typeface="Calibri"/>
                <a:sym typeface="Calibri"/>
              </a:rPr>
              <a:t>Phd</a:t>
            </a:r>
            <a:r>
              <a:rPr b="0" i="0" lang="en-US" sz="2400" u="none" cap="none" strike="noStrike">
                <a:solidFill>
                  <a:schemeClr val="dk1"/>
                </a:solidFill>
                <a:latin typeface="Calibri"/>
                <a:ea typeface="Calibri"/>
                <a:cs typeface="Calibri"/>
                <a:sym typeface="Calibri"/>
              </a:rPr>
              <a:t> column;</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Find how many values in the </a:t>
            </a:r>
            <a:r>
              <a:rPr b="0" i="1" lang="en-US" sz="2400" u="none" cap="none" strike="noStrike">
                <a:solidFill>
                  <a:schemeClr val="dk1"/>
                </a:solidFill>
                <a:latin typeface="Calibri"/>
                <a:ea typeface="Calibri"/>
                <a:cs typeface="Calibri"/>
                <a:sym typeface="Calibri"/>
              </a:rPr>
              <a:t>Phd</a:t>
            </a:r>
            <a:r>
              <a:rPr b="0" i="0" lang="en-US" sz="2400" u="none" cap="none" strike="noStrike">
                <a:solidFill>
                  <a:schemeClr val="dk1"/>
                </a:solidFill>
                <a:latin typeface="Calibri"/>
                <a:ea typeface="Calibri"/>
                <a:cs typeface="Calibri"/>
                <a:sym typeface="Calibri"/>
              </a:rPr>
              <a:t> column (use </a:t>
            </a:r>
            <a:r>
              <a:rPr b="0" i="1" lang="en-US" sz="2400" u="none" cap="none" strike="noStrike">
                <a:solidFill>
                  <a:schemeClr val="dk1"/>
                </a:solidFill>
                <a:latin typeface="Calibri"/>
                <a:ea typeface="Calibri"/>
                <a:cs typeface="Calibri"/>
                <a:sym typeface="Calibri"/>
              </a:rPr>
              <a:t>count</a:t>
            </a:r>
            <a:r>
              <a:rPr b="0" i="0" lang="en-US" sz="2400" u="none" cap="none" strike="noStrike">
                <a:solidFill>
                  <a:schemeClr val="dk1"/>
                </a:solidFill>
                <a:latin typeface="Calibri"/>
                <a:ea typeface="Calibri"/>
                <a:cs typeface="Calibri"/>
                <a:sym typeface="Calibri"/>
              </a:rPr>
              <a:t> method);</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Calculate the average Phd;</a:t>
            </a:r>
            <a:endParaRPr b="0" i="0" sz="2400" u="none" cap="none" strike="noStrike">
              <a:solidFill>
                <a:srgbClr val="7F7F7F"/>
              </a:solidFill>
              <a:latin typeface="Calibri"/>
              <a:ea typeface="Calibri"/>
              <a:cs typeface="Calibri"/>
              <a:sym typeface="Calibri"/>
            </a:endParaRPr>
          </a:p>
        </p:txBody>
      </p:sp>
      <p:grpSp>
        <p:nvGrpSpPr>
          <p:cNvPr id="318" name="Google Shape;318;p30"/>
          <p:cNvGrpSpPr/>
          <p:nvPr/>
        </p:nvGrpSpPr>
        <p:grpSpPr>
          <a:xfrm rot="-8100000">
            <a:off x="1184980" y="754334"/>
            <a:ext cx="87443" cy="547143"/>
            <a:chOff x="2136098" y="5086662"/>
            <a:chExt cx="87443" cy="547143"/>
          </a:xfrm>
        </p:grpSpPr>
        <p:cxnSp>
          <p:nvCxnSpPr>
            <p:cNvPr id="319" name="Google Shape;319;p30"/>
            <p:cNvCxnSpPr/>
            <p:nvPr/>
          </p:nvCxnSpPr>
          <p:spPr>
            <a:xfrm flipH="1">
              <a:off x="2181067" y="5206584"/>
              <a:ext cx="2502" cy="354767"/>
            </a:xfrm>
            <a:prstGeom prst="straightConnector1">
              <a:avLst/>
            </a:prstGeom>
            <a:noFill/>
            <a:ln cap="flat" cmpd="sng" w="79375">
              <a:solidFill>
                <a:schemeClr val="accent1"/>
              </a:solidFill>
              <a:prstDash val="solid"/>
              <a:miter lim="800000"/>
              <a:headEnd len="sm" w="sm" type="none"/>
              <a:tailEnd len="sm" w="sm" type="none"/>
            </a:ln>
          </p:spPr>
        </p:cxnSp>
        <p:sp>
          <p:nvSpPr>
            <p:cNvPr id="320" name="Google Shape;320;p30"/>
            <p:cNvSpPr/>
            <p:nvPr/>
          </p:nvSpPr>
          <p:spPr>
            <a:xfrm>
              <a:off x="2136098" y="5086662"/>
              <a:ext cx="87443" cy="87836"/>
            </a:xfrm>
            <a:prstGeom prst="triangl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21" name="Google Shape;321;p30"/>
            <p:cNvCxnSpPr/>
            <p:nvPr/>
          </p:nvCxnSpPr>
          <p:spPr>
            <a:xfrm flipH="1">
              <a:off x="2178566" y="5581339"/>
              <a:ext cx="2" cy="52466"/>
            </a:xfrm>
            <a:prstGeom prst="straightConnector1">
              <a:avLst/>
            </a:prstGeom>
            <a:noFill/>
            <a:ln cap="flat" cmpd="sng" w="79375">
              <a:solidFill>
                <a:schemeClr val="accent1"/>
              </a:solidFill>
              <a:prstDash val="solid"/>
              <a:miter lim="800000"/>
              <a:headEnd len="sm" w="sm" type="none"/>
              <a:tailEnd len="sm" w="sm" type="none"/>
            </a:ln>
          </p:spPr>
        </p:cxn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1"/>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Data Frames groupby method</a:t>
            </a:r>
            <a:endParaRPr/>
          </a:p>
        </p:txBody>
      </p:sp>
      <p:sp>
        <p:nvSpPr>
          <p:cNvPr id="327" name="Google Shape;327;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8" name="Google Shape;328;p31"/>
          <p:cNvSpPr txBox="1"/>
          <p:nvPr/>
        </p:nvSpPr>
        <p:spPr>
          <a:xfrm>
            <a:off x="1004341" y="1361272"/>
            <a:ext cx="10418164" cy="2123658"/>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Using "group by" method we can:</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Split the data into groups based on some criteria</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Calculate statistics (or apply a function) to each group</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Similar to dplyr() function in R</a:t>
            </a:r>
            <a:endParaRPr b="0" i="0" sz="1400" u="none" cap="none" strike="noStrike">
              <a:solidFill>
                <a:srgbClr val="000000"/>
              </a:solidFill>
              <a:latin typeface="Arial"/>
              <a:ea typeface="Arial"/>
              <a:cs typeface="Arial"/>
              <a:sym typeface="Arial"/>
            </a:endParaRPr>
          </a:p>
        </p:txBody>
      </p:sp>
      <p:sp>
        <p:nvSpPr>
          <p:cNvPr id="329" name="Google Shape;329;p31"/>
          <p:cNvSpPr txBox="1"/>
          <p:nvPr/>
        </p:nvSpPr>
        <p:spPr>
          <a:xfrm>
            <a:off x="172201" y="3562583"/>
            <a:ext cx="10453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2F5496"/>
                </a:solidFill>
                <a:latin typeface="Courier New"/>
                <a:ea typeface="Courier New"/>
                <a:cs typeface="Courier New"/>
                <a:sym typeface="Courier New"/>
              </a:rPr>
              <a:t>In [ ]:</a:t>
            </a:r>
            <a:endParaRPr b="0" i="0" sz="1400" u="none" cap="none" strike="noStrike">
              <a:solidFill>
                <a:srgbClr val="000000"/>
              </a:solidFill>
              <a:latin typeface="Arial"/>
              <a:ea typeface="Arial"/>
              <a:cs typeface="Arial"/>
              <a:sym typeface="Arial"/>
            </a:endParaRPr>
          </a:p>
        </p:txBody>
      </p:sp>
      <p:sp>
        <p:nvSpPr>
          <p:cNvPr id="330" name="Google Shape;330;p31"/>
          <p:cNvSpPr txBox="1"/>
          <p:nvPr/>
        </p:nvSpPr>
        <p:spPr>
          <a:xfrm>
            <a:off x="1618091" y="3562583"/>
            <a:ext cx="10268267" cy="646331"/>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2E75B5"/>
                </a:solidFill>
                <a:latin typeface="Courier New"/>
                <a:ea typeface="Courier New"/>
                <a:cs typeface="Courier New"/>
                <a:sym typeface="Courier New"/>
              </a:rPr>
              <a:t>#Group data using rank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df_rank = df.groupby(</a:t>
            </a:r>
            <a:r>
              <a:rPr b="0" i="0" lang="en-US" sz="1800" u="none" cap="none" strike="noStrike">
                <a:solidFill>
                  <a:srgbClr val="548135"/>
                </a:solidFill>
                <a:latin typeface="Courier New"/>
                <a:ea typeface="Courier New"/>
                <a:cs typeface="Courier New"/>
                <a:sym typeface="Courier New"/>
              </a:rPr>
              <a:t>[</a:t>
            </a:r>
            <a:r>
              <a:rPr b="0" i="0" lang="en-US" sz="1800" u="none" cap="none" strike="noStrike">
                <a:solidFill>
                  <a:srgbClr val="C00000"/>
                </a:solidFill>
                <a:latin typeface="Courier New"/>
                <a:ea typeface="Courier New"/>
                <a:cs typeface="Courier New"/>
                <a:sym typeface="Courier New"/>
              </a:rPr>
              <a:t>'rank'</a:t>
            </a:r>
            <a:r>
              <a:rPr b="0" i="0" lang="en-US" sz="1800" u="none" cap="none" strike="noStrike">
                <a:solidFill>
                  <a:srgbClr val="548135"/>
                </a:solidFill>
                <a:latin typeface="Courier New"/>
                <a:ea typeface="Courier New"/>
                <a:cs typeface="Courier New"/>
                <a:sym typeface="Courier New"/>
              </a:rPr>
              <a:t>])</a:t>
            </a:r>
            <a:endParaRPr b="0" i="0" sz="1800" u="none" cap="none" strike="noStrike">
              <a:solidFill>
                <a:srgbClr val="3A3838"/>
              </a:solidFill>
              <a:latin typeface="Courier New"/>
              <a:ea typeface="Courier New"/>
              <a:cs typeface="Courier New"/>
              <a:sym typeface="Courier New"/>
            </a:endParaRPr>
          </a:p>
        </p:txBody>
      </p:sp>
      <p:sp>
        <p:nvSpPr>
          <p:cNvPr id="331" name="Google Shape;331;p31"/>
          <p:cNvSpPr txBox="1"/>
          <p:nvPr/>
        </p:nvSpPr>
        <p:spPr>
          <a:xfrm>
            <a:off x="165354" y="4403350"/>
            <a:ext cx="10453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2F5496"/>
                </a:solidFill>
                <a:latin typeface="Courier New"/>
                <a:ea typeface="Courier New"/>
                <a:cs typeface="Courier New"/>
                <a:sym typeface="Courier New"/>
              </a:rPr>
              <a:t>In [ ]:</a:t>
            </a:r>
            <a:endParaRPr b="0" i="0" sz="1400" u="none" cap="none" strike="noStrike">
              <a:solidFill>
                <a:srgbClr val="000000"/>
              </a:solidFill>
              <a:latin typeface="Arial"/>
              <a:ea typeface="Arial"/>
              <a:cs typeface="Arial"/>
              <a:sym typeface="Arial"/>
            </a:endParaRPr>
          </a:p>
        </p:txBody>
      </p:sp>
      <p:sp>
        <p:nvSpPr>
          <p:cNvPr id="332" name="Google Shape;332;p31"/>
          <p:cNvSpPr txBox="1"/>
          <p:nvPr/>
        </p:nvSpPr>
        <p:spPr>
          <a:xfrm>
            <a:off x="1611244" y="4403350"/>
            <a:ext cx="10268267" cy="646331"/>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2E75B5"/>
                </a:solidFill>
                <a:latin typeface="Courier New"/>
                <a:ea typeface="Courier New"/>
                <a:cs typeface="Courier New"/>
                <a:sym typeface="Courier New"/>
              </a:rPr>
              <a:t>#Calculate mean value for each numeric column per each group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df_rank.mean()</a:t>
            </a:r>
            <a:endParaRPr b="0" i="0" sz="1400" u="none" cap="none" strike="noStrike">
              <a:solidFill>
                <a:srgbClr val="000000"/>
              </a:solidFill>
              <a:latin typeface="Arial"/>
              <a:ea typeface="Arial"/>
              <a:cs typeface="Arial"/>
              <a:sym typeface="Arial"/>
            </a:endParaRPr>
          </a:p>
        </p:txBody>
      </p:sp>
      <p:pic>
        <p:nvPicPr>
          <p:cNvPr id="333" name="Google Shape;333;p31"/>
          <p:cNvPicPr preferRelativeResize="0"/>
          <p:nvPr/>
        </p:nvPicPr>
        <p:blipFill rotWithShape="1">
          <a:blip r:embed="rId3">
            <a:alphaModFix/>
          </a:blip>
          <a:srcRect b="0" l="0" r="0" t="0"/>
          <a:stretch/>
        </p:blipFill>
        <p:spPr>
          <a:xfrm>
            <a:off x="1611244" y="5244117"/>
            <a:ext cx="3185436" cy="152413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2"/>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Data Frames groupby method</a:t>
            </a:r>
            <a:endParaRPr/>
          </a:p>
        </p:txBody>
      </p:sp>
      <p:sp>
        <p:nvSpPr>
          <p:cNvPr id="339" name="Google Shape;33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0" name="Google Shape;340;p32"/>
          <p:cNvSpPr txBox="1"/>
          <p:nvPr/>
        </p:nvSpPr>
        <p:spPr>
          <a:xfrm>
            <a:off x="1004341" y="2013679"/>
            <a:ext cx="10418164" cy="1015663"/>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Once groupby object is created we can calculate various statistics for each group:</a:t>
            </a:r>
            <a:endParaRPr b="0" i="0" sz="1400" u="none" cap="none" strike="noStrike">
              <a:solidFill>
                <a:srgbClr val="000000"/>
              </a:solidFill>
              <a:latin typeface="Arial"/>
              <a:ea typeface="Arial"/>
              <a:cs typeface="Arial"/>
              <a:sym typeface="Arial"/>
            </a:endParaRPr>
          </a:p>
        </p:txBody>
      </p:sp>
      <p:sp>
        <p:nvSpPr>
          <p:cNvPr id="341" name="Google Shape;341;p32"/>
          <p:cNvSpPr txBox="1"/>
          <p:nvPr/>
        </p:nvSpPr>
        <p:spPr>
          <a:xfrm>
            <a:off x="203023" y="3244085"/>
            <a:ext cx="10453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2F5496"/>
                </a:solidFill>
                <a:latin typeface="Courier New"/>
                <a:ea typeface="Courier New"/>
                <a:cs typeface="Courier New"/>
                <a:sym typeface="Courier New"/>
              </a:rPr>
              <a:t>In [ ]:</a:t>
            </a:r>
            <a:endParaRPr b="0" i="0" sz="1400" u="none" cap="none" strike="noStrike">
              <a:solidFill>
                <a:srgbClr val="000000"/>
              </a:solidFill>
              <a:latin typeface="Arial"/>
              <a:ea typeface="Arial"/>
              <a:cs typeface="Arial"/>
              <a:sym typeface="Arial"/>
            </a:endParaRPr>
          </a:p>
        </p:txBody>
      </p:sp>
      <p:sp>
        <p:nvSpPr>
          <p:cNvPr id="342" name="Google Shape;342;p32"/>
          <p:cNvSpPr txBox="1"/>
          <p:nvPr/>
        </p:nvSpPr>
        <p:spPr>
          <a:xfrm>
            <a:off x="1648913" y="3244085"/>
            <a:ext cx="10268267" cy="646331"/>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2E75B5"/>
                </a:solidFill>
                <a:latin typeface="Courier New"/>
                <a:ea typeface="Courier New"/>
                <a:cs typeface="Courier New"/>
                <a:sym typeface="Courier New"/>
              </a:rPr>
              <a:t>#Calculate mean salary for each professor rank: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df.groupby(</a:t>
            </a:r>
            <a:r>
              <a:rPr b="0" i="0" lang="en-US" sz="1800" u="none" cap="none" strike="noStrike">
                <a:solidFill>
                  <a:srgbClr val="C00000"/>
                </a:solidFill>
                <a:latin typeface="Courier New"/>
                <a:ea typeface="Courier New"/>
                <a:cs typeface="Courier New"/>
                <a:sym typeface="Courier New"/>
              </a:rPr>
              <a:t>'rank'</a:t>
            </a:r>
            <a:r>
              <a:rPr b="0" i="0" lang="en-US" sz="1800" u="none" cap="none" strike="noStrike">
                <a:solidFill>
                  <a:schemeClr val="dk1"/>
                </a:solidFill>
                <a:latin typeface="Courier New"/>
                <a:ea typeface="Courier New"/>
                <a:cs typeface="Courier New"/>
                <a:sym typeface="Courier New"/>
              </a:rPr>
              <a:t>)[[</a:t>
            </a:r>
            <a:r>
              <a:rPr b="0" i="0" lang="en-US" sz="1800" u="none" cap="none" strike="noStrike">
                <a:solidFill>
                  <a:srgbClr val="C00000"/>
                </a:solidFill>
                <a:latin typeface="Courier New"/>
                <a:ea typeface="Courier New"/>
                <a:cs typeface="Courier New"/>
                <a:sym typeface="Courier New"/>
              </a:rPr>
              <a:t>'salary'</a:t>
            </a:r>
            <a:r>
              <a:rPr b="0" i="0" lang="en-US" sz="1800" u="none" cap="none" strike="noStrike">
                <a:solidFill>
                  <a:schemeClr val="dk1"/>
                </a:solidFill>
                <a:latin typeface="Courier New"/>
                <a:ea typeface="Courier New"/>
                <a:cs typeface="Courier New"/>
                <a:sym typeface="Courier New"/>
              </a:rPr>
              <a:t>]].mean()</a:t>
            </a:r>
            <a:endParaRPr b="0" i="0" sz="1400" u="none" cap="none" strike="noStrike">
              <a:solidFill>
                <a:srgbClr val="000000"/>
              </a:solidFill>
              <a:latin typeface="Arial"/>
              <a:ea typeface="Arial"/>
              <a:cs typeface="Arial"/>
              <a:sym typeface="Arial"/>
            </a:endParaRPr>
          </a:p>
        </p:txBody>
      </p:sp>
      <p:sp>
        <p:nvSpPr>
          <p:cNvPr id="343" name="Google Shape;343;p32"/>
          <p:cNvSpPr/>
          <p:nvPr/>
        </p:nvSpPr>
        <p:spPr>
          <a:xfrm>
            <a:off x="1648913" y="5935512"/>
            <a:ext cx="102177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7F7F7F"/>
                </a:solidFill>
                <a:latin typeface="Calibri"/>
                <a:ea typeface="Calibri"/>
                <a:cs typeface="Calibri"/>
                <a:sym typeface="Calibri"/>
              </a:rPr>
              <a:t>Note:</a:t>
            </a:r>
            <a:r>
              <a:rPr b="0" i="0" lang="en-US" sz="1800" u="none" cap="none" strike="noStrike">
                <a:solidFill>
                  <a:srgbClr val="7F7F7F"/>
                </a:solidFill>
                <a:latin typeface="Calibri"/>
                <a:ea typeface="Calibri"/>
                <a:cs typeface="Calibri"/>
                <a:sym typeface="Calibri"/>
              </a:rPr>
              <a:t> If single brackets are used to specify the column (e.g. salary), then the output is Pandas Series object. When double brackets are used the output is a Data Frame</a:t>
            </a:r>
            <a:endParaRPr b="0" i="0" sz="1400" u="none" cap="none" strike="noStrike">
              <a:solidFill>
                <a:srgbClr val="000000"/>
              </a:solidFill>
              <a:latin typeface="Arial"/>
              <a:ea typeface="Arial"/>
              <a:cs typeface="Arial"/>
              <a:sym typeface="Arial"/>
            </a:endParaRPr>
          </a:p>
        </p:txBody>
      </p:sp>
      <p:pic>
        <p:nvPicPr>
          <p:cNvPr id="344" name="Google Shape;344;p32"/>
          <p:cNvPicPr preferRelativeResize="0"/>
          <p:nvPr/>
        </p:nvPicPr>
        <p:blipFill rotWithShape="1">
          <a:blip r:embed="rId3">
            <a:alphaModFix/>
          </a:blip>
          <a:srcRect b="0" l="0" r="0" t="0"/>
          <a:stretch/>
        </p:blipFill>
        <p:spPr>
          <a:xfrm>
            <a:off x="1648913" y="4058122"/>
            <a:ext cx="1928027" cy="143268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3"/>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Data Frames groupby method</a:t>
            </a:r>
            <a:endParaRPr/>
          </a:p>
        </p:txBody>
      </p:sp>
      <p:sp>
        <p:nvSpPr>
          <p:cNvPr id="350" name="Google Shape;35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1" name="Google Shape;351;p33"/>
          <p:cNvSpPr txBox="1"/>
          <p:nvPr/>
        </p:nvSpPr>
        <p:spPr>
          <a:xfrm>
            <a:off x="935636" y="1635750"/>
            <a:ext cx="10418164" cy="3416320"/>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groupby</a:t>
            </a:r>
            <a:r>
              <a:rPr b="0" i="0" lang="en-US" sz="2400" u="none" cap="none" strike="noStrike">
                <a:solidFill>
                  <a:schemeClr val="dk1"/>
                </a:solidFill>
                <a:latin typeface="Calibri"/>
                <a:ea typeface="Calibri"/>
                <a:cs typeface="Calibri"/>
                <a:sym typeface="Calibri"/>
              </a:rPr>
              <a:t> performance notes:</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no grouping/splitting occurs until it's needed. Creating the </a:t>
            </a:r>
            <a:r>
              <a:rPr b="0" i="1" lang="en-US" sz="2400" u="none" cap="none" strike="noStrike">
                <a:solidFill>
                  <a:schemeClr val="dk1"/>
                </a:solidFill>
                <a:latin typeface="Calibri"/>
                <a:ea typeface="Calibri"/>
                <a:cs typeface="Calibri"/>
                <a:sym typeface="Calibri"/>
              </a:rPr>
              <a:t>groupby</a:t>
            </a:r>
            <a:r>
              <a:rPr b="0" i="0" lang="en-US" sz="2400" u="none" cap="none" strike="noStrike">
                <a:solidFill>
                  <a:schemeClr val="dk1"/>
                </a:solidFill>
                <a:latin typeface="Calibri"/>
                <a:ea typeface="Calibri"/>
                <a:cs typeface="Calibri"/>
                <a:sym typeface="Calibri"/>
              </a:rPr>
              <a:t> object only verifies that you have passed a valid mapping</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by default the group keys are sorted during the </a:t>
            </a:r>
            <a:r>
              <a:rPr b="0" i="1" lang="en-US" sz="2400" u="none" cap="none" strike="noStrike">
                <a:solidFill>
                  <a:schemeClr val="dk1"/>
                </a:solidFill>
                <a:latin typeface="Calibri"/>
                <a:ea typeface="Calibri"/>
                <a:cs typeface="Calibri"/>
                <a:sym typeface="Calibri"/>
              </a:rPr>
              <a:t>groupby</a:t>
            </a:r>
            <a:r>
              <a:rPr b="0" i="0" lang="en-US" sz="2400" u="none" cap="none" strike="noStrike">
                <a:solidFill>
                  <a:schemeClr val="dk1"/>
                </a:solidFill>
                <a:latin typeface="Calibri"/>
                <a:ea typeface="Calibri"/>
                <a:cs typeface="Calibri"/>
                <a:sym typeface="Calibri"/>
              </a:rPr>
              <a:t> operation. You may want to pass sort=False for potential speedup:</a:t>
            </a:r>
            <a:endParaRPr b="0" i="0" sz="1400" u="none" cap="none" strike="noStrike">
              <a:solidFill>
                <a:srgbClr val="000000"/>
              </a:solidFill>
              <a:latin typeface="Arial"/>
              <a:ea typeface="Arial"/>
              <a:cs typeface="Arial"/>
              <a:sym typeface="Arial"/>
            </a:endParaRPr>
          </a:p>
          <a:p>
            <a:pPr indent="0" lvl="0" marL="0" marR="0" rtl="0" algn="l">
              <a:lnSpc>
                <a:spcPct val="2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52" name="Google Shape;352;p33"/>
          <p:cNvSpPr txBox="1"/>
          <p:nvPr/>
        </p:nvSpPr>
        <p:spPr>
          <a:xfrm>
            <a:off x="203023" y="4867404"/>
            <a:ext cx="10453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2F5496"/>
                </a:solidFill>
                <a:latin typeface="Courier New"/>
                <a:ea typeface="Courier New"/>
                <a:cs typeface="Courier New"/>
                <a:sym typeface="Courier New"/>
              </a:rPr>
              <a:t>In [ ]:</a:t>
            </a:r>
            <a:endParaRPr b="0" i="0" sz="1400" u="none" cap="none" strike="noStrike">
              <a:solidFill>
                <a:srgbClr val="000000"/>
              </a:solidFill>
              <a:latin typeface="Arial"/>
              <a:ea typeface="Arial"/>
              <a:cs typeface="Arial"/>
              <a:sym typeface="Arial"/>
            </a:endParaRPr>
          </a:p>
        </p:txBody>
      </p:sp>
      <p:sp>
        <p:nvSpPr>
          <p:cNvPr id="353" name="Google Shape;353;p33"/>
          <p:cNvSpPr txBox="1"/>
          <p:nvPr/>
        </p:nvSpPr>
        <p:spPr>
          <a:xfrm>
            <a:off x="1648913" y="4867404"/>
            <a:ext cx="10268267" cy="646331"/>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2E75B5"/>
                </a:solidFill>
                <a:latin typeface="Courier New"/>
                <a:ea typeface="Courier New"/>
                <a:cs typeface="Courier New"/>
                <a:sym typeface="Courier New"/>
              </a:rPr>
              <a:t>#Calculate mean salary for each professor rank: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df.groupby([</a:t>
            </a:r>
            <a:r>
              <a:rPr b="0" i="0" lang="en-US" sz="1800" u="none" cap="none" strike="noStrike">
                <a:solidFill>
                  <a:srgbClr val="C00000"/>
                </a:solidFill>
                <a:latin typeface="Courier New"/>
                <a:ea typeface="Courier New"/>
                <a:cs typeface="Courier New"/>
                <a:sym typeface="Courier New"/>
              </a:rPr>
              <a:t>'rank']</a:t>
            </a:r>
            <a:r>
              <a:rPr b="0" i="0" lang="en-US" sz="1800" u="none" cap="none" strike="noStrike">
                <a:solidFill>
                  <a:schemeClr val="dk1"/>
                </a:solidFill>
                <a:latin typeface="Courier New"/>
                <a:ea typeface="Courier New"/>
                <a:cs typeface="Courier New"/>
                <a:sym typeface="Courier New"/>
              </a:rPr>
              <a:t>,</a:t>
            </a:r>
            <a:r>
              <a:rPr b="0" i="0" lang="en-US" sz="1800" u="none" cap="none" strike="noStrike">
                <a:solidFill>
                  <a:srgbClr val="C00000"/>
                </a:solidFill>
                <a:latin typeface="Courier New"/>
                <a:ea typeface="Courier New"/>
                <a:cs typeface="Courier New"/>
                <a:sym typeface="Courier New"/>
              </a:rPr>
              <a:t> </a:t>
            </a:r>
            <a:r>
              <a:rPr b="0" i="0" lang="en-US" sz="1800" u="none" cap="none" strike="noStrike">
                <a:solidFill>
                  <a:schemeClr val="dk1"/>
                </a:solidFill>
                <a:latin typeface="Courier New"/>
                <a:ea typeface="Courier New"/>
                <a:cs typeface="Courier New"/>
                <a:sym typeface="Courier New"/>
              </a:rPr>
              <a:t>sort=</a:t>
            </a:r>
            <a:r>
              <a:rPr b="0" i="0" lang="en-US" sz="1800" u="none" cap="none" strike="noStrike">
                <a:solidFill>
                  <a:srgbClr val="548135"/>
                </a:solidFill>
                <a:latin typeface="Courier New"/>
                <a:ea typeface="Courier New"/>
                <a:cs typeface="Courier New"/>
                <a:sym typeface="Courier New"/>
              </a:rPr>
              <a:t>False</a:t>
            </a:r>
            <a:r>
              <a:rPr b="0" i="0" lang="en-US" sz="1800" u="none" cap="none" strike="noStrike">
                <a:solidFill>
                  <a:schemeClr val="dk1"/>
                </a:solidFill>
                <a:latin typeface="Courier New"/>
                <a:ea typeface="Courier New"/>
                <a:cs typeface="Courier New"/>
                <a:sym typeface="Courier New"/>
              </a:rPr>
              <a:t>)[[</a:t>
            </a:r>
            <a:r>
              <a:rPr b="0" i="0" lang="en-US" sz="1800" u="none" cap="none" strike="noStrike">
                <a:solidFill>
                  <a:srgbClr val="C00000"/>
                </a:solidFill>
                <a:latin typeface="Courier New"/>
                <a:ea typeface="Courier New"/>
                <a:cs typeface="Courier New"/>
                <a:sym typeface="Courier New"/>
              </a:rPr>
              <a:t>'salary'</a:t>
            </a:r>
            <a:r>
              <a:rPr b="0" i="0" lang="en-US" sz="1800" u="none" cap="none" strike="noStrike">
                <a:solidFill>
                  <a:schemeClr val="dk1"/>
                </a:solidFill>
                <a:latin typeface="Courier New"/>
                <a:ea typeface="Courier New"/>
                <a:cs typeface="Courier New"/>
                <a:sym typeface="Courier New"/>
              </a:rPr>
              <a:t>]].mean()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4"/>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Data Frame: filtering</a:t>
            </a:r>
            <a:endParaRPr/>
          </a:p>
        </p:txBody>
      </p:sp>
      <p:sp>
        <p:nvSpPr>
          <p:cNvPr id="359" name="Google Shape;35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0" name="Google Shape;360;p34"/>
          <p:cNvSpPr txBox="1"/>
          <p:nvPr/>
        </p:nvSpPr>
        <p:spPr>
          <a:xfrm>
            <a:off x="1004341" y="2013679"/>
            <a:ext cx="10418164" cy="21236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To subset the data we can apply Boolean indexing. This indexing is commonly known as a filter.  For example if we want to subset the rows in which the salary value is greater than $120K: </a:t>
            </a:r>
            <a:endParaRPr b="0" i="0" sz="1400" u="none" cap="none" strike="noStrike">
              <a:solidFill>
                <a:srgbClr val="000000"/>
              </a:solidFill>
              <a:latin typeface="Arial"/>
              <a:ea typeface="Arial"/>
              <a:cs typeface="Arial"/>
              <a:sym typeface="Arial"/>
            </a:endParaRPr>
          </a:p>
          <a:p>
            <a:pPr indent="0" lvl="0" marL="0" marR="0" rtl="0" algn="l">
              <a:lnSpc>
                <a:spcPct val="2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61" name="Google Shape;361;p34"/>
          <p:cNvSpPr txBox="1"/>
          <p:nvPr/>
        </p:nvSpPr>
        <p:spPr>
          <a:xfrm>
            <a:off x="203023" y="3423063"/>
            <a:ext cx="10453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2F5496"/>
                </a:solidFill>
                <a:latin typeface="Courier New"/>
                <a:ea typeface="Courier New"/>
                <a:cs typeface="Courier New"/>
                <a:sym typeface="Courier New"/>
              </a:rPr>
              <a:t>In [ ]:</a:t>
            </a:r>
            <a:endParaRPr b="0" i="0" sz="1400" u="none" cap="none" strike="noStrike">
              <a:solidFill>
                <a:srgbClr val="000000"/>
              </a:solidFill>
              <a:latin typeface="Arial"/>
              <a:ea typeface="Arial"/>
              <a:cs typeface="Arial"/>
              <a:sym typeface="Arial"/>
            </a:endParaRPr>
          </a:p>
        </p:txBody>
      </p:sp>
      <p:sp>
        <p:nvSpPr>
          <p:cNvPr id="362" name="Google Shape;362;p34"/>
          <p:cNvSpPr txBox="1"/>
          <p:nvPr/>
        </p:nvSpPr>
        <p:spPr>
          <a:xfrm>
            <a:off x="1648913" y="3423063"/>
            <a:ext cx="10268267" cy="646331"/>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2E75B5"/>
                </a:solidFill>
                <a:latin typeface="Courier New"/>
                <a:ea typeface="Courier New"/>
                <a:cs typeface="Courier New"/>
                <a:sym typeface="Courier New"/>
              </a:rPr>
              <a:t>#Calculate mean salary for each professor rank: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df_sub = df[ df[</a:t>
            </a:r>
            <a:r>
              <a:rPr b="0" i="0" lang="en-US" sz="1800" u="none" cap="none" strike="noStrike">
                <a:solidFill>
                  <a:srgbClr val="C00000"/>
                </a:solidFill>
                <a:latin typeface="Courier New"/>
                <a:ea typeface="Courier New"/>
                <a:cs typeface="Courier New"/>
                <a:sym typeface="Courier New"/>
              </a:rPr>
              <a:t>'salary'] </a:t>
            </a:r>
            <a:r>
              <a:rPr b="0" i="0" lang="en-US" sz="1800" u="none" cap="none" strike="noStrike">
                <a:solidFill>
                  <a:schemeClr val="dk1"/>
                </a:solidFill>
                <a:latin typeface="Courier New"/>
                <a:ea typeface="Courier New"/>
                <a:cs typeface="Courier New"/>
                <a:sym typeface="Courier New"/>
              </a:rPr>
              <a:t>&gt; 120000 ]</a:t>
            </a:r>
            <a:endParaRPr b="0" i="0" sz="1400" u="none" cap="none" strike="noStrike">
              <a:solidFill>
                <a:srgbClr val="000000"/>
              </a:solidFill>
              <a:latin typeface="Arial"/>
              <a:ea typeface="Arial"/>
              <a:cs typeface="Arial"/>
              <a:sym typeface="Arial"/>
            </a:endParaRPr>
          </a:p>
        </p:txBody>
      </p:sp>
      <p:sp>
        <p:nvSpPr>
          <p:cNvPr id="363" name="Google Shape;363;p34"/>
          <p:cNvSpPr txBox="1"/>
          <p:nvPr/>
        </p:nvSpPr>
        <p:spPr>
          <a:xfrm>
            <a:off x="230731" y="5882251"/>
            <a:ext cx="10453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2F5496"/>
                </a:solidFill>
                <a:latin typeface="Courier New"/>
                <a:ea typeface="Courier New"/>
                <a:cs typeface="Courier New"/>
                <a:sym typeface="Courier New"/>
              </a:rPr>
              <a:t>In [ ]:</a:t>
            </a:r>
            <a:endParaRPr b="0" i="0" sz="1400" u="none" cap="none" strike="noStrike">
              <a:solidFill>
                <a:srgbClr val="000000"/>
              </a:solidFill>
              <a:latin typeface="Arial"/>
              <a:ea typeface="Arial"/>
              <a:cs typeface="Arial"/>
              <a:sym typeface="Arial"/>
            </a:endParaRPr>
          </a:p>
        </p:txBody>
      </p:sp>
      <p:sp>
        <p:nvSpPr>
          <p:cNvPr id="364" name="Google Shape;364;p34"/>
          <p:cNvSpPr txBox="1"/>
          <p:nvPr/>
        </p:nvSpPr>
        <p:spPr>
          <a:xfrm>
            <a:off x="1676621" y="5882251"/>
            <a:ext cx="10268267" cy="646331"/>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2E75B5"/>
                </a:solidFill>
                <a:latin typeface="Courier New"/>
                <a:ea typeface="Courier New"/>
                <a:cs typeface="Courier New"/>
                <a:sym typeface="Courier New"/>
              </a:rPr>
              <a:t>#Select only those rows that contain female professors: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df_f = df[ df[</a:t>
            </a:r>
            <a:r>
              <a:rPr b="0" i="0" lang="en-US" sz="1800" u="none" cap="none" strike="noStrike">
                <a:solidFill>
                  <a:srgbClr val="C00000"/>
                </a:solidFill>
                <a:latin typeface="Courier New"/>
                <a:ea typeface="Courier New"/>
                <a:cs typeface="Courier New"/>
                <a:sym typeface="Courier New"/>
              </a:rPr>
              <a:t>'sex'] </a:t>
            </a:r>
            <a:r>
              <a:rPr b="0" i="0" lang="en-US" sz="1800" u="none" cap="none" strike="noStrike">
                <a:solidFill>
                  <a:schemeClr val="dk1"/>
                </a:solidFill>
                <a:latin typeface="Courier New"/>
                <a:ea typeface="Courier New"/>
                <a:cs typeface="Courier New"/>
                <a:sym typeface="Courier New"/>
              </a:rPr>
              <a:t>== </a:t>
            </a:r>
            <a:r>
              <a:rPr b="0" i="0" lang="en-US" sz="1800" u="none" cap="none" strike="noStrike">
                <a:solidFill>
                  <a:srgbClr val="C00000"/>
                </a:solidFill>
                <a:latin typeface="Courier New"/>
                <a:ea typeface="Courier New"/>
                <a:cs typeface="Courier New"/>
                <a:sym typeface="Courier New"/>
              </a:rPr>
              <a:t>'Female' </a:t>
            </a:r>
            <a:r>
              <a:rPr b="0"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365" name="Google Shape;365;p34"/>
          <p:cNvSpPr txBox="1"/>
          <p:nvPr/>
        </p:nvSpPr>
        <p:spPr>
          <a:xfrm>
            <a:off x="1011267" y="4296216"/>
            <a:ext cx="10418164"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Any Boolean operator can be used to subset the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&gt;   greater;     &gt;= greater or equal;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&lt;   less;           &lt;= less or equal;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equal;        != not equal;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2"/>
              </a:buClr>
              <a:buSzPts val="6000"/>
              <a:buFont typeface="Calibri"/>
              <a:buNone/>
            </a:pPr>
            <a:r>
              <a:rPr lang="en-US">
                <a:solidFill>
                  <a:schemeClr val="accent2"/>
                </a:solidFill>
              </a:rPr>
              <a:t>Installation</a:t>
            </a:r>
            <a:r>
              <a:rPr b="1" lang="en-US">
                <a:latin typeface="Calibri"/>
                <a:ea typeface="Calibri"/>
                <a:cs typeface="Calibri"/>
                <a:sym typeface="Calibri"/>
              </a:rPr>
              <a:t> </a:t>
            </a:r>
            <a:r>
              <a:rPr lang="en-US">
                <a:solidFill>
                  <a:schemeClr val="accent2"/>
                </a:solidFill>
              </a:rPr>
              <a:t>of Anacoda</a:t>
            </a:r>
            <a:r>
              <a:rPr lang="en-US">
                <a:latin typeface="Calibri"/>
                <a:ea typeface="Calibri"/>
                <a:cs typeface="Calibri"/>
                <a:sym typeface="Calibri"/>
              </a:rPr>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5"/>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Data Frames: Slicing</a:t>
            </a:r>
            <a:endParaRPr/>
          </a:p>
        </p:txBody>
      </p:sp>
      <p:sp>
        <p:nvSpPr>
          <p:cNvPr id="371" name="Google Shape;3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2" name="Google Shape;372;p35"/>
          <p:cNvSpPr txBox="1"/>
          <p:nvPr/>
        </p:nvSpPr>
        <p:spPr>
          <a:xfrm>
            <a:off x="991089" y="2009262"/>
            <a:ext cx="10418164"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There are a number of ways to subset the Data Frame:</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one or more columns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one or more rows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subset of rows and columns</a:t>
            </a:r>
            <a:endParaRPr b="0" i="0" sz="1400" u="none" cap="none" strike="noStrike">
              <a:solidFill>
                <a:srgbClr val="000000"/>
              </a:solidFill>
              <a:latin typeface="Arial"/>
              <a:ea typeface="Arial"/>
              <a:cs typeface="Arial"/>
              <a:sym typeface="Arial"/>
            </a:endParaRPr>
          </a:p>
          <a:p>
            <a:pPr indent="-190500" lvl="1" marL="8001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0" lvl="1" marL="8001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Rows and columns can be selected by their position or label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6"/>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Data Frames: Slicing</a:t>
            </a:r>
            <a:endParaRPr/>
          </a:p>
        </p:txBody>
      </p:sp>
      <p:sp>
        <p:nvSpPr>
          <p:cNvPr id="378" name="Google Shape;37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9" name="Google Shape;379;p36"/>
          <p:cNvSpPr txBox="1"/>
          <p:nvPr/>
        </p:nvSpPr>
        <p:spPr>
          <a:xfrm>
            <a:off x="991089" y="2009262"/>
            <a:ext cx="1041816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When selecting one column, it is possible to use single set of brackets, but the resulting object will be  a Series (not a DataFrame): </a:t>
            </a:r>
            <a:endParaRPr b="0" i="0" sz="1400" u="none" cap="none" strike="noStrike">
              <a:solidFill>
                <a:srgbClr val="000000"/>
              </a:solidFill>
              <a:latin typeface="Arial"/>
              <a:ea typeface="Arial"/>
              <a:cs typeface="Arial"/>
              <a:sym typeface="Arial"/>
            </a:endParaRPr>
          </a:p>
        </p:txBody>
      </p:sp>
      <p:sp>
        <p:nvSpPr>
          <p:cNvPr id="380" name="Google Shape;380;p36"/>
          <p:cNvSpPr txBox="1"/>
          <p:nvPr/>
        </p:nvSpPr>
        <p:spPr>
          <a:xfrm>
            <a:off x="203023" y="2919336"/>
            <a:ext cx="10453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2F5496"/>
                </a:solidFill>
                <a:latin typeface="Courier New"/>
                <a:ea typeface="Courier New"/>
                <a:cs typeface="Courier New"/>
                <a:sym typeface="Courier New"/>
              </a:rPr>
              <a:t>In [ ]:</a:t>
            </a:r>
            <a:endParaRPr b="0" i="0" sz="1400" u="none" cap="none" strike="noStrike">
              <a:solidFill>
                <a:srgbClr val="000000"/>
              </a:solidFill>
              <a:latin typeface="Arial"/>
              <a:ea typeface="Arial"/>
              <a:cs typeface="Arial"/>
              <a:sym typeface="Arial"/>
            </a:endParaRPr>
          </a:p>
        </p:txBody>
      </p:sp>
      <p:sp>
        <p:nvSpPr>
          <p:cNvPr id="381" name="Google Shape;381;p36"/>
          <p:cNvSpPr txBox="1"/>
          <p:nvPr/>
        </p:nvSpPr>
        <p:spPr>
          <a:xfrm>
            <a:off x="1648913" y="2919336"/>
            <a:ext cx="10268267" cy="646331"/>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2E75B5"/>
                </a:solidFill>
                <a:latin typeface="Courier New"/>
                <a:ea typeface="Courier New"/>
                <a:cs typeface="Courier New"/>
                <a:sym typeface="Courier New"/>
              </a:rPr>
              <a:t>#Select column salary: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a:t>
            </a:r>
            <a:r>
              <a:rPr b="0" i="0" lang="en-US" sz="1800" u="none" cap="none" strike="noStrike">
                <a:solidFill>
                  <a:schemeClr val="dk1"/>
                </a:solidFill>
                <a:latin typeface="Courier New"/>
                <a:ea typeface="Courier New"/>
                <a:cs typeface="Courier New"/>
                <a:sym typeface="Courier New"/>
              </a:rPr>
              <a:t>[</a:t>
            </a:r>
            <a:r>
              <a:rPr b="0" i="0" lang="en-US" sz="1800" u="none" cap="none" strike="noStrike">
                <a:solidFill>
                  <a:srgbClr val="C00000"/>
                </a:solidFill>
                <a:latin typeface="Courier New"/>
                <a:ea typeface="Courier New"/>
                <a:cs typeface="Courier New"/>
                <a:sym typeface="Courier New"/>
              </a:rPr>
              <a:t>'salary'</a:t>
            </a:r>
            <a:r>
              <a:rPr b="0"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382" name="Google Shape;382;p36"/>
          <p:cNvSpPr txBox="1"/>
          <p:nvPr/>
        </p:nvSpPr>
        <p:spPr>
          <a:xfrm>
            <a:off x="984466" y="4078807"/>
            <a:ext cx="1041816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When we need to select more than one column and/or make the output to be a DataFrame, we should use double brackets:</a:t>
            </a:r>
            <a:endParaRPr b="0" i="0" sz="1400" u="none" cap="none" strike="noStrike">
              <a:solidFill>
                <a:srgbClr val="000000"/>
              </a:solidFill>
              <a:latin typeface="Arial"/>
              <a:ea typeface="Arial"/>
              <a:cs typeface="Arial"/>
              <a:sym typeface="Arial"/>
            </a:endParaRPr>
          </a:p>
        </p:txBody>
      </p:sp>
      <p:sp>
        <p:nvSpPr>
          <p:cNvPr id="383" name="Google Shape;383;p36"/>
          <p:cNvSpPr txBox="1"/>
          <p:nvPr/>
        </p:nvSpPr>
        <p:spPr>
          <a:xfrm>
            <a:off x="196400" y="4988881"/>
            <a:ext cx="10453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2F5496"/>
                </a:solidFill>
                <a:latin typeface="Courier New"/>
                <a:ea typeface="Courier New"/>
                <a:cs typeface="Courier New"/>
                <a:sym typeface="Courier New"/>
              </a:rPr>
              <a:t>In [ ]:</a:t>
            </a:r>
            <a:endParaRPr b="0" i="0" sz="1400" u="none" cap="none" strike="noStrike">
              <a:solidFill>
                <a:srgbClr val="000000"/>
              </a:solidFill>
              <a:latin typeface="Arial"/>
              <a:ea typeface="Arial"/>
              <a:cs typeface="Arial"/>
              <a:sym typeface="Arial"/>
            </a:endParaRPr>
          </a:p>
        </p:txBody>
      </p:sp>
      <p:sp>
        <p:nvSpPr>
          <p:cNvPr id="384" name="Google Shape;384;p36"/>
          <p:cNvSpPr txBox="1"/>
          <p:nvPr/>
        </p:nvSpPr>
        <p:spPr>
          <a:xfrm>
            <a:off x="1642290" y="4988881"/>
            <a:ext cx="10268267" cy="646331"/>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2E75B5"/>
                </a:solidFill>
                <a:latin typeface="Courier New"/>
                <a:ea typeface="Courier New"/>
                <a:cs typeface="Courier New"/>
                <a:sym typeface="Courier New"/>
              </a:rPr>
              <a:t>#Select column salary: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a:t>
            </a:r>
            <a:r>
              <a:rPr b="0" i="0" lang="en-US" sz="1800" u="none" cap="none" strike="noStrike">
                <a:solidFill>
                  <a:schemeClr val="dk1"/>
                </a:solidFill>
                <a:latin typeface="Courier New"/>
                <a:ea typeface="Courier New"/>
                <a:cs typeface="Courier New"/>
                <a:sym typeface="Courier New"/>
              </a:rPr>
              <a:t>[[</a:t>
            </a:r>
            <a:r>
              <a:rPr b="0" i="0" lang="en-US" sz="1800" u="none" cap="none" strike="noStrike">
                <a:solidFill>
                  <a:srgbClr val="C00000"/>
                </a:solidFill>
                <a:latin typeface="Courier New"/>
                <a:ea typeface="Courier New"/>
                <a:cs typeface="Courier New"/>
                <a:sym typeface="Courier New"/>
              </a:rPr>
              <a:t>'rank'</a:t>
            </a:r>
            <a:r>
              <a:rPr b="0" i="0" lang="en-US" sz="1800" u="none" cap="none" strike="noStrike">
                <a:solidFill>
                  <a:schemeClr val="dk1"/>
                </a:solidFill>
                <a:latin typeface="Courier New"/>
                <a:ea typeface="Courier New"/>
                <a:cs typeface="Courier New"/>
                <a:sym typeface="Courier New"/>
              </a:rPr>
              <a:t>,</a:t>
            </a:r>
            <a:r>
              <a:rPr b="0" i="0" lang="en-US" sz="1800" u="none" cap="none" strike="noStrike">
                <a:solidFill>
                  <a:srgbClr val="C00000"/>
                </a:solidFill>
                <a:latin typeface="Courier New"/>
                <a:ea typeface="Courier New"/>
                <a:cs typeface="Courier New"/>
                <a:sym typeface="Courier New"/>
              </a:rPr>
              <a:t>'salary'</a:t>
            </a:r>
            <a:r>
              <a:rPr b="0"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7"/>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5400"/>
              <a:buFont typeface="Calibri"/>
              <a:buNone/>
            </a:pPr>
            <a:r>
              <a:rPr lang="en-US" sz="5400">
                <a:solidFill>
                  <a:schemeClr val="accent2"/>
                </a:solidFill>
              </a:rPr>
              <a:t>Data Frames: method iloc (summary)</a:t>
            </a:r>
            <a:endParaRPr/>
          </a:p>
        </p:txBody>
      </p:sp>
      <p:sp>
        <p:nvSpPr>
          <p:cNvPr id="390" name="Google Shape;39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91" name="Google Shape;391;p37"/>
          <p:cNvSpPr txBox="1"/>
          <p:nvPr/>
        </p:nvSpPr>
        <p:spPr>
          <a:xfrm>
            <a:off x="838200" y="1797118"/>
            <a:ext cx="10268267" cy="1200329"/>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df.iloc</a:t>
            </a:r>
            <a:r>
              <a:rPr b="0" i="0" lang="en-US" sz="1800" u="none" cap="none" strike="noStrike">
                <a:solidFill>
                  <a:schemeClr val="dk1"/>
                </a:solidFill>
                <a:latin typeface="Courier New"/>
                <a:ea typeface="Courier New"/>
                <a:cs typeface="Courier New"/>
                <a:sym typeface="Courier New"/>
              </a:rPr>
              <a:t>[</a:t>
            </a:r>
            <a:r>
              <a:rPr b="0" i="0" lang="en-US" sz="1800" u="none" cap="none" strike="noStrike">
                <a:solidFill>
                  <a:srgbClr val="548135"/>
                </a:solidFill>
                <a:latin typeface="Courier New"/>
                <a:ea typeface="Courier New"/>
                <a:cs typeface="Courier New"/>
                <a:sym typeface="Courier New"/>
              </a:rPr>
              <a:t>0</a:t>
            </a:r>
            <a:r>
              <a:rPr b="0" i="0" lang="en-US" sz="1800" u="none" cap="none" strike="noStrike">
                <a:solidFill>
                  <a:schemeClr val="dk1"/>
                </a:solidFill>
                <a:latin typeface="Courier New"/>
                <a:ea typeface="Courier New"/>
                <a:cs typeface="Courier New"/>
                <a:sym typeface="Courier New"/>
              </a:rPr>
              <a:t>]  </a:t>
            </a:r>
            <a:r>
              <a:rPr b="0" i="1" lang="en-US" sz="1800" u="none" cap="none" strike="noStrike">
                <a:solidFill>
                  <a:srgbClr val="2E75B5"/>
                </a:solidFill>
                <a:latin typeface="Courier New"/>
                <a:ea typeface="Courier New"/>
                <a:cs typeface="Courier New"/>
                <a:sym typeface="Courier New"/>
              </a:rPr>
              <a:t># First row of a data frame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df.iloc</a:t>
            </a:r>
            <a:r>
              <a:rPr b="0" i="0" lang="en-US" sz="1800" u="none" cap="none" strike="noStrike">
                <a:solidFill>
                  <a:schemeClr val="dk1"/>
                </a:solidFill>
                <a:latin typeface="Courier New"/>
                <a:ea typeface="Courier New"/>
                <a:cs typeface="Courier New"/>
                <a:sym typeface="Courier New"/>
              </a:rPr>
              <a:t>[</a:t>
            </a:r>
            <a:r>
              <a:rPr b="0" i="1" lang="en-US" sz="1800" u="none" cap="none" strike="noStrike">
                <a:solidFill>
                  <a:srgbClr val="548135"/>
                </a:solidFill>
                <a:latin typeface="Courier New"/>
                <a:ea typeface="Courier New"/>
                <a:cs typeface="Courier New"/>
                <a:sym typeface="Courier New"/>
              </a:rPr>
              <a:t>i</a:t>
            </a:r>
            <a:r>
              <a:rPr b="0" i="0" lang="en-US" sz="1800" u="none" cap="none" strike="noStrike">
                <a:solidFill>
                  <a:schemeClr val="dk1"/>
                </a:solidFill>
                <a:latin typeface="Courier New"/>
                <a:ea typeface="Courier New"/>
                <a:cs typeface="Courier New"/>
                <a:sym typeface="Courier New"/>
              </a:rPr>
              <a:t>]  </a:t>
            </a:r>
            <a:r>
              <a:rPr b="0" i="1" lang="en-US" sz="1800" u="none" cap="none" strike="noStrike">
                <a:solidFill>
                  <a:srgbClr val="2E75B5"/>
                </a:solidFill>
                <a:latin typeface="Courier New"/>
                <a:ea typeface="Courier New"/>
                <a:cs typeface="Courier New"/>
                <a:sym typeface="Courier New"/>
              </a:rPr>
              <a:t>#(i)th row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df.iloc</a:t>
            </a:r>
            <a:r>
              <a:rPr b="0" i="0" lang="en-US" sz="1800" u="none" cap="none" strike="noStrike">
                <a:solidFill>
                  <a:schemeClr val="dk1"/>
                </a:solidFill>
                <a:latin typeface="Courier New"/>
                <a:ea typeface="Courier New"/>
                <a:cs typeface="Courier New"/>
                <a:sym typeface="Courier New"/>
              </a:rPr>
              <a:t>[</a:t>
            </a:r>
            <a:r>
              <a:rPr b="0" i="0" lang="en-US" sz="1800" u="none" cap="none" strike="noStrike">
                <a:solidFill>
                  <a:srgbClr val="548135"/>
                </a:solidFill>
                <a:latin typeface="Courier New"/>
                <a:ea typeface="Courier New"/>
                <a:cs typeface="Courier New"/>
                <a:sym typeface="Courier New"/>
              </a:rPr>
              <a:t>-1</a:t>
            </a:r>
            <a:r>
              <a:rPr b="0" i="0" lang="en-US" sz="1800" u="none" cap="none" strike="noStrike">
                <a:solidFill>
                  <a:schemeClr val="dk1"/>
                </a:solidFill>
                <a:latin typeface="Courier New"/>
                <a:ea typeface="Courier New"/>
                <a:cs typeface="Courier New"/>
                <a:sym typeface="Courier New"/>
              </a:rPr>
              <a:t>] </a:t>
            </a:r>
            <a:r>
              <a:rPr b="0" i="1" lang="en-US" sz="1800" u="none" cap="none" strike="noStrike">
                <a:solidFill>
                  <a:srgbClr val="2E75B5"/>
                </a:solidFill>
                <a:latin typeface="Courier New"/>
                <a:ea typeface="Courier New"/>
                <a:cs typeface="Courier New"/>
                <a:sym typeface="Courier New"/>
              </a:rPr>
              <a:t># Last row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392" name="Google Shape;392;p37"/>
          <p:cNvSpPr txBox="1"/>
          <p:nvPr/>
        </p:nvSpPr>
        <p:spPr>
          <a:xfrm>
            <a:off x="834735" y="3269170"/>
            <a:ext cx="10268267" cy="923330"/>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df.iloc</a:t>
            </a:r>
            <a:r>
              <a:rPr b="0" i="0" lang="en-US" sz="1800" u="none" cap="none" strike="noStrike">
                <a:solidFill>
                  <a:schemeClr val="dk1"/>
                </a:solidFill>
                <a:latin typeface="Courier New"/>
                <a:ea typeface="Courier New"/>
                <a:cs typeface="Courier New"/>
                <a:sym typeface="Courier New"/>
              </a:rPr>
              <a:t>[:, </a:t>
            </a:r>
            <a:r>
              <a:rPr b="0" i="0" lang="en-US" sz="1800" u="none" cap="none" strike="noStrike">
                <a:solidFill>
                  <a:srgbClr val="548135"/>
                </a:solidFill>
                <a:latin typeface="Courier New"/>
                <a:ea typeface="Courier New"/>
                <a:cs typeface="Courier New"/>
                <a:sym typeface="Courier New"/>
              </a:rPr>
              <a:t>0</a:t>
            </a:r>
            <a:r>
              <a:rPr b="0" i="0" lang="en-US" sz="1800" u="none" cap="none" strike="noStrike">
                <a:solidFill>
                  <a:schemeClr val="dk1"/>
                </a:solidFill>
                <a:latin typeface="Courier New"/>
                <a:ea typeface="Courier New"/>
                <a:cs typeface="Courier New"/>
                <a:sym typeface="Courier New"/>
              </a:rPr>
              <a:t>]  </a:t>
            </a:r>
            <a:r>
              <a:rPr b="0" i="1" lang="en-US" sz="1800" u="none" cap="none" strike="noStrike">
                <a:solidFill>
                  <a:srgbClr val="2E75B5"/>
                </a:solidFill>
                <a:latin typeface="Courier New"/>
                <a:ea typeface="Courier New"/>
                <a:cs typeface="Courier New"/>
                <a:sym typeface="Courier New"/>
              </a:rPr>
              <a:t># First column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df.iloc</a:t>
            </a:r>
            <a:r>
              <a:rPr b="0" i="0" lang="en-US" sz="1800" u="none" cap="none" strike="noStrike">
                <a:solidFill>
                  <a:schemeClr val="dk1"/>
                </a:solidFill>
                <a:latin typeface="Courier New"/>
                <a:ea typeface="Courier New"/>
                <a:cs typeface="Courier New"/>
                <a:sym typeface="Courier New"/>
              </a:rPr>
              <a:t>[:, </a:t>
            </a:r>
            <a:r>
              <a:rPr b="0" i="0" lang="en-US" sz="1800" u="none" cap="none" strike="noStrike">
                <a:solidFill>
                  <a:srgbClr val="548135"/>
                </a:solidFill>
                <a:latin typeface="Courier New"/>
                <a:ea typeface="Courier New"/>
                <a:cs typeface="Courier New"/>
                <a:sym typeface="Courier New"/>
              </a:rPr>
              <a:t>-1</a:t>
            </a:r>
            <a:r>
              <a:rPr b="0" i="0" lang="en-US" sz="1800" u="none" cap="none" strike="noStrike">
                <a:solidFill>
                  <a:schemeClr val="dk1"/>
                </a:solidFill>
                <a:latin typeface="Courier New"/>
                <a:ea typeface="Courier New"/>
                <a:cs typeface="Courier New"/>
                <a:sym typeface="Courier New"/>
              </a:rPr>
              <a:t>] </a:t>
            </a:r>
            <a:r>
              <a:rPr b="0" i="1" lang="en-US" sz="1800" u="none" cap="none" strike="noStrike">
                <a:solidFill>
                  <a:srgbClr val="2E75B5"/>
                </a:solidFill>
                <a:latin typeface="Courier New"/>
                <a:ea typeface="Courier New"/>
                <a:cs typeface="Courier New"/>
                <a:sym typeface="Courier New"/>
              </a:rPr>
              <a:t># Last column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393" name="Google Shape;393;p37"/>
          <p:cNvSpPr txBox="1"/>
          <p:nvPr/>
        </p:nvSpPr>
        <p:spPr>
          <a:xfrm>
            <a:off x="834735" y="4588817"/>
            <a:ext cx="10268267" cy="1477328"/>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df.iloc</a:t>
            </a:r>
            <a:r>
              <a:rPr b="0" i="0" lang="en-US" sz="1800" u="none" cap="none" strike="noStrike">
                <a:solidFill>
                  <a:schemeClr val="dk1"/>
                </a:solidFill>
                <a:latin typeface="Courier New"/>
                <a:ea typeface="Courier New"/>
                <a:cs typeface="Courier New"/>
                <a:sym typeface="Courier New"/>
              </a:rPr>
              <a:t>[</a:t>
            </a:r>
            <a:r>
              <a:rPr b="0" i="0" lang="en-US" sz="1800" u="none" cap="none" strike="noStrike">
                <a:solidFill>
                  <a:srgbClr val="548135"/>
                </a:solidFill>
                <a:latin typeface="Courier New"/>
                <a:ea typeface="Courier New"/>
                <a:cs typeface="Courier New"/>
                <a:sym typeface="Courier New"/>
              </a:rPr>
              <a:t>0:7</a:t>
            </a:r>
            <a:r>
              <a:rPr b="0" i="0" lang="en-US" sz="1800" u="none" cap="none" strike="noStrike">
                <a:solidFill>
                  <a:schemeClr val="dk1"/>
                </a:solidFill>
                <a:latin typeface="Courier New"/>
                <a:ea typeface="Courier New"/>
                <a:cs typeface="Courier New"/>
                <a:sym typeface="Courier New"/>
              </a:rPr>
              <a:t>]       </a:t>
            </a:r>
            <a:r>
              <a:rPr b="0" i="1" lang="en-US" sz="1800" u="none" cap="none" strike="noStrike">
                <a:solidFill>
                  <a:srgbClr val="2E75B5"/>
                </a:solidFill>
                <a:latin typeface="Courier New"/>
                <a:ea typeface="Courier New"/>
                <a:cs typeface="Courier New"/>
                <a:sym typeface="Courier New"/>
              </a:rPr>
              <a:t>#First 7 rows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df.iloc</a:t>
            </a:r>
            <a:r>
              <a:rPr b="0" i="0" lang="en-US" sz="1800" u="none" cap="none" strike="noStrike">
                <a:solidFill>
                  <a:schemeClr val="dk1"/>
                </a:solidFill>
                <a:latin typeface="Courier New"/>
                <a:ea typeface="Courier New"/>
                <a:cs typeface="Courier New"/>
                <a:sym typeface="Courier New"/>
              </a:rPr>
              <a:t>[</a:t>
            </a:r>
            <a:r>
              <a:rPr b="0" i="1" lang="en-US" sz="1800" u="none" cap="none" strike="noStrike">
                <a:solidFill>
                  <a:srgbClr val="548135"/>
                </a:solidFill>
                <a:latin typeface="Courier New"/>
                <a:ea typeface="Courier New"/>
                <a:cs typeface="Courier New"/>
                <a:sym typeface="Courier New"/>
              </a:rPr>
              <a:t>:, 0:2</a:t>
            </a:r>
            <a:r>
              <a:rPr b="0" i="0" lang="en-US" sz="1800" u="none" cap="none" strike="noStrike">
                <a:solidFill>
                  <a:schemeClr val="dk1"/>
                </a:solidFill>
                <a:latin typeface="Courier New"/>
                <a:ea typeface="Courier New"/>
                <a:cs typeface="Courier New"/>
                <a:sym typeface="Courier New"/>
              </a:rPr>
              <a:t>]    </a:t>
            </a:r>
            <a:r>
              <a:rPr b="0" i="1" lang="en-US" sz="1800" u="none" cap="none" strike="noStrike">
                <a:solidFill>
                  <a:srgbClr val="2E75B5"/>
                </a:solidFill>
                <a:latin typeface="Courier New"/>
                <a:ea typeface="Courier New"/>
                <a:cs typeface="Courier New"/>
                <a:sym typeface="Courier New"/>
              </a:rPr>
              <a:t>#First 2 columns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df.iloc</a:t>
            </a:r>
            <a:r>
              <a:rPr b="0" i="0" lang="en-US" sz="1800" u="none" cap="none" strike="noStrike">
                <a:solidFill>
                  <a:schemeClr val="dk1"/>
                </a:solidFill>
                <a:latin typeface="Courier New"/>
                <a:ea typeface="Courier New"/>
                <a:cs typeface="Courier New"/>
                <a:sym typeface="Courier New"/>
              </a:rPr>
              <a:t>[</a:t>
            </a:r>
            <a:r>
              <a:rPr b="0" i="1" lang="en-US" sz="1800" u="none" cap="none" strike="noStrike">
                <a:solidFill>
                  <a:srgbClr val="548135"/>
                </a:solidFill>
                <a:latin typeface="Courier New"/>
                <a:ea typeface="Courier New"/>
                <a:cs typeface="Courier New"/>
                <a:sym typeface="Courier New"/>
              </a:rPr>
              <a:t>1:3, 0:2</a:t>
            </a:r>
            <a:r>
              <a:rPr b="0" i="0" lang="en-US" sz="1800" u="none" cap="none" strike="noStrike">
                <a:solidFill>
                  <a:schemeClr val="dk1"/>
                </a:solidFill>
                <a:latin typeface="Courier New"/>
                <a:ea typeface="Courier New"/>
                <a:cs typeface="Courier New"/>
                <a:sym typeface="Courier New"/>
              </a:rPr>
              <a:t>]  </a:t>
            </a:r>
            <a:r>
              <a:rPr b="0" i="1" lang="en-US" sz="1800" u="none" cap="none" strike="noStrike">
                <a:solidFill>
                  <a:srgbClr val="2E75B5"/>
                </a:solidFill>
                <a:latin typeface="Courier New"/>
                <a:ea typeface="Courier New"/>
                <a:cs typeface="Courier New"/>
                <a:sym typeface="Courier New"/>
              </a:rPr>
              <a:t>#First and Second rows and first 2 columns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838"/>
                </a:solidFill>
                <a:latin typeface="Courier New"/>
                <a:ea typeface="Courier New"/>
                <a:cs typeface="Courier New"/>
                <a:sym typeface="Courier New"/>
              </a:rPr>
              <a:t>df.iloc</a:t>
            </a:r>
            <a:r>
              <a:rPr b="0" i="0" lang="en-US" sz="1800" u="none" cap="none" strike="noStrike">
                <a:solidFill>
                  <a:schemeClr val="dk1"/>
                </a:solidFill>
                <a:latin typeface="Courier New"/>
                <a:ea typeface="Courier New"/>
                <a:cs typeface="Courier New"/>
                <a:sym typeface="Courier New"/>
              </a:rPr>
              <a:t>[[</a:t>
            </a:r>
            <a:r>
              <a:rPr b="0" i="1" lang="en-US" sz="1800" u="none" cap="none" strike="noStrike">
                <a:solidFill>
                  <a:srgbClr val="548135"/>
                </a:solidFill>
                <a:latin typeface="Courier New"/>
                <a:ea typeface="Courier New"/>
                <a:cs typeface="Courier New"/>
                <a:sym typeface="Courier New"/>
              </a:rPr>
              <a:t>0,5</a:t>
            </a:r>
            <a:r>
              <a:rPr b="0" i="0" lang="en-US" sz="1800" u="none" cap="none" strike="noStrike">
                <a:solidFill>
                  <a:schemeClr val="dk1"/>
                </a:solidFill>
                <a:latin typeface="Courier New"/>
                <a:ea typeface="Courier New"/>
                <a:cs typeface="Courier New"/>
                <a:sym typeface="Courier New"/>
              </a:rPr>
              <a:t>]</a:t>
            </a:r>
            <a:r>
              <a:rPr b="0" i="1" lang="en-US" sz="1800" u="none" cap="none" strike="noStrike">
                <a:solidFill>
                  <a:srgbClr val="548135"/>
                </a:solidFill>
                <a:latin typeface="Courier New"/>
                <a:ea typeface="Courier New"/>
                <a:cs typeface="Courier New"/>
                <a:sym typeface="Courier New"/>
              </a:rPr>
              <a:t>, </a:t>
            </a:r>
            <a:r>
              <a:rPr b="0" i="0" lang="en-US" sz="1800" u="none" cap="none" strike="noStrike">
                <a:solidFill>
                  <a:schemeClr val="dk1"/>
                </a:solidFill>
                <a:latin typeface="Courier New"/>
                <a:ea typeface="Courier New"/>
                <a:cs typeface="Courier New"/>
                <a:sym typeface="Courier New"/>
              </a:rPr>
              <a:t>[</a:t>
            </a:r>
            <a:r>
              <a:rPr b="0" i="1" lang="en-US" sz="1800" u="none" cap="none" strike="noStrike">
                <a:solidFill>
                  <a:srgbClr val="548135"/>
                </a:solidFill>
                <a:latin typeface="Courier New"/>
                <a:ea typeface="Courier New"/>
                <a:cs typeface="Courier New"/>
                <a:sym typeface="Courier New"/>
              </a:rPr>
              <a:t>1,3</a:t>
            </a:r>
            <a:r>
              <a:rPr b="0" i="0" lang="en-US" sz="1800" u="none" cap="none" strike="noStrike">
                <a:solidFill>
                  <a:schemeClr val="dk1"/>
                </a:solidFill>
                <a:latin typeface="Courier New"/>
                <a:ea typeface="Courier New"/>
                <a:cs typeface="Courier New"/>
                <a:sym typeface="Courier New"/>
              </a:rPr>
              <a:t>]]  </a:t>
            </a:r>
            <a:r>
              <a:rPr b="0" i="1" lang="en-US" sz="1800" u="none" cap="none" strike="noStrike">
                <a:solidFill>
                  <a:srgbClr val="2E75B5"/>
                </a:solidFill>
                <a:latin typeface="Courier New"/>
                <a:ea typeface="Courier New"/>
                <a:cs typeface="Courier New"/>
                <a:sym typeface="Courier New"/>
              </a:rPr>
              <a:t>#1</a:t>
            </a:r>
            <a:r>
              <a:rPr b="0" baseline="30000" i="1" lang="en-US" sz="1800" u="none" cap="none" strike="noStrike">
                <a:solidFill>
                  <a:srgbClr val="2E75B5"/>
                </a:solidFill>
                <a:latin typeface="Courier New"/>
                <a:ea typeface="Courier New"/>
                <a:cs typeface="Courier New"/>
                <a:sym typeface="Courier New"/>
              </a:rPr>
              <a:t>st</a:t>
            </a:r>
            <a:r>
              <a:rPr b="0" i="1" lang="en-US" sz="1800" u="none" cap="none" strike="noStrike">
                <a:solidFill>
                  <a:srgbClr val="2E75B5"/>
                </a:solidFill>
                <a:latin typeface="Courier New"/>
                <a:ea typeface="Courier New"/>
                <a:cs typeface="Courier New"/>
                <a:sym typeface="Courier New"/>
              </a:rPr>
              <a:t> and 5</a:t>
            </a:r>
            <a:r>
              <a:rPr b="0" baseline="30000" i="1" lang="en-US" sz="1800" u="none" cap="none" strike="noStrike">
                <a:solidFill>
                  <a:srgbClr val="2E75B5"/>
                </a:solidFill>
                <a:latin typeface="Courier New"/>
                <a:ea typeface="Courier New"/>
                <a:cs typeface="Courier New"/>
                <a:sym typeface="Courier New"/>
              </a:rPr>
              <a:t>th</a:t>
            </a:r>
            <a:r>
              <a:rPr b="0" i="1" lang="en-US" sz="1800" u="none" cap="none" strike="noStrike">
                <a:solidFill>
                  <a:srgbClr val="2E75B5"/>
                </a:solidFill>
                <a:latin typeface="Courier New"/>
                <a:ea typeface="Courier New"/>
                <a:cs typeface="Courier New"/>
                <a:sym typeface="Courier New"/>
              </a:rPr>
              <a:t> rows 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8"/>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Aggregation Functions in Pandas</a:t>
            </a:r>
            <a:endParaRPr/>
          </a:p>
        </p:txBody>
      </p:sp>
      <p:sp>
        <p:nvSpPr>
          <p:cNvPr id="399" name="Google Shape;39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00" name="Google Shape;400;p38"/>
          <p:cNvSpPr txBox="1"/>
          <p:nvPr/>
        </p:nvSpPr>
        <p:spPr>
          <a:xfrm>
            <a:off x="991089" y="1770269"/>
            <a:ext cx="10418164"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Aggregation - computing a summary statistic about each group, i.e.</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compute group sums or means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compute group sizes/counts</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Common aggregation functions: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min, max</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count, sum, prod</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mean, median, mode, mad</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std, var</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9"/>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Aggregation Functions in Pandas</a:t>
            </a:r>
            <a:endParaRPr/>
          </a:p>
        </p:txBody>
      </p:sp>
      <p:sp>
        <p:nvSpPr>
          <p:cNvPr id="406" name="Google Shape;40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07" name="Google Shape;407;p39"/>
          <p:cNvSpPr txBox="1"/>
          <p:nvPr/>
        </p:nvSpPr>
        <p:spPr>
          <a:xfrm>
            <a:off x="991089" y="1770269"/>
            <a:ext cx="1041816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agg() method are useful when multiple statistics are computed per column:</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408" name="Google Shape;408;p39"/>
          <p:cNvSpPr txBox="1"/>
          <p:nvPr/>
        </p:nvSpPr>
        <p:spPr>
          <a:xfrm>
            <a:off x="-77533" y="2327049"/>
            <a:ext cx="1084618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1600" u="none" cap="none" strike="noStrike">
                <a:solidFill>
                  <a:srgbClr val="2F5496"/>
                </a:solidFill>
                <a:latin typeface="Courier New"/>
                <a:ea typeface="Courier New"/>
                <a:cs typeface="Courier New"/>
                <a:sym typeface="Courier New"/>
              </a:rPr>
              <a:t>In [ ]:</a:t>
            </a:r>
            <a:endParaRPr b="0" i="0" sz="1400" u="none" cap="none" strike="noStrike">
              <a:solidFill>
                <a:srgbClr val="000000"/>
              </a:solidFill>
              <a:latin typeface="Arial"/>
              <a:ea typeface="Arial"/>
              <a:cs typeface="Arial"/>
              <a:sym typeface="Arial"/>
            </a:endParaRPr>
          </a:p>
        </p:txBody>
      </p:sp>
      <p:sp>
        <p:nvSpPr>
          <p:cNvPr id="409" name="Google Shape;409;p39"/>
          <p:cNvSpPr txBox="1"/>
          <p:nvPr/>
        </p:nvSpPr>
        <p:spPr>
          <a:xfrm>
            <a:off x="1368357" y="2327049"/>
            <a:ext cx="10653925" cy="338554"/>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A3838"/>
                </a:solidFill>
                <a:latin typeface="Courier New"/>
                <a:ea typeface="Courier New"/>
                <a:cs typeface="Courier New"/>
                <a:sym typeface="Courier New"/>
              </a:rPr>
              <a:t>df[[</a:t>
            </a:r>
            <a:r>
              <a:rPr b="0" i="0" lang="en-US" sz="1600" u="none" cap="none" strike="noStrike">
                <a:solidFill>
                  <a:srgbClr val="C00000"/>
                </a:solidFill>
                <a:latin typeface="Courier New"/>
                <a:ea typeface="Courier New"/>
                <a:cs typeface="Courier New"/>
                <a:sym typeface="Courier New"/>
              </a:rPr>
              <a:t>Phd’</a:t>
            </a:r>
            <a:r>
              <a:rPr b="0" i="0" lang="en-US" sz="1600" u="none" cap="none" strike="noStrike">
                <a:solidFill>
                  <a:srgbClr val="3A3838"/>
                </a:solidFill>
                <a:latin typeface="Courier New"/>
                <a:ea typeface="Courier New"/>
                <a:cs typeface="Courier New"/>
                <a:sym typeface="Courier New"/>
              </a:rPr>
              <a:t>,</a:t>
            </a:r>
            <a:r>
              <a:rPr b="0" i="0" lang="en-US" sz="1600" u="none" cap="none" strike="noStrike">
                <a:solidFill>
                  <a:srgbClr val="C00000"/>
                </a:solidFill>
                <a:latin typeface="Courier New"/>
                <a:ea typeface="Courier New"/>
                <a:cs typeface="Courier New"/>
                <a:sym typeface="Courier New"/>
              </a:rPr>
              <a:t>’Salary'</a:t>
            </a:r>
            <a:r>
              <a:rPr b="0" i="0" lang="en-US" sz="1600" u="none" cap="none" strike="noStrike">
                <a:solidFill>
                  <a:srgbClr val="3A3838"/>
                </a:solidFill>
                <a:latin typeface="Courier New"/>
                <a:ea typeface="Courier New"/>
                <a:cs typeface="Courier New"/>
                <a:sym typeface="Courier New"/>
              </a:rPr>
              <a:t>]].agg([</a:t>
            </a:r>
            <a:r>
              <a:rPr b="0" i="0" lang="en-US" sz="1600" u="none" cap="none" strike="noStrike">
                <a:solidFill>
                  <a:srgbClr val="C00000"/>
                </a:solidFill>
                <a:latin typeface="Courier New"/>
                <a:ea typeface="Courier New"/>
                <a:cs typeface="Courier New"/>
                <a:sym typeface="Courier New"/>
              </a:rPr>
              <a:t>'min'</a:t>
            </a:r>
            <a:r>
              <a:rPr b="0" i="0" lang="en-US" sz="1600" u="none" cap="none" strike="noStrike">
                <a:solidFill>
                  <a:srgbClr val="3A3838"/>
                </a:solidFill>
                <a:latin typeface="Courier New"/>
                <a:ea typeface="Courier New"/>
                <a:cs typeface="Courier New"/>
                <a:sym typeface="Courier New"/>
              </a:rPr>
              <a:t>,</a:t>
            </a:r>
            <a:r>
              <a:rPr b="0" i="0" lang="en-US" sz="1600" u="none" cap="none" strike="noStrike">
                <a:solidFill>
                  <a:srgbClr val="C00000"/>
                </a:solidFill>
                <a:latin typeface="Courier New"/>
                <a:ea typeface="Courier New"/>
                <a:cs typeface="Courier New"/>
                <a:sym typeface="Courier New"/>
              </a:rPr>
              <a:t>'mean'</a:t>
            </a:r>
            <a:r>
              <a:rPr b="0" i="0" lang="en-US" sz="1600" u="none" cap="none" strike="noStrike">
                <a:solidFill>
                  <a:srgbClr val="3A3838"/>
                </a:solidFill>
                <a:latin typeface="Courier New"/>
                <a:ea typeface="Courier New"/>
                <a:cs typeface="Courier New"/>
                <a:sym typeface="Courier New"/>
              </a:rPr>
              <a:t>,</a:t>
            </a:r>
            <a:r>
              <a:rPr b="0" i="0" lang="en-US" sz="1600" u="none" cap="none" strike="noStrike">
                <a:solidFill>
                  <a:srgbClr val="C00000"/>
                </a:solidFill>
                <a:latin typeface="Courier New"/>
                <a:ea typeface="Courier New"/>
                <a:cs typeface="Courier New"/>
                <a:sym typeface="Courier New"/>
              </a:rPr>
              <a:t>'max'</a:t>
            </a:r>
            <a:r>
              <a:rPr b="0" i="0" lang="en-US" sz="1600" u="none" cap="none" strike="noStrike">
                <a:solidFill>
                  <a:srgbClr val="3A3838"/>
                </a:solidFill>
                <a:latin typeface="Courier New"/>
                <a:ea typeface="Courier New"/>
                <a:cs typeface="Courier New"/>
                <a:sym typeface="Courier New"/>
              </a:rPr>
              <a:t>])</a:t>
            </a:r>
            <a:endParaRPr b="0"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0"/>
          <p:cNvSpPr txBox="1"/>
          <p:nvPr>
            <p:ph type="title"/>
          </p:nvPr>
        </p:nvSpPr>
        <p:spPr>
          <a:xfrm>
            <a:off x="0" y="1235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Basic Descriptive Statistics</a:t>
            </a:r>
            <a:endParaRPr/>
          </a:p>
        </p:txBody>
      </p:sp>
      <p:sp>
        <p:nvSpPr>
          <p:cNvPr id="415" name="Google Shape;41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416" name="Google Shape;416;p40"/>
          <p:cNvGraphicFramePr/>
          <p:nvPr/>
        </p:nvGraphicFramePr>
        <p:xfrm>
          <a:off x="838200" y="1690688"/>
          <a:ext cx="3000000" cy="3000000"/>
        </p:xfrm>
        <a:graphic>
          <a:graphicData uri="http://schemas.openxmlformats.org/drawingml/2006/table">
            <a:tbl>
              <a:tblPr bandRow="1" firstRow="1">
                <a:noFill/>
                <a:tableStyleId>{25073169-65E5-4C53-AB4E-8B67715DFAAE}</a:tableStyleId>
              </a:tblPr>
              <a:tblGrid>
                <a:gridCol w="2564975"/>
                <a:gridCol w="5866150"/>
              </a:tblGrid>
              <a:tr h="578200">
                <a:tc>
                  <a:txBody>
                    <a:bodyPr/>
                    <a:lstStyle/>
                    <a:p>
                      <a:pPr indent="0" lvl="0" marL="0" marR="0" rtl="0" algn="l">
                        <a:lnSpc>
                          <a:spcPct val="100000"/>
                        </a:lnSpc>
                        <a:spcBef>
                          <a:spcPts val="0"/>
                        </a:spcBef>
                        <a:spcAft>
                          <a:spcPts val="0"/>
                        </a:spcAft>
                        <a:buClr>
                          <a:schemeClr val="dk1"/>
                        </a:buClr>
                        <a:buSzPts val="2400"/>
                        <a:buFont typeface="Calibri"/>
                        <a:buNone/>
                      </a:pPr>
                      <a:r>
                        <a:rPr lang="en-US" sz="2400" u="none" cap="none" strike="noStrike"/>
                        <a:t>df.method()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u="none" cap="none" strike="noStrike"/>
                        <a:t>description</a:t>
                      </a:r>
                      <a:endParaRPr sz="1400" u="none" cap="none" strike="noStrike"/>
                    </a:p>
                  </a:txBody>
                  <a:tcPr marT="45725" marB="45725" marR="91450" marL="91450"/>
                </a:tc>
              </a:tr>
              <a:tr h="4838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describe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Basic statistics (count, mean, std, min, quantiles, max)</a:t>
                      </a:r>
                      <a:endParaRPr sz="1400" u="none" cap="none" strike="noStrike"/>
                    </a:p>
                  </a:txBody>
                  <a:tcPr marT="45725" marB="45725" marR="91450" marL="91450"/>
                </a:tc>
              </a:tr>
              <a:tr h="4838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min, max</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Minimum and maximum values</a:t>
                      </a:r>
                      <a:endParaRPr sz="1800" u="none" cap="none" strike="noStrike"/>
                    </a:p>
                  </a:txBody>
                  <a:tcPr marT="45725" marB="45725" marR="91450" marL="91450"/>
                </a:tc>
              </a:tr>
              <a:tr h="531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mean, median, mode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Arithmetic average, median and mode</a:t>
                      </a:r>
                      <a:endParaRPr sz="1400" u="none" cap="none" strike="noStrike"/>
                    </a:p>
                  </a:txBody>
                  <a:tcPr marT="45725" marB="45725" marR="91450" marL="91450"/>
                </a:tc>
              </a:tr>
              <a:tr h="5428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var, std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Variance and standard deviation</a:t>
                      </a:r>
                      <a:endParaRPr sz="1400" u="none" cap="none" strike="noStrike"/>
                    </a:p>
                  </a:txBody>
                  <a:tcPr marT="45725" marB="45725" marR="91450" marL="91450"/>
                </a:tc>
              </a:tr>
              <a:tr h="5428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sem</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Standard error of mean</a:t>
                      </a:r>
                      <a:endParaRPr sz="1400" u="none" cap="none" strike="noStrike"/>
                    </a:p>
                  </a:txBody>
                  <a:tcPr marT="45725" marB="45725" marR="91450" marL="91450"/>
                </a:tc>
              </a:tr>
              <a:tr h="501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skew</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Sample skewness</a:t>
                      </a:r>
                      <a:endParaRPr sz="1400" u="none" cap="none" strike="noStrike"/>
                    </a:p>
                  </a:txBody>
                  <a:tcPr marT="45725" marB="45725" marR="91450" marL="91450"/>
                </a:tc>
              </a:tr>
              <a:tr h="501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kurt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kurtosis</a:t>
                      </a:r>
                      <a:endParaRPr sz="1400" u="none" cap="none" strike="noStrike"/>
                    </a:p>
                  </a:txBody>
                  <a:tcPr marT="45725" marB="45725" marR="91450" marL="9145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1"/>
          <p:cNvSpPr txBox="1"/>
          <p:nvPr>
            <p:ph type="title"/>
          </p:nvPr>
        </p:nvSpPr>
        <p:spPr>
          <a:xfrm>
            <a:off x="1177290" y="138696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Graphics to explore the data</a:t>
            </a:r>
            <a:endParaRPr/>
          </a:p>
        </p:txBody>
      </p:sp>
      <p:sp>
        <p:nvSpPr>
          <p:cNvPr id="422" name="Google Shape;42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3" name="Google Shape;423;p41"/>
          <p:cNvSpPr txBox="1"/>
          <p:nvPr/>
        </p:nvSpPr>
        <p:spPr>
          <a:xfrm>
            <a:off x="3254307" y="3736787"/>
            <a:ext cx="4380933" cy="646331"/>
          </a:xfrm>
          <a:prstGeom prst="rect">
            <a:avLst/>
          </a:prstGeom>
          <a:noFill/>
          <a:ln cap="flat" cmpd="sng" w="9525">
            <a:solidFill>
              <a:srgbClr val="D0CEC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import matplotlib.pyplot as plt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%matplotlib inline</a:t>
            </a:r>
            <a:endParaRPr b="0"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2"/>
          <p:cNvSpPr/>
          <p:nvPr/>
        </p:nvSpPr>
        <p:spPr>
          <a:xfrm>
            <a:off x="280416" y="426042"/>
            <a:ext cx="11631168" cy="61401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Garamond"/>
                <a:ea typeface="Garamond"/>
                <a:cs typeface="Garamond"/>
                <a:sym typeface="Garamond"/>
              </a:rPr>
              <a:t>The primary data visualization library in Python is matplotlib, a project begun in the early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Garamond"/>
                <a:ea typeface="Garamond"/>
                <a:cs typeface="Garamond"/>
                <a:sym typeface="Garamond"/>
              </a:rPr>
              <a:t>2000s, that was built to mimic the plotting capabilities from MATLAB.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Garamond"/>
                <a:ea typeface="Garamond"/>
                <a:cs typeface="Garamond"/>
                <a:sym typeface="Garamond"/>
              </a:rPr>
              <a:t>Matplotlib is enormously capable of plotting most things you can imagine, and it gives its users tremendous power to control every aspect of the plotting surface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Garamond"/>
                <a:ea typeface="Garamond"/>
                <a:cs typeface="Garamond"/>
                <a:sym typeface="Garamond"/>
              </a:rPr>
              <a:t>Also Pandas has the plotting capability and usually plots what we want with a single call to the plot method. pandas does no plotting on its own. It internally calls matplotlib functions to create the plots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Garamond"/>
                <a:ea typeface="Garamond"/>
                <a:cs typeface="Garamond"/>
                <a:sym typeface="Garamond"/>
              </a:rPr>
              <a:t>Seaborn is also a visualization library that wraps matplotlib and does not do any actual plotting itself. Seaborn makes beautiful plots and has many types of plots that are not available from matplotlib or pandas.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Garamond"/>
                <a:ea typeface="Garamond"/>
                <a:cs typeface="Garamond"/>
                <a:sym typeface="Garamond"/>
              </a:rPr>
              <a:t>Seaborn works with tidy (long) data, while pandas works best with aggregated (wide)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43"/>
          <p:cNvPicPr preferRelativeResize="0"/>
          <p:nvPr/>
        </p:nvPicPr>
        <p:blipFill rotWithShape="1">
          <a:blip r:embed="rId3">
            <a:alphaModFix/>
          </a:blip>
          <a:srcRect b="0" l="0" r="0" t="0"/>
          <a:stretch/>
        </p:blipFill>
        <p:spPr>
          <a:xfrm>
            <a:off x="97536" y="1205126"/>
            <a:ext cx="6081578" cy="5215658"/>
          </a:xfrm>
          <a:prstGeom prst="rect">
            <a:avLst/>
          </a:prstGeom>
          <a:noFill/>
          <a:ln cap="flat" cmpd="sng" w="9525">
            <a:solidFill>
              <a:schemeClr val="accent1"/>
            </a:solidFill>
            <a:prstDash val="solid"/>
            <a:round/>
            <a:headEnd len="sm" w="sm" type="none"/>
            <a:tailEnd len="sm" w="sm" type="none"/>
          </a:ln>
        </p:spPr>
      </p:pic>
      <p:sp>
        <p:nvSpPr>
          <p:cNvPr id="434" name="Google Shape;434;p43"/>
          <p:cNvSpPr txBox="1"/>
          <p:nvPr/>
        </p:nvSpPr>
        <p:spPr>
          <a:xfrm>
            <a:off x="97536" y="0"/>
            <a:ext cx="1479892"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Garamond"/>
                <a:ea typeface="Garamond"/>
                <a:cs typeface="Garamond"/>
                <a:sym typeface="Garamond"/>
              </a:rPr>
              <a:t>Matplotlib</a:t>
            </a:r>
            <a:endParaRPr b="0" i="0" sz="1400" u="none" cap="none" strike="noStrike">
              <a:solidFill>
                <a:srgbClr val="000000"/>
              </a:solidFill>
              <a:latin typeface="Arial"/>
              <a:ea typeface="Arial"/>
              <a:cs typeface="Arial"/>
              <a:sym typeface="Arial"/>
            </a:endParaRPr>
          </a:p>
        </p:txBody>
      </p:sp>
      <p:sp>
        <p:nvSpPr>
          <p:cNvPr id="435" name="Google Shape;435;p43"/>
          <p:cNvSpPr txBox="1"/>
          <p:nvPr/>
        </p:nvSpPr>
        <p:spPr>
          <a:xfrm>
            <a:off x="6631274" y="689023"/>
            <a:ext cx="5463190" cy="62478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Garamond"/>
                <a:ea typeface="Garamond"/>
                <a:cs typeface="Garamond"/>
                <a:sym typeface="Garamond"/>
              </a:rPr>
              <a:t>Matplotlib uses a hierarchy of objects to display all of its plotting items in the 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Garamond"/>
                <a:ea typeface="Garamond"/>
                <a:cs typeface="Garamond"/>
                <a:sym typeface="Garamond"/>
              </a:rPr>
              <a:t>The Figure and Axes objects are the two main components of the hierarchy.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Garamond"/>
                <a:ea typeface="Garamond"/>
                <a:cs typeface="Garamond"/>
                <a:sym typeface="Garamond"/>
              </a:rPr>
              <a:t>The Figure object is at the top of the hierarchy.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Garamond"/>
                <a:ea typeface="Garamond"/>
                <a:cs typeface="Garamond"/>
                <a:sym typeface="Garamond"/>
              </a:rPr>
              <a:t>It is the container for everything that will be plotted.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Garamond"/>
                <a:ea typeface="Garamond"/>
                <a:cs typeface="Garamond"/>
                <a:sym typeface="Garamond"/>
              </a:rPr>
              <a:t>Contained within the Figure is one or more Axes object(s).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Garamond"/>
                <a:ea typeface="Garamond"/>
                <a:cs typeface="Garamond"/>
                <a:sym typeface="Garamond"/>
              </a:rPr>
              <a:t>The Axes is the primary object that you will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Garamond"/>
                <a:ea typeface="Garamond"/>
                <a:cs typeface="Garamond"/>
                <a:sym typeface="Garamond"/>
              </a:rPr>
              <a:t>interact with when using matplotlib and can be thought of as the plotting surface.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Garamond"/>
                <a:ea typeface="Garamond"/>
                <a:cs typeface="Garamond"/>
                <a:sym typeface="Garamond"/>
              </a:rPr>
              <a:t>The Axes contains an x-axis, a y-axis, points, lines, markers, labels, legends, and any other useful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Garamond"/>
                <a:ea typeface="Garamond"/>
                <a:cs typeface="Garamond"/>
                <a:sym typeface="Garamond"/>
              </a:rPr>
              <a:t>that is plotted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Garamond"/>
              <a:ea typeface="Garamond"/>
              <a:cs typeface="Garamond"/>
              <a:sym typeface="Garamon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1" name="Google Shape;441;p44"/>
          <p:cNvSpPr txBox="1"/>
          <p:nvPr/>
        </p:nvSpPr>
        <p:spPr>
          <a:xfrm>
            <a:off x="2929100" y="2828835"/>
            <a:ext cx="675592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Go to Visualization_mat_seaborn.ipynb</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6" name="Google Shape;126;p4"/>
          <p:cNvSpPr/>
          <p:nvPr/>
        </p:nvSpPr>
        <p:spPr>
          <a:xfrm>
            <a:off x="102684" y="466410"/>
            <a:ext cx="47437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https://www.anaconda.com/products/individual</a:t>
            </a:r>
            <a:endParaRPr b="0" i="0" sz="1800" u="none" cap="none" strike="noStrike">
              <a:solidFill>
                <a:schemeClr val="dk1"/>
              </a:solidFill>
              <a:latin typeface="Calibri"/>
              <a:ea typeface="Calibri"/>
              <a:cs typeface="Calibri"/>
              <a:sym typeface="Calibri"/>
            </a:endParaRPr>
          </a:p>
        </p:txBody>
      </p:sp>
      <p:pic>
        <p:nvPicPr>
          <p:cNvPr id="127" name="Google Shape;127;p4"/>
          <p:cNvPicPr preferRelativeResize="0"/>
          <p:nvPr/>
        </p:nvPicPr>
        <p:blipFill rotWithShape="1">
          <a:blip r:embed="rId4">
            <a:alphaModFix/>
          </a:blip>
          <a:srcRect b="0" l="0" r="0" t="0"/>
          <a:stretch/>
        </p:blipFill>
        <p:spPr>
          <a:xfrm>
            <a:off x="0" y="842755"/>
            <a:ext cx="11353800" cy="558479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7" name="Google Shape;447;p45"/>
          <p:cNvSpPr txBox="1"/>
          <p:nvPr/>
        </p:nvSpPr>
        <p:spPr>
          <a:xfrm>
            <a:off x="4597880" y="2794958"/>
            <a:ext cx="219973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Python Libraries for Data Science</a:t>
            </a:r>
            <a:endParaRPr/>
          </a:p>
        </p:txBody>
      </p:sp>
      <p:sp>
        <p:nvSpPr>
          <p:cNvPr id="133" name="Google Shape;133;p5"/>
          <p:cNvSpPr txBox="1"/>
          <p:nvPr>
            <p:ph idx="1" type="body"/>
          </p:nvPr>
        </p:nvSpPr>
        <p:spPr>
          <a:xfrm>
            <a:off x="329241" y="1325563"/>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en-US" sz="2590"/>
              <a:t>Popular Python toolboxes/libraries:</a:t>
            </a:r>
            <a:endParaRPr/>
          </a:p>
          <a:p>
            <a:pPr indent="-228600" lvl="1" marL="685800" rtl="0" algn="l">
              <a:lnSpc>
                <a:spcPct val="80000"/>
              </a:lnSpc>
              <a:spcBef>
                <a:spcPts val="500"/>
              </a:spcBef>
              <a:spcAft>
                <a:spcPts val="0"/>
              </a:spcAft>
              <a:buClr>
                <a:schemeClr val="dk1"/>
              </a:buClr>
              <a:buSzPts val="2220"/>
              <a:buChar char="•"/>
            </a:pPr>
            <a:r>
              <a:rPr lang="en-US" sz="2220"/>
              <a:t>NumPy</a:t>
            </a:r>
            <a:endParaRPr sz="2220"/>
          </a:p>
          <a:p>
            <a:pPr indent="-228600" lvl="1" marL="685800" rtl="0" algn="l">
              <a:lnSpc>
                <a:spcPct val="80000"/>
              </a:lnSpc>
              <a:spcBef>
                <a:spcPts val="500"/>
              </a:spcBef>
              <a:spcAft>
                <a:spcPts val="0"/>
              </a:spcAft>
              <a:buClr>
                <a:schemeClr val="dk1"/>
              </a:buClr>
              <a:buSzPts val="2220"/>
              <a:buChar char="•"/>
            </a:pPr>
            <a:r>
              <a:rPr lang="en-US" sz="2220"/>
              <a:t>Pandas</a:t>
            </a:r>
            <a:endParaRPr/>
          </a:p>
          <a:p>
            <a:pPr indent="-228600" lvl="1" marL="685800" rtl="0" algn="l">
              <a:lnSpc>
                <a:spcPct val="80000"/>
              </a:lnSpc>
              <a:spcBef>
                <a:spcPts val="500"/>
              </a:spcBef>
              <a:spcAft>
                <a:spcPts val="0"/>
              </a:spcAft>
              <a:buClr>
                <a:schemeClr val="dk1"/>
              </a:buClr>
              <a:buSzPts val="2220"/>
              <a:buChar char="•"/>
            </a:pPr>
            <a:r>
              <a:rPr lang="en-US" sz="2220"/>
              <a:t>SciKit-Learn</a:t>
            </a:r>
            <a:endParaRPr/>
          </a:p>
          <a:p>
            <a:pPr indent="-228600" lvl="1" marL="685800" rtl="0" algn="l">
              <a:lnSpc>
                <a:spcPct val="80000"/>
              </a:lnSpc>
              <a:spcBef>
                <a:spcPts val="500"/>
              </a:spcBef>
              <a:spcAft>
                <a:spcPts val="0"/>
              </a:spcAft>
              <a:buClr>
                <a:schemeClr val="dk1"/>
              </a:buClr>
              <a:buSzPts val="2220"/>
              <a:buChar char="•"/>
            </a:pPr>
            <a:r>
              <a:rPr lang="en-US" sz="2220"/>
              <a:t>Keras</a:t>
            </a:r>
            <a:endParaRPr sz="2220"/>
          </a:p>
          <a:p>
            <a:pPr indent="0" lvl="1" marL="457200" rtl="0" algn="l">
              <a:lnSpc>
                <a:spcPct val="80000"/>
              </a:lnSpc>
              <a:spcBef>
                <a:spcPts val="500"/>
              </a:spcBef>
              <a:spcAft>
                <a:spcPts val="0"/>
              </a:spcAft>
              <a:buClr>
                <a:schemeClr val="dk1"/>
              </a:buClr>
              <a:buSzPts val="2220"/>
              <a:buNone/>
            </a:pPr>
            <a:r>
              <a:t/>
            </a:r>
            <a:endParaRPr sz="2220"/>
          </a:p>
          <a:p>
            <a:pPr indent="0" lvl="0" marL="0" rtl="0" algn="l">
              <a:lnSpc>
                <a:spcPct val="80000"/>
              </a:lnSpc>
              <a:spcBef>
                <a:spcPts val="1000"/>
              </a:spcBef>
              <a:spcAft>
                <a:spcPts val="0"/>
              </a:spcAft>
              <a:buClr>
                <a:schemeClr val="dk1"/>
              </a:buClr>
              <a:buSzPts val="2590"/>
              <a:buNone/>
            </a:pPr>
            <a:r>
              <a:rPr lang="en-US" sz="2590"/>
              <a:t>Visualization libraries</a:t>
            </a:r>
            <a:endParaRPr/>
          </a:p>
          <a:p>
            <a:pPr indent="-228600" lvl="1" marL="685800" rtl="0" algn="l">
              <a:lnSpc>
                <a:spcPct val="80000"/>
              </a:lnSpc>
              <a:spcBef>
                <a:spcPts val="500"/>
              </a:spcBef>
              <a:spcAft>
                <a:spcPts val="0"/>
              </a:spcAft>
              <a:buClr>
                <a:schemeClr val="dk1"/>
              </a:buClr>
              <a:buSzPts val="2220"/>
              <a:buChar char="•"/>
            </a:pPr>
            <a:r>
              <a:rPr lang="en-US" sz="2220"/>
              <a:t>matplotlib</a:t>
            </a:r>
            <a:endParaRPr sz="2220"/>
          </a:p>
          <a:p>
            <a:pPr indent="-228600" lvl="1" marL="685800" rtl="0" algn="l">
              <a:lnSpc>
                <a:spcPct val="80000"/>
              </a:lnSpc>
              <a:spcBef>
                <a:spcPts val="500"/>
              </a:spcBef>
              <a:spcAft>
                <a:spcPts val="0"/>
              </a:spcAft>
              <a:buClr>
                <a:schemeClr val="dk1"/>
              </a:buClr>
              <a:buSzPts val="2220"/>
              <a:buChar char="•"/>
            </a:pPr>
            <a:r>
              <a:rPr lang="en-US" sz="2220"/>
              <a:t>Seaborn</a:t>
            </a:r>
            <a:endParaRPr/>
          </a:p>
          <a:p>
            <a:pPr indent="-228600" lvl="1" marL="685800" rtl="0" algn="l">
              <a:lnSpc>
                <a:spcPct val="80000"/>
              </a:lnSpc>
              <a:spcBef>
                <a:spcPts val="500"/>
              </a:spcBef>
              <a:spcAft>
                <a:spcPts val="0"/>
              </a:spcAft>
              <a:buClr>
                <a:schemeClr val="dk1"/>
              </a:buClr>
              <a:buSzPts val="2220"/>
              <a:buChar char="•"/>
            </a:pPr>
            <a:r>
              <a:rPr lang="en-US" sz="2220"/>
              <a:t>plotly</a:t>
            </a:r>
            <a:endParaRPr sz="2220"/>
          </a:p>
          <a:p>
            <a:pPr indent="-87630" lvl="1" marL="685800" rtl="0" algn="l">
              <a:lnSpc>
                <a:spcPct val="80000"/>
              </a:lnSpc>
              <a:spcBef>
                <a:spcPts val="500"/>
              </a:spcBef>
              <a:spcAft>
                <a:spcPts val="0"/>
              </a:spcAft>
              <a:buClr>
                <a:schemeClr val="dk1"/>
              </a:buClr>
              <a:buSzPts val="2220"/>
              <a:buNone/>
            </a:pPr>
            <a:r>
              <a:t/>
            </a:r>
            <a:endParaRPr sz="2220"/>
          </a:p>
          <a:p>
            <a:pPr indent="0" lvl="1" marL="457200" rtl="0" algn="l">
              <a:lnSpc>
                <a:spcPct val="80000"/>
              </a:lnSpc>
              <a:spcBef>
                <a:spcPts val="500"/>
              </a:spcBef>
              <a:spcAft>
                <a:spcPts val="0"/>
              </a:spcAft>
              <a:buClr>
                <a:schemeClr val="dk1"/>
              </a:buClr>
              <a:buSzPts val="2220"/>
              <a:buNone/>
            </a:pPr>
            <a:r>
              <a:rPr lang="en-US" sz="2220"/>
              <a:t>                                                      and many more …</a:t>
            </a:r>
            <a:endParaRPr/>
          </a:p>
        </p:txBody>
      </p:sp>
      <p:sp>
        <p:nvSpPr>
          <p:cNvPr id="134" name="Google Shape;1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i="1" lang="en-US"/>
              <a:t>Pandas:</a:t>
            </a:r>
            <a:endParaRPr/>
          </a:p>
          <a:p>
            <a:pPr indent="-228600" lvl="1" marL="685800" rtl="0" algn="l">
              <a:lnSpc>
                <a:spcPct val="90000"/>
              </a:lnSpc>
              <a:spcBef>
                <a:spcPts val="500"/>
              </a:spcBef>
              <a:spcAft>
                <a:spcPts val="0"/>
              </a:spcAft>
              <a:buClr>
                <a:schemeClr val="dk1"/>
              </a:buClr>
              <a:buSzPts val="2400"/>
              <a:buFont typeface="Noto Sans Symbols"/>
              <a:buChar char="▪"/>
            </a:pPr>
            <a:r>
              <a:rPr lang="en-US"/>
              <a:t>Adds data structures and tools designed to work with table-like data (similar to Series and Data Frames in R)</a:t>
            </a:r>
            <a:endParaRPr/>
          </a:p>
          <a:p>
            <a:pPr indent="-76200" lvl="1" marL="685800" rtl="0" algn="l">
              <a:lnSpc>
                <a:spcPct val="90000"/>
              </a:lnSpc>
              <a:spcBef>
                <a:spcPts val="500"/>
              </a:spcBef>
              <a:spcAft>
                <a:spcPts val="0"/>
              </a:spcAft>
              <a:buClr>
                <a:schemeClr val="dk1"/>
              </a:buClr>
              <a:buSzPts val="2400"/>
              <a:buFont typeface="Noto Sans Symbols"/>
              <a:buNone/>
            </a:pPr>
            <a:r>
              <a:t/>
            </a:r>
            <a:endParaRPr/>
          </a:p>
          <a:p>
            <a:pPr indent="-228600" lvl="1" marL="685800" rtl="0" algn="l">
              <a:lnSpc>
                <a:spcPct val="90000"/>
              </a:lnSpc>
              <a:spcBef>
                <a:spcPts val="500"/>
              </a:spcBef>
              <a:spcAft>
                <a:spcPts val="0"/>
              </a:spcAft>
              <a:buClr>
                <a:schemeClr val="dk1"/>
              </a:buClr>
              <a:buSzPts val="2400"/>
              <a:buFont typeface="Noto Sans Symbols"/>
              <a:buChar char="▪"/>
            </a:pPr>
            <a:r>
              <a:rPr lang="en-US"/>
              <a:t>Provides tools for data manipulation: reshaping, merging, sorting, slicing, aggregation etc.</a:t>
            </a:r>
            <a:endParaRPr/>
          </a:p>
          <a:p>
            <a:pPr indent="-76200" lvl="1" marL="685800" rtl="0" algn="l">
              <a:lnSpc>
                <a:spcPct val="90000"/>
              </a:lnSpc>
              <a:spcBef>
                <a:spcPts val="500"/>
              </a:spcBef>
              <a:spcAft>
                <a:spcPts val="0"/>
              </a:spcAft>
              <a:buClr>
                <a:schemeClr val="dk1"/>
              </a:buClr>
              <a:buSzPts val="2400"/>
              <a:buFont typeface="Noto Sans Symbols"/>
              <a:buNone/>
            </a:pPr>
            <a:r>
              <a:t/>
            </a:r>
            <a:endParaRPr/>
          </a:p>
          <a:p>
            <a:pPr indent="-228600" lvl="1" marL="685800" rtl="0" algn="l">
              <a:lnSpc>
                <a:spcPct val="90000"/>
              </a:lnSpc>
              <a:spcBef>
                <a:spcPts val="500"/>
              </a:spcBef>
              <a:spcAft>
                <a:spcPts val="0"/>
              </a:spcAft>
              <a:buClr>
                <a:schemeClr val="dk1"/>
              </a:buClr>
              <a:buSzPts val="2400"/>
              <a:buFont typeface="Noto Sans Symbols"/>
              <a:buChar char="▪"/>
            </a:pPr>
            <a:r>
              <a:rPr lang="en-US"/>
              <a:t>Allows handling missing data</a:t>
            </a:r>
            <a:endParaRPr/>
          </a:p>
        </p:txBody>
      </p:sp>
      <p:sp>
        <p:nvSpPr>
          <p:cNvPr id="140" name="Google Shape;1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1" name="Google Shape;141;p6"/>
          <p:cNvSpPr txBox="1"/>
          <p:nvPr/>
        </p:nvSpPr>
        <p:spPr>
          <a:xfrm>
            <a:off x="838200" y="5807631"/>
            <a:ext cx="56540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Link:</a:t>
            </a:r>
            <a:r>
              <a:rPr b="0" i="0" lang="en-US" sz="1800" u="none" cap="none" strike="noStrike">
                <a:solidFill>
                  <a:schemeClr val="dk1"/>
                </a:solidFill>
                <a:latin typeface="Calibri"/>
                <a:ea typeface="Calibri"/>
                <a:cs typeface="Calibri"/>
                <a:sym typeface="Calibri"/>
              </a:rPr>
              <a:t> </a:t>
            </a:r>
            <a:r>
              <a:rPr b="0" i="0" lang="en-US" sz="1800" u="sng" cap="none" strike="noStrike">
                <a:solidFill>
                  <a:schemeClr val="dk1"/>
                </a:solidFill>
                <a:latin typeface="Calibri"/>
                <a:ea typeface="Calibri"/>
                <a:cs typeface="Calibri"/>
                <a:sym typeface="Calibri"/>
                <a:hlinkClick r:id="rId3">
                  <a:extLst>
                    <a:ext uri="{A12FA001-AC4F-418D-AE19-62706E023703}">
                      <ahyp:hlinkClr val="tx"/>
                    </a:ext>
                  </a:extLst>
                </a:hlinkClick>
              </a:rPr>
              <a:t>http://pandas.pydata.org/</a:t>
            </a:r>
            <a:endParaRPr b="0" i="0" sz="1800" u="none" cap="none" strike="noStrike">
              <a:solidFill>
                <a:schemeClr val="dk1"/>
              </a:solidFill>
              <a:latin typeface="Calibri"/>
              <a:ea typeface="Calibri"/>
              <a:cs typeface="Calibri"/>
              <a:sym typeface="Calibri"/>
            </a:endParaRPr>
          </a:p>
        </p:txBody>
      </p:sp>
      <p:pic>
        <p:nvPicPr>
          <p:cNvPr descr="Logo" id="142" name="Google Shape;142;p6"/>
          <p:cNvPicPr preferRelativeResize="0"/>
          <p:nvPr/>
        </p:nvPicPr>
        <p:blipFill rotWithShape="1">
          <a:blip r:embed="rId4">
            <a:alphaModFix/>
          </a:blip>
          <a:srcRect b="0" l="0" r="0" t="0"/>
          <a:stretch/>
        </p:blipFill>
        <p:spPr>
          <a:xfrm>
            <a:off x="8700218" y="80519"/>
            <a:ext cx="3318046" cy="691260"/>
          </a:xfrm>
          <a:prstGeom prst="rect">
            <a:avLst/>
          </a:prstGeom>
          <a:noFill/>
          <a:ln>
            <a:noFill/>
          </a:ln>
        </p:spPr>
      </p:pic>
      <p:sp>
        <p:nvSpPr>
          <p:cNvPr id="143" name="Google Shape;143;p6"/>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Python Libraries for Data Science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nvSpPr>
        <p:spPr>
          <a:xfrm>
            <a:off x="832104" y="5807631"/>
            <a:ext cx="56540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Link:</a:t>
            </a:r>
            <a:r>
              <a:rPr b="0" i="0" lang="en-US" sz="1800" u="none" cap="none" strike="noStrike">
                <a:solidFill>
                  <a:schemeClr val="dk1"/>
                </a:solidFill>
                <a:latin typeface="Calibri"/>
                <a:ea typeface="Calibri"/>
                <a:cs typeface="Calibri"/>
                <a:sym typeface="Calibri"/>
              </a:rPr>
              <a:t> </a:t>
            </a:r>
            <a:r>
              <a:rPr b="0" i="0" lang="en-US" sz="18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http://scikit-learn.org/</a:t>
            </a:r>
            <a:endParaRPr b="0" i="0" sz="1800" u="none" cap="none" strike="noStrike">
              <a:solidFill>
                <a:schemeClr val="dk1"/>
              </a:solidFill>
              <a:latin typeface="Calibri"/>
              <a:ea typeface="Calibri"/>
              <a:cs typeface="Calibri"/>
              <a:sym typeface="Calibri"/>
            </a:endParaRPr>
          </a:p>
        </p:txBody>
      </p:sp>
      <p:sp>
        <p:nvSpPr>
          <p:cNvPr id="149" name="Google Shape;14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i="1" lang="en-US"/>
              <a:t>SciKit-Learn:</a:t>
            </a:r>
            <a:endParaRPr/>
          </a:p>
          <a:p>
            <a:pPr indent="-228600" lvl="1" marL="685800" rtl="0" algn="l">
              <a:lnSpc>
                <a:spcPct val="90000"/>
              </a:lnSpc>
              <a:spcBef>
                <a:spcPts val="500"/>
              </a:spcBef>
              <a:spcAft>
                <a:spcPts val="0"/>
              </a:spcAft>
              <a:buClr>
                <a:schemeClr val="dk1"/>
              </a:buClr>
              <a:buSzPts val="2400"/>
              <a:buFont typeface="Noto Sans Symbols"/>
              <a:buChar char="▪"/>
            </a:pPr>
            <a:r>
              <a:rPr lang="en-US"/>
              <a:t>Provides machine learning algorithms: classification, regression, clustering, model validation etc.</a:t>
            </a:r>
            <a:endParaRPr/>
          </a:p>
          <a:p>
            <a:pPr indent="-76200" lvl="1" marL="685800" rtl="0" algn="l">
              <a:lnSpc>
                <a:spcPct val="90000"/>
              </a:lnSpc>
              <a:spcBef>
                <a:spcPts val="500"/>
              </a:spcBef>
              <a:spcAft>
                <a:spcPts val="0"/>
              </a:spcAft>
              <a:buClr>
                <a:schemeClr val="dk1"/>
              </a:buClr>
              <a:buSzPts val="2400"/>
              <a:buFont typeface="Noto Sans Symbols"/>
              <a:buNone/>
            </a:pPr>
            <a:r>
              <a:t/>
            </a:r>
            <a:endParaRPr/>
          </a:p>
          <a:p>
            <a:pPr indent="-228600" lvl="1" marL="685800" rtl="0" algn="l">
              <a:lnSpc>
                <a:spcPct val="90000"/>
              </a:lnSpc>
              <a:spcBef>
                <a:spcPts val="500"/>
              </a:spcBef>
              <a:spcAft>
                <a:spcPts val="0"/>
              </a:spcAft>
              <a:buClr>
                <a:schemeClr val="dk1"/>
              </a:buClr>
              <a:buSzPts val="2400"/>
              <a:buFont typeface="Noto Sans Symbols"/>
              <a:buChar char="▪"/>
            </a:pPr>
            <a:r>
              <a:rPr lang="en-US"/>
              <a:t>Built on NumPy, SciPy and matplotlib</a:t>
            </a:r>
            <a:endParaRPr/>
          </a:p>
          <a:p>
            <a:pPr indent="0" lvl="1" marL="457200" rtl="0" algn="l">
              <a:lnSpc>
                <a:spcPct val="90000"/>
              </a:lnSpc>
              <a:spcBef>
                <a:spcPts val="500"/>
              </a:spcBef>
              <a:spcAft>
                <a:spcPts val="0"/>
              </a:spcAft>
              <a:buClr>
                <a:schemeClr val="dk1"/>
              </a:buClr>
              <a:buSzPts val="2400"/>
              <a:buNone/>
            </a:pPr>
            <a:r>
              <a:t/>
            </a:r>
            <a:endParaRPr/>
          </a:p>
        </p:txBody>
      </p:sp>
      <p:sp>
        <p:nvSpPr>
          <p:cNvPr id="150" name="Google Shape;15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 id="151" name="Google Shape;151;p7"/>
          <p:cNvPicPr preferRelativeResize="0"/>
          <p:nvPr/>
        </p:nvPicPr>
        <p:blipFill rotWithShape="1">
          <a:blip r:embed="rId4">
            <a:alphaModFix/>
          </a:blip>
          <a:srcRect b="0" l="0" r="0" t="0"/>
          <a:stretch/>
        </p:blipFill>
        <p:spPr>
          <a:xfrm>
            <a:off x="10439527" y="149923"/>
            <a:ext cx="1524000" cy="552451"/>
          </a:xfrm>
          <a:prstGeom prst="rect">
            <a:avLst/>
          </a:prstGeom>
          <a:noFill/>
          <a:ln>
            <a:noFill/>
          </a:ln>
        </p:spPr>
      </p:pic>
      <p:sp>
        <p:nvSpPr>
          <p:cNvPr id="152" name="Google Shape;152;p7"/>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Python Libraries for Data Science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i="1" lang="en-US"/>
              <a:t>matplotlib:</a:t>
            </a:r>
            <a:endParaRPr/>
          </a:p>
          <a:p>
            <a:pPr indent="-228600" lvl="1" marL="685800" rtl="0" algn="l">
              <a:lnSpc>
                <a:spcPct val="90000"/>
              </a:lnSpc>
              <a:spcBef>
                <a:spcPts val="500"/>
              </a:spcBef>
              <a:spcAft>
                <a:spcPts val="0"/>
              </a:spcAft>
              <a:buClr>
                <a:schemeClr val="dk1"/>
              </a:buClr>
              <a:buSzPts val="2400"/>
              <a:buFont typeface="Noto Sans Symbols"/>
              <a:buChar char="▪"/>
            </a:pPr>
            <a:r>
              <a:rPr lang="en-US"/>
              <a:t>Python 2D plotting library which produces publication quality figures in a variety of hardcopy formats </a:t>
            </a:r>
            <a:endParaRPr/>
          </a:p>
          <a:p>
            <a:pPr indent="0" lvl="1" marL="4572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Font typeface="Noto Sans Symbols"/>
              <a:buChar char="▪"/>
            </a:pPr>
            <a:r>
              <a:rPr lang="en-US"/>
              <a:t>A set of functionalities similar to those of MATLAB</a:t>
            </a:r>
            <a:endParaRPr/>
          </a:p>
          <a:p>
            <a:pPr indent="-76200" lvl="1" marL="685800" rtl="0" algn="l">
              <a:lnSpc>
                <a:spcPct val="90000"/>
              </a:lnSpc>
              <a:spcBef>
                <a:spcPts val="500"/>
              </a:spcBef>
              <a:spcAft>
                <a:spcPts val="0"/>
              </a:spcAft>
              <a:buClr>
                <a:schemeClr val="dk1"/>
              </a:buClr>
              <a:buSzPts val="2400"/>
              <a:buFont typeface="Noto Sans Symbols"/>
              <a:buNone/>
            </a:pPr>
            <a:r>
              <a:t/>
            </a:r>
            <a:endParaRPr/>
          </a:p>
          <a:p>
            <a:pPr indent="-228600" lvl="1" marL="685800" rtl="0" algn="l">
              <a:lnSpc>
                <a:spcPct val="90000"/>
              </a:lnSpc>
              <a:spcBef>
                <a:spcPts val="500"/>
              </a:spcBef>
              <a:spcAft>
                <a:spcPts val="0"/>
              </a:spcAft>
              <a:buClr>
                <a:schemeClr val="dk1"/>
              </a:buClr>
              <a:buSzPts val="2400"/>
              <a:buFont typeface="Noto Sans Symbols"/>
              <a:buChar char="▪"/>
            </a:pPr>
            <a:r>
              <a:rPr lang="en-US"/>
              <a:t>Line plots, scatter plots, barcharts, histograms, pie charts etc.</a:t>
            </a:r>
            <a:endParaRPr/>
          </a:p>
          <a:p>
            <a:pPr indent="-76200" lvl="1" marL="685800" rtl="0" algn="l">
              <a:lnSpc>
                <a:spcPct val="90000"/>
              </a:lnSpc>
              <a:spcBef>
                <a:spcPts val="500"/>
              </a:spcBef>
              <a:spcAft>
                <a:spcPts val="0"/>
              </a:spcAft>
              <a:buClr>
                <a:schemeClr val="dk1"/>
              </a:buClr>
              <a:buSzPts val="2400"/>
              <a:buFont typeface="Noto Sans Symbols"/>
              <a:buNone/>
            </a:pPr>
            <a:r>
              <a:t/>
            </a:r>
            <a:endParaRPr/>
          </a:p>
          <a:p>
            <a:pPr indent="-228600" lvl="1" marL="685800" rtl="0" algn="l">
              <a:lnSpc>
                <a:spcPct val="90000"/>
              </a:lnSpc>
              <a:spcBef>
                <a:spcPts val="500"/>
              </a:spcBef>
              <a:spcAft>
                <a:spcPts val="0"/>
              </a:spcAft>
              <a:buClr>
                <a:schemeClr val="dk1"/>
              </a:buClr>
              <a:buSzPts val="2400"/>
              <a:buFont typeface="Noto Sans Symbols"/>
              <a:buChar char="▪"/>
            </a:pPr>
            <a:r>
              <a:rPr lang="en-US"/>
              <a:t>Relatively low-level; some effort needed to create advanced visualization</a:t>
            </a:r>
            <a:endParaRPr/>
          </a:p>
          <a:p>
            <a:pPr indent="0" lvl="1" marL="457200" rtl="0" algn="l">
              <a:lnSpc>
                <a:spcPct val="90000"/>
              </a:lnSpc>
              <a:spcBef>
                <a:spcPts val="500"/>
              </a:spcBef>
              <a:spcAft>
                <a:spcPts val="0"/>
              </a:spcAft>
              <a:buClr>
                <a:schemeClr val="dk1"/>
              </a:buClr>
              <a:buSzPts val="2400"/>
              <a:buNone/>
            </a:pPr>
            <a:r>
              <a:t/>
            </a:r>
            <a:endParaRPr/>
          </a:p>
        </p:txBody>
      </p:sp>
      <p:sp>
        <p:nvSpPr>
          <p:cNvPr id="158" name="Google Shape;158;p8"/>
          <p:cNvSpPr txBox="1"/>
          <p:nvPr/>
        </p:nvSpPr>
        <p:spPr>
          <a:xfrm>
            <a:off x="832104" y="5807631"/>
            <a:ext cx="56540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Link:</a:t>
            </a:r>
            <a:r>
              <a:rPr b="0" i="0" lang="en-US" sz="1800" u="none" cap="none" strike="noStrike">
                <a:solidFill>
                  <a:schemeClr val="dk1"/>
                </a:solidFill>
                <a:latin typeface="Calibri"/>
                <a:ea typeface="Calibri"/>
                <a:cs typeface="Calibri"/>
                <a:sym typeface="Calibri"/>
              </a:rPr>
              <a:t> </a:t>
            </a:r>
            <a:r>
              <a:rPr b="0" i="0" lang="en-US" sz="18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https://matplotlib.org/</a:t>
            </a:r>
            <a:endParaRPr b="0" i="0" sz="1800" u="none" cap="none" strike="noStrike">
              <a:solidFill>
                <a:schemeClr val="dk1"/>
              </a:solidFill>
              <a:latin typeface="Calibri"/>
              <a:ea typeface="Calibri"/>
              <a:cs typeface="Calibri"/>
              <a:sym typeface="Calibri"/>
            </a:endParaRPr>
          </a:p>
        </p:txBody>
      </p:sp>
      <p:sp>
        <p:nvSpPr>
          <p:cNvPr id="159" name="Google Shape;1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0" name="Google Shape;160;p8"/>
          <p:cNvPicPr preferRelativeResize="0"/>
          <p:nvPr/>
        </p:nvPicPr>
        <p:blipFill rotWithShape="1">
          <a:blip r:embed="rId4">
            <a:alphaModFix/>
          </a:blip>
          <a:srcRect b="0" l="0" r="0" t="0"/>
          <a:stretch/>
        </p:blipFill>
        <p:spPr>
          <a:xfrm>
            <a:off x="9905023" y="119373"/>
            <a:ext cx="2183346" cy="491504"/>
          </a:xfrm>
          <a:prstGeom prst="rect">
            <a:avLst/>
          </a:prstGeom>
          <a:noFill/>
          <a:ln>
            <a:noFill/>
          </a:ln>
        </p:spPr>
      </p:pic>
      <p:sp>
        <p:nvSpPr>
          <p:cNvPr id="161" name="Google Shape;161;p8"/>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Python Libraries for Data Science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i="1" lang="en-US"/>
              <a:t>Seaborn:</a:t>
            </a:r>
            <a:endParaRPr/>
          </a:p>
          <a:p>
            <a:pPr indent="-228600" lvl="1" marL="685800" rtl="0" algn="l">
              <a:lnSpc>
                <a:spcPct val="90000"/>
              </a:lnSpc>
              <a:spcBef>
                <a:spcPts val="500"/>
              </a:spcBef>
              <a:spcAft>
                <a:spcPts val="0"/>
              </a:spcAft>
              <a:buClr>
                <a:schemeClr val="dk1"/>
              </a:buClr>
              <a:buSzPts val="2400"/>
              <a:buFont typeface="Noto Sans Symbols"/>
              <a:buChar char="▪"/>
            </a:pPr>
            <a:r>
              <a:rPr lang="en-US"/>
              <a:t>Based on matplotlib </a:t>
            </a:r>
            <a:endParaRPr/>
          </a:p>
          <a:p>
            <a:pPr indent="0" lvl="1" marL="4572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Font typeface="Noto Sans Symbols"/>
              <a:buChar char="▪"/>
            </a:pPr>
            <a:r>
              <a:rPr lang="en-US"/>
              <a:t>Provides high level interface for drawing attractive statistical graphics</a:t>
            </a:r>
            <a:endParaRPr/>
          </a:p>
          <a:p>
            <a:pPr indent="-76200" lvl="1" marL="685800" rtl="0" algn="l">
              <a:lnSpc>
                <a:spcPct val="90000"/>
              </a:lnSpc>
              <a:spcBef>
                <a:spcPts val="500"/>
              </a:spcBef>
              <a:spcAft>
                <a:spcPts val="0"/>
              </a:spcAft>
              <a:buClr>
                <a:schemeClr val="dk1"/>
              </a:buClr>
              <a:buSzPts val="2400"/>
              <a:buFont typeface="Noto Sans Symbols"/>
              <a:buNone/>
            </a:pPr>
            <a:r>
              <a:t/>
            </a:r>
            <a:endParaRPr/>
          </a:p>
          <a:p>
            <a:pPr indent="-228600" lvl="1" marL="685800" rtl="0" algn="l">
              <a:lnSpc>
                <a:spcPct val="90000"/>
              </a:lnSpc>
              <a:spcBef>
                <a:spcPts val="500"/>
              </a:spcBef>
              <a:spcAft>
                <a:spcPts val="0"/>
              </a:spcAft>
              <a:buClr>
                <a:schemeClr val="dk1"/>
              </a:buClr>
              <a:buSzPts val="2400"/>
              <a:buFont typeface="Noto Sans Symbols"/>
              <a:buChar char="▪"/>
            </a:pPr>
            <a:r>
              <a:rPr lang="en-US"/>
              <a:t>Similar (in style) to the popular ggplot2 library in R</a:t>
            </a:r>
            <a:endParaRPr/>
          </a:p>
          <a:p>
            <a:pPr indent="0" lvl="1" marL="457200" rtl="0" algn="l">
              <a:lnSpc>
                <a:spcPct val="90000"/>
              </a:lnSpc>
              <a:spcBef>
                <a:spcPts val="500"/>
              </a:spcBef>
              <a:spcAft>
                <a:spcPts val="0"/>
              </a:spcAft>
              <a:buClr>
                <a:schemeClr val="dk1"/>
              </a:buClr>
              <a:buSzPts val="2400"/>
              <a:buNone/>
            </a:pPr>
            <a:r>
              <a:t/>
            </a:r>
            <a:endParaRPr/>
          </a:p>
        </p:txBody>
      </p:sp>
      <p:sp>
        <p:nvSpPr>
          <p:cNvPr id="167" name="Google Shape;167;p9"/>
          <p:cNvSpPr txBox="1"/>
          <p:nvPr/>
        </p:nvSpPr>
        <p:spPr>
          <a:xfrm>
            <a:off x="832104" y="5807631"/>
            <a:ext cx="56540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Link:</a:t>
            </a:r>
            <a:r>
              <a:rPr b="0" i="0" lang="en-US" sz="1800" u="none" cap="none" strike="noStrike">
                <a:solidFill>
                  <a:schemeClr val="dk1"/>
                </a:solidFill>
                <a:latin typeface="Calibri"/>
                <a:ea typeface="Calibri"/>
                <a:cs typeface="Calibri"/>
                <a:sym typeface="Calibri"/>
              </a:rPr>
              <a:t> </a:t>
            </a:r>
            <a:r>
              <a:rPr b="0" i="0" lang="en-US" sz="18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https://seaborn.pydata.org/</a:t>
            </a:r>
            <a:endParaRPr b="0" i="0" sz="1800" u="none" cap="none" strike="noStrike">
              <a:solidFill>
                <a:schemeClr val="dk1"/>
              </a:solidFill>
              <a:latin typeface="Calibri"/>
              <a:ea typeface="Calibri"/>
              <a:cs typeface="Calibri"/>
              <a:sym typeface="Calibri"/>
            </a:endParaRPr>
          </a:p>
        </p:txBody>
      </p:sp>
      <p:sp>
        <p:nvSpPr>
          <p:cNvPr id="168" name="Google Shape;1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9" name="Google Shape;169;p9"/>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6000"/>
              <a:buFont typeface="Calibri"/>
              <a:buNone/>
            </a:pPr>
            <a:r>
              <a:rPr lang="en-US" sz="6000">
                <a:solidFill>
                  <a:schemeClr val="accent2"/>
                </a:solidFill>
              </a:rPr>
              <a:t>Python Libraries for Data Science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2020-06-26T02:47:58Z</dcterms:created>
  <dc:creator>Srinivas Reddy Gurrala</dc:creator>
</cp:coreProperties>
</file>