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DM Sans Semi Bold" panose="020B0604020202020204" charset="0"/>
      <p:regular r:id="rId15"/>
    </p:embeddedFont>
    <p:embeddedFont>
      <p:font typeface="Inter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996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love u</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452729" y="2648069"/>
            <a:ext cx="4868942" cy="2933462"/>
          </a:xfrm>
          <a:prstGeom prst="rect">
            <a:avLst/>
          </a:prstGeom>
        </p:spPr>
      </p:pic>
      <p:sp>
        <p:nvSpPr>
          <p:cNvPr id="3" name="Text 0"/>
          <p:cNvSpPr/>
          <p:nvPr/>
        </p:nvSpPr>
        <p:spPr>
          <a:xfrm>
            <a:off x="1485900" y="3050143"/>
            <a:ext cx="6172200" cy="771525"/>
          </a:xfrm>
          <a:prstGeom prst="rect">
            <a:avLst/>
          </a:prstGeom>
          <a:noFill/>
          <a:ln/>
        </p:spPr>
        <p:txBody>
          <a:bodyPr wrap="none" lIns="0" tIns="0" rIns="0" bIns="0" rtlCol="0" anchor="t"/>
          <a:lstStyle/>
          <a:p>
            <a:pPr marL="0" indent="0" algn="ctr">
              <a:lnSpc>
                <a:spcPts val="6050"/>
              </a:lnSpc>
              <a:buNone/>
            </a:pPr>
            <a:r>
              <a:rPr lang="en-US" sz="4850" b="1" dirty="0">
                <a:solidFill>
                  <a:srgbClr val="030303"/>
                </a:solidFill>
                <a:latin typeface="DM Sans Semi Bold" pitchFamily="34" charset="0"/>
                <a:ea typeface="DM Sans Semi Bold" pitchFamily="34" charset="-122"/>
                <a:cs typeface="DM Sans Semi Bold" pitchFamily="34" charset="-120"/>
              </a:rPr>
              <a:t>COBO AI</a:t>
            </a:r>
            <a:endParaRPr lang="en-US" sz="4850" dirty="0"/>
          </a:p>
        </p:txBody>
      </p:sp>
      <p:sp>
        <p:nvSpPr>
          <p:cNvPr id="4" name="Text 1"/>
          <p:cNvSpPr/>
          <p:nvPr/>
        </p:nvSpPr>
        <p:spPr>
          <a:xfrm>
            <a:off x="864037" y="4191953"/>
            <a:ext cx="7415927" cy="987504"/>
          </a:xfrm>
          <a:prstGeom prst="rect">
            <a:avLst/>
          </a:prstGeom>
          <a:noFill/>
          <a:ln/>
        </p:spPr>
        <p:txBody>
          <a:bodyPr wrap="square" lIns="0" tIns="0" rIns="0" bIns="0" rtlCol="0" anchor="t"/>
          <a:lstStyle/>
          <a:p>
            <a:pPr marL="0" indent="0" algn="ctr">
              <a:lnSpc>
                <a:spcPts val="3850"/>
              </a:lnSpc>
              <a:buNone/>
            </a:pPr>
            <a:r>
              <a:rPr lang="en-US" sz="2400" b="1" dirty="0">
                <a:solidFill>
                  <a:srgbClr val="000000"/>
                </a:solidFill>
                <a:latin typeface="Inter Medium" pitchFamily="34" charset="0"/>
                <a:ea typeface="Inter Medium" pitchFamily="34" charset="-122"/>
                <a:cs typeface="Inter Medium" pitchFamily="34" charset="-120"/>
              </a:rPr>
              <a:t>"EXPANDS CONTEXT WINDOW FOR WORKFLOW AND PROVIDES BETTER INTERFACE FOR AI".</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1546979"/>
            <a:ext cx="6150054" cy="5135642"/>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COBO AI offers a scalable solution to information overload by breaking down discussions and data into manageable context windows, maintaining a compressed, iterative workspace. Its intuitive design and mind map feature cater to visual learners and teams seeking clarity. The integrated code area is tailored for developers and data scientists, facilitating the translation of ideas into actionable code. The iterative workflow supports agile methodologies, making it ideal for startups and tech companies. Its broad applicability spans software development, education, business strategy, and creative fields.</a:t>
            </a:r>
            <a:endParaRPr lang="en-US" sz="1900" dirty="0"/>
          </a:p>
        </p:txBody>
      </p:sp>
      <p:sp>
        <p:nvSpPr>
          <p:cNvPr id="3" name="Text 1"/>
          <p:cNvSpPr/>
          <p:nvPr/>
        </p:nvSpPr>
        <p:spPr>
          <a:xfrm>
            <a:off x="7623929" y="3729038"/>
            <a:ext cx="6150054" cy="771525"/>
          </a:xfrm>
          <a:prstGeom prst="rect">
            <a:avLst/>
          </a:prstGeom>
          <a:noFill/>
          <a:ln/>
        </p:spPr>
        <p:txBody>
          <a:bodyPr wrap="non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WHY US ?</a:t>
            </a:r>
            <a:endParaRPr lang="en-US" sz="4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5"/>
          <a:stretch>
            <a:fillRect/>
          </a:stretch>
        </p:blipFill>
        <p:spPr>
          <a:xfrm>
            <a:off x="5093256" y="2880360"/>
            <a:ext cx="4443889" cy="2468880"/>
          </a:xfrm>
          <a:prstGeom prst="rect">
            <a:avLst/>
          </a:prstGeom>
        </p:spPr>
      </p:pic>
      <p:pic>
        <p:nvPicPr>
          <p:cNvPr id="5" name="HACKTHON VIDEO">
            <a:hlinkClick r:id="" action="ppaction://media"/>
            <a:extLst>
              <a:ext uri="{FF2B5EF4-FFF2-40B4-BE49-F238E27FC236}">
                <a16:creationId xmlns:a16="http://schemas.microsoft.com/office/drawing/2014/main" id="{1FD55255-DC30-8A49-4B16-D97808794762}"/>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 y="-30957"/>
            <a:ext cx="14578567" cy="82605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9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452610" y="2288858"/>
            <a:ext cx="4869180" cy="3651885"/>
          </a:xfrm>
          <a:prstGeom prst="rect">
            <a:avLst/>
          </a:prstGeom>
        </p:spPr>
      </p:pic>
      <p:sp>
        <p:nvSpPr>
          <p:cNvPr id="3" name="Text 0"/>
          <p:cNvSpPr/>
          <p:nvPr/>
        </p:nvSpPr>
        <p:spPr>
          <a:xfrm>
            <a:off x="864037" y="3010019"/>
            <a:ext cx="6172200" cy="771525"/>
          </a:xfrm>
          <a:prstGeom prst="rect">
            <a:avLst/>
          </a:prstGeom>
          <a:noFill/>
          <a:ln/>
        </p:spPr>
        <p:txBody>
          <a:bodyPr wrap="non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THANK YOU</a:t>
            </a:r>
            <a:endParaRPr lang="en-US" sz="4850" dirty="0"/>
          </a:p>
        </p:txBody>
      </p:sp>
      <p:sp>
        <p:nvSpPr>
          <p:cNvPr id="4" name="Text 1"/>
          <p:cNvSpPr/>
          <p:nvPr/>
        </p:nvSpPr>
        <p:spPr>
          <a:xfrm>
            <a:off x="864037" y="4151828"/>
            <a:ext cx="7415927" cy="395049"/>
          </a:xfrm>
          <a:prstGeom prst="rect">
            <a:avLst/>
          </a:prstGeom>
          <a:noFill/>
          <a:ln/>
        </p:spPr>
        <p:txBody>
          <a:bodyPr wrap="non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We appreciate your time and consideration. </a:t>
            </a:r>
            <a:endParaRPr lang="en-US" sz="1900" dirty="0"/>
          </a:p>
        </p:txBody>
      </p:sp>
      <p:sp>
        <p:nvSpPr>
          <p:cNvPr id="5" name="Text 2"/>
          <p:cNvSpPr/>
          <p:nvPr/>
        </p:nvSpPr>
        <p:spPr>
          <a:xfrm>
            <a:off x="864037" y="4824532"/>
            <a:ext cx="7415927" cy="395049"/>
          </a:xfrm>
          <a:prstGeom prst="rect">
            <a:avLst/>
          </a:prstGeom>
          <a:noFill/>
          <a:ln/>
        </p:spPr>
        <p:txBody>
          <a:bodyPr wrap="non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-Knowledge Knights Team</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383631"/>
            <a:ext cx="6215420" cy="771525"/>
          </a:xfrm>
          <a:prstGeom prst="rect">
            <a:avLst/>
          </a:prstGeom>
          <a:noFill/>
          <a:ln/>
        </p:spPr>
        <p:txBody>
          <a:bodyPr wrap="none" lIns="0" tIns="0" rIns="0" bIns="0" rtlCol="0" anchor="t"/>
          <a:lstStyle/>
          <a:p>
            <a:pPr marL="0" indent="0">
              <a:lnSpc>
                <a:spcPts val="6050"/>
              </a:lnSpc>
              <a:buNone/>
            </a:pPr>
            <a:r>
              <a:rPr lang="en-US" sz="4850" u="sng" dirty="0">
                <a:solidFill>
                  <a:srgbClr val="030303"/>
                </a:solidFill>
                <a:latin typeface="DM Sans Semi Bold" pitchFamily="34" charset="0"/>
                <a:ea typeface="DM Sans Semi Bold" pitchFamily="34" charset="-122"/>
                <a:cs typeface="DM Sans Semi Bold" pitchFamily="34" charset="-120"/>
              </a:rPr>
              <a:t>TABLE OF CONTENTS</a:t>
            </a:r>
            <a:endParaRPr lang="en-US" sz="4850" dirty="0"/>
          </a:p>
        </p:txBody>
      </p:sp>
      <p:sp>
        <p:nvSpPr>
          <p:cNvPr id="4" name="Text 1"/>
          <p:cNvSpPr/>
          <p:nvPr/>
        </p:nvSpPr>
        <p:spPr>
          <a:xfrm>
            <a:off x="864037" y="3525441"/>
            <a:ext cx="74159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PROBLEM STATEMENT</a:t>
            </a:r>
            <a:endParaRPr lang="en-US" sz="1900" dirty="0"/>
          </a:p>
        </p:txBody>
      </p:sp>
      <p:sp>
        <p:nvSpPr>
          <p:cNvPr id="5" name="Text 2"/>
          <p:cNvSpPr/>
          <p:nvPr/>
        </p:nvSpPr>
        <p:spPr>
          <a:xfrm>
            <a:off x="864037" y="4006810"/>
            <a:ext cx="74159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ABOUT THE TOOL</a:t>
            </a:r>
            <a:endParaRPr lang="en-US" sz="1900" dirty="0"/>
          </a:p>
        </p:txBody>
      </p:sp>
      <p:sp>
        <p:nvSpPr>
          <p:cNvPr id="6" name="Text 3"/>
          <p:cNvSpPr/>
          <p:nvPr/>
        </p:nvSpPr>
        <p:spPr>
          <a:xfrm>
            <a:off x="864037" y="4488180"/>
            <a:ext cx="74159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CORE STRENGTHS</a:t>
            </a:r>
            <a:endParaRPr lang="en-US" sz="1900" dirty="0"/>
          </a:p>
        </p:txBody>
      </p:sp>
      <p:sp>
        <p:nvSpPr>
          <p:cNvPr id="7" name="Text 4"/>
          <p:cNvSpPr/>
          <p:nvPr/>
        </p:nvSpPr>
        <p:spPr>
          <a:xfrm>
            <a:off x="864037" y="4969550"/>
            <a:ext cx="74159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CHALLLENGES</a:t>
            </a:r>
            <a:endParaRPr lang="en-US" sz="1900" dirty="0"/>
          </a:p>
        </p:txBody>
      </p:sp>
      <p:sp>
        <p:nvSpPr>
          <p:cNvPr id="8" name="Text 5"/>
          <p:cNvSpPr/>
          <p:nvPr/>
        </p:nvSpPr>
        <p:spPr>
          <a:xfrm>
            <a:off x="864037" y="5450919"/>
            <a:ext cx="74159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WHY US ?</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3729038"/>
            <a:ext cx="6150054" cy="771525"/>
          </a:xfrm>
          <a:prstGeom prst="rect">
            <a:avLst/>
          </a:prstGeom>
          <a:noFill/>
          <a:ln/>
        </p:spPr>
        <p:txBody>
          <a:bodyPr wrap="none" lIns="0" tIns="0" rIns="0" bIns="0" rtlCol="0" anchor="t"/>
          <a:lstStyle/>
          <a:p>
            <a:pPr marL="0" indent="0">
              <a:lnSpc>
                <a:spcPts val="6050"/>
              </a:lnSpc>
              <a:buNone/>
            </a:pPr>
            <a:r>
              <a:rPr lang="en-US" sz="4850" b="1" dirty="0">
                <a:solidFill>
                  <a:srgbClr val="030303"/>
                </a:solidFill>
                <a:latin typeface="DM Sans Semi Bold" pitchFamily="34" charset="0"/>
                <a:ea typeface="DM Sans Semi Bold" pitchFamily="34" charset="-122"/>
                <a:cs typeface="DM Sans Semi Bold" pitchFamily="34" charset="-120"/>
              </a:rPr>
              <a:t>Problem statement</a:t>
            </a:r>
            <a:endParaRPr lang="en-US" sz="4850" dirty="0"/>
          </a:p>
        </p:txBody>
      </p:sp>
      <p:sp>
        <p:nvSpPr>
          <p:cNvPr id="3" name="Text 1"/>
          <p:cNvSpPr/>
          <p:nvPr/>
        </p:nvSpPr>
        <p:spPr>
          <a:xfrm>
            <a:off x="7623929" y="2929652"/>
            <a:ext cx="6150054" cy="2370296"/>
          </a:xfrm>
          <a:prstGeom prst="rect">
            <a:avLst/>
          </a:prstGeom>
          <a:noFill/>
          <a:ln/>
        </p:spPr>
        <p:txBody>
          <a:bodyPr wrap="square" lIns="0" tIns="0" rIns="0" bIns="0" rtlCol="0" anchor="t"/>
          <a:lstStyle/>
          <a:p>
            <a:pPr marL="0" indent="0">
              <a:lnSpc>
                <a:spcPts val="3100"/>
              </a:lnSpc>
              <a:buNone/>
            </a:pPr>
            <a:r>
              <a:rPr lang="en-US" sz="1900" b="1" dirty="0">
                <a:solidFill>
                  <a:srgbClr val="000000"/>
                </a:solidFill>
                <a:latin typeface="Inter Medium" pitchFamily="34" charset="0"/>
                <a:ea typeface="Inter Medium" pitchFamily="34" charset="-122"/>
                <a:cs typeface="Inter Medium" pitchFamily="34" charset="-120"/>
              </a:rPr>
              <a:t>"Teams and individuals struggle with limited context windows  in LLM's struggling to turn big ideas into action. Current tools are too narrow or fragmented, with limited context and leaves users disconnected. This wastes time, becomes complicated, and stalls progress.“</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321838"/>
            <a:ext cx="6172200" cy="771525"/>
          </a:xfrm>
          <a:prstGeom prst="rect">
            <a:avLst/>
          </a:prstGeom>
          <a:noFill/>
          <a:ln/>
        </p:spPr>
        <p:txBody>
          <a:bodyPr wrap="none" lIns="0" tIns="0" rIns="0" bIns="0" rtlCol="0" anchor="t"/>
          <a:lstStyle/>
          <a:p>
            <a:pPr marL="0" indent="0">
              <a:lnSpc>
                <a:spcPts val="6050"/>
              </a:lnSpc>
              <a:buNone/>
            </a:pPr>
            <a:r>
              <a:rPr lang="en-US" sz="4850" b="1" dirty="0">
                <a:solidFill>
                  <a:srgbClr val="030303"/>
                </a:solidFill>
                <a:latin typeface="DM Sans Semi Bold" pitchFamily="34" charset="0"/>
                <a:ea typeface="DM Sans Semi Bold" pitchFamily="34" charset="-122"/>
                <a:cs typeface="DM Sans Semi Bold" pitchFamily="34" charset="-120"/>
              </a:rPr>
              <a:t>ABOUT THE TOOL</a:t>
            </a:r>
            <a:endParaRPr lang="en-US" sz="4850" dirty="0"/>
          </a:p>
        </p:txBody>
      </p:sp>
      <p:sp>
        <p:nvSpPr>
          <p:cNvPr id="3" name="Text 1"/>
          <p:cNvSpPr/>
          <p:nvPr/>
        </p:nvSpPr>
        <p:spPr>
          <a:xfrm>
            <a:off x="864037" y="3587115"/>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Focused Analysis:</a:t>
            </a:r>
            <a:r>
              <a:rPr lang="en-US" sz="1900" dirty="0">
                <a:solidFill>
                  <a:srgbClr val="000000"/>
                </a:solidFill>
                <a:latin typeface="Inter Medium" pitchFamily="34" charset="0"/>
                <a:ea typeface="Inter Medium" pitchFamily="34" charset="-122"/>
                <a:cs typeface="Inter Medium" pitchFamily="34" charset="-120"/>
              </a:rPr>
              <a:t> Simplifies complex discussions into context windows.</a:t>
            </a:r>
            <a:endParaRPr lang="en-US" sz="1900" dirty="0"/>
          </a:p>
        </p:txBody>
      </p:sp>
      <p:sp>
        <p:nvSpPr>
          <p:cNvPr id="4" name="Text 2"/>
          <p:cNvSpPr/>
          <p:nvPr/>
        </p:nvSpPr>
        <p:spPr>
          <a:xfrm>
            <a:off x="864037" y="4068485"/>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Organized Exploration:</a:t>
            </a:r>
            <a:r>
              <a:rPr lang="en-US" sz="1900" dirty="0">
                <a:solidFill>
                  <a:srgbClr val="000000"/>
                </a:solidFill>
                <a:latin typeface="Inter Medium" pitchFamily="34" charset="0"/>
                <a:ea typeface="Inter Medium" pitchFamily="34" charset="-122"/>
                <a:cs typeface="Inter Medium" pitchFamily="34" charset="-120"/>
              </a:rPr>
              <a:t> Groups related ideas for structured exploration.</a:t>
            </a:r>
            <a:endParaRPr lang="en-US" sz="1900" dirty="0"/>
          </a:p>
        </p:txBody>
      </p:sp>
      <p:sp>
        <p:nvSpPr>
          <p:cNvPr id="5" name="Text 3"/>
          <p:cNvSpPr/>
          <p:nvPr/>
        </p:nvSpPr>
        <p:spPr>
          <a:xfrm>
            <a:off x="864037" y="454985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Iterative Decision-Making:</a:t>
            </a:r>
            <a:r>
              <a:rPr lang="en-US" sz="1900" dirty="0">
                <a:solidFill>
                  <a:srgbClr val="000000"/>
                </a:solidFill>
                <a:latin typeface="Inter Medium" pitchFamily="34" charset="0"/>
                <a:ea typeface="Inter Medium" pitchFamily="34" charset="-122"/>
                <a:cs typeface="Inter Medium" pitchFamily="34" charset="-120"/>
              </a:rPr>
              <a:t> Compresses insights for high-level decisions.</a:t>
            </a:r>
            <a:endParaRPr lang="en-US" sz="1900" dirty="0"/>
          </a:p>
        </p:txBody>
      </p:sp>
      <p:sp>
        <p:nvSpPr>
          <p:cNvPr id="6" name="Text 4"/>
          <p:cNvSpPr/>
          <p:nvPr/>
        </p:nvSpPr>
        <p:spPr>
          <a:xfrm>
            <a:off x="864037" y="503122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Visual Connection:</a:t>
            </a:r>
            <a:r>
              <a:rPr lang="en-US" sz="1900" dirty="0">
                <a:solidFill>
                  <a:srgbClr val="000000"/>
                </a:solidFill>
                <a:latin typeface="Inter Medium" pitchFamily="34" charset="0"/>
                <a:ea typeface="Inter Medium" pitchFamily="34" charset="-122"/>
                <a:cs typeface="Inter Medium" pitchFamily="34" charset="-120"/>
              </a:rPr>
              <a:t> Uses a mind map to connect mini-sessions to the main topic.</a:t>
            </a:r>
            <a:endParaRPr lang="en-US" sz="1900" dirty="0"/>
          </a:p>
        </p:txBody>
      </p:sp>
      <p:sp>
        <p:nvSpPr>
          <p:cNvPr id="7" name="Text 5"/>
          <p:cNvSpPr/>
          <p:nvPr/>
        </p:nvSpPr>
        <p:spPr>
          <a:xfrm>
            <a:off x="864037" y="551259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b="1" dirty="0">
                <a:solidFill>
                  <a:srgbClr val="000000"/>
                </a:solidFill>
                <a:latin typeface="Inter Medium" pitchFamily="34" charset="0"/>
                <a:ea typeface="Inter Medium" pitchFamily="34" charset="-122"/>
                <a:cs typeface="Inter Medium" pitchFamily="34" charset="-120"/>
              </a:rPr>
              <a:t>Effective Management:</a:t>
            </a:r>
            <a:r>
              <a:rPr lang="en-US" sz="1900" dirty="0">
                <a:solidFill>
                  <a:srgbClr val="000000"/>
                </a:solidFill>
                <a:latin typeface="Inter Medium" pitchFamily="34" charset="0"/>
                <a:ea typeface="Inter Medium" pitchFamily="34" charset="-122"/>
                <a:cs typeface="Inter Medium" pitchFamily="34" charset="-120"/>
              </a:rPr>
              <a:t> Manages complexity, maintains organization, and drives progress.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1916906"/>
            <a:ext cx="6150054" cy="4395788"/>
          </a:xfrm>
          <a:prstGeom prst="rect">
            <a:avLst/>
          </a:prstGeom>
        </p:spPr>
      </p:pic>
      <p:sp>
        <p:nvSpPr>
          <p:cNvPr id="3" name="Text 0"/>
          <p:cNvSpPr/>
          <p:nvPr/>
        </p:nvSpPr>
        <p:spPr>
          <a:xfrm>
            <a:off x="7623929" y="2442091"/>
            <a:ext cx="6150054" cy="1543050"/>
          </a:xfrm>
          <a:prstGeom prst="rect">
            <a:avLst/>
          </a:prstGeom>
          <a:noFill/>
          <a:ln/>
        </p:spPr>
        <p:txBody>
          <a:bodyPr wrap="squar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First User Interface Preview</a:t>
            </a:r>
            <a:endParaRPr lang="en-US" sz="4850" dirty="0"/>
          </a:p>
        </p:txBody>
      </p:sp>
      <p:sp>
        <p:nvSpPr>
          <p:cNvPr id="4" name="Text 1"/>
          <p:cNvSpPr/>
          <p:nvPr/>
        </p:nvSpPr>
        <p:spPr>
          <a:xfrm>
            <a:off x="7623929" y="4231958"/>
            <a:ext cx="6150054" cy="158019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A sneak peek at the intuitive design of Cobo AI, showcasing a user-friendly interface that simplifies complex workflows and enhances collaborative experiences.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4037" y="2067997"/>
            <a:ext cx="6150054" cy="4093607"/>
          </a:xfrm>
          <a:prstGeom prst="rect">
            <a:avLst/>
          </a:prstGeom>
        </p:spPr>
      </p:pic>
      <p:sp>
        <p:nvSpPr>
          <p:cNvPr id="3" name="Text 0"/>
          <p:cNvSpPr/>
          <p:nvPr/>
        </p:nvSpPr>
        <p:spPr>
          <a:xfrm>
            <a:off x="7623929" y="1651992"/>
            <a:ext cx="6150054" cy="1543050"/>
          </a:xfrm>
          <a:prstGeom prst="rect">
            <a:avLst/>
          </a:prstGeom>
          <a:noFill/>
          <a:ln/>
        </p:spPr>
        <p:txBody>
          <a:bodyPr wrap="squar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REALM View of Cobo AI</a:t>
            </a:r>
            <a:endParaRPr lang="en-US" sz="4850" dirty="0"/>
          </a:p>
        </p:txBody>
      </p:sp>
      <p:sp>
        <p:nvSpPr>
          <p:cNvPr id="4" name="Text 1"/>
          <p:cNvSpPr/>
          <p:nvPr/>
        </p:nvSpPr>
        <p:spPr>
          <a:xfrm>
            <a:off x="7623929" y="3441859"/>
            <a:ext cx="6150054" cy="3160395"/>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The Realm view  offers a structured view of Cobo AI's capabilities. It provides a unique interface of the chat sessions. Cobo AI's realm view shows the users chats with LLM's in an interactive way. by clicking the specific chat user can go to the session with the LLM of thier choice whos results are mapped in the realm view and evolves as per user activity in the sapce.</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2585" y="536258"/>
            <a:ext cx="4875967" cy="609362"/>
          </a:xfrm>
          <a:prstGeom prst="rect">
            <a:avLst/>
          </a:prstGeom>
          <a:noFill/>
          <a:ln/>
        </p:spPr>
        <p:txBody>
          <a:bodyPr wrap="none" lIns="0" tIns="0" rIns="0" bIns="0" rtlCol="0" anchor="t"/>
          <a:lstStyle/>
          <a:p>
            <a:pPr marL="0" indent="0">
              <a:lnSpc>
                <a:spcPts val="4750"/>
              </a:lnSpc>
              <a:buNone/>
            </a:pPr>
            <a:r>
              <a:rPr lang="en-US" sz="3800" dirty="0">
                <a:solidFill>
                  <a:srgbClr val="030303"/>
                </a:solidFill>
                <a:latin typeface="DM Sans Semi Bold" pitchFamily="34" charset="0"/>
                <a:ea typeface="DM Sans Semi Bold" pitchFamily="34" charset="-122"/>
                <a:cs typeface="DM Sans Semi Bold" pitchFamily="34" charset="-120"/>
              </a:rPr>
              <a:t>CORE STRENGTHS</a:t>
            </a:r>
            <a:endParaRPr lang="en-US" sz="3800" dirty="0"/>
          </a:p>
        </p:txBody>
      </p:sp>
      <p:pic>
        <p:nvPicPr>
          <p:cNvPr id="3" name="Image 0" descr="preencoded.png"/>
          <p:cNvPicPr>
            <a:picLocks noChangeAspect="1"/>
          </p:cNvPicPr>
          <p:nvPr/>
        </p:nvPicPr>
        <p:blipFill>
          <a:blip r:embed="rId3"/>
          <a:stretch>
            <a:fillRect/>
          </a:stretch>
        </p:blipFill>
        <p:spPr>
          <a:xfrm>
            <a:off x="682585" y="1535668"/>
            <a:ext cx="2446377" cy="1511975"/>
          </a:xfrm>
          <a:prstGeom prst="rect">
            <a:avLst/>
          </a:prstGeom>
        </p:spPr>
      </p:pic>
      <p:sp>
        <p:nvSpPr>
          <p:cNvPr id="4" name="Text 1"/>
          <p:cNvSpPr/>
          <p:nvPr/>
        </p:nvSpPr>
        <p:spPr>
          <a:xfrm>
            <a:off x="682585" y="3291364"/>
            <a:ext cx="3096816" cy="609600"/>
          </a:xfrm>
          <a:prstGeom prst="rect">
            <a:avLst/>
          </a:prstGeom>
          <a:noFill/>
          <a:ln/>
        </p:spPr>
        <p:txBody>
          <a:bodyPr wrap="square" lIns="0" tIns="0" rIns="0" bIns="0" rtlCol="0" anchor="t"/>
          <a:lstStyle/>
          <a:p>
            <a:pPr marL="0" indent="0" algn="l">
              <a:lnSpc>
                <a:spcPts val="2350"/>
              </a:lnSpc>
              <a:buNone/>
            </a:pPr>
            <a:r>
              <a:rPr lang="en-US" sz="1900" dirty="0">
                <a:solidFill>
                  <a:srgbClr val="000000"/>
                </a:solidFill>
                <a:latin typeface="DM Sans Semi Bold" pitchFamily="34" charset="0"/>
                <a:ea typeface="DM Sans Semi Bold" pitchFamily="34" charset="-122"/>
                <a:cs typeface="DM Sans Semi Bold" pitchFamily="34" charset="-120"/>
              </a:rPr>
              <a:t>Intuitive User Interface (UI)</a:t>
            </a:r>
            <a:endParaRPr lang="en-US" sz="1900" dirty="0"/>
          </a:p>
        </p:txBody>
      </p:sp>
      <p:sp>
        <p:nvSpPr>
          <p:cNvPr id="5" name="Text 2"/>
          <p:cNvSpPr/>
          <p:nvPr/>
        </p:nvSpPr>
        <p:spPr>
          <a:xfrm>
            <a:off x="682585" y="4017883"/>
            <a:ext cx="3096816" cy="311944"/>
          </a:xfrm>
          <a:prstGeom prst="rect">
            <a:avLst/>
          </a:prstGeom>
          <a:noFill/>
          <a:ln/>
        </p:spPr>
        <p:txBody>
          <a:bodyPr wrap="none" lIns="0" tIns="0" rIns="0" bIns="0" rtlCol="0" anchor="t"/>
          <a:lstStyle/>
          <a:p>
            <a:pPr marL="0" indent="0" algn="l">
              <a:lnSpc>
                <a:spcPts val="2450"/>
              </a:lnSpc>
              <a:buNone/>
            </a:pPr>
            <a:r>
              <a:rPr lang="en-US" sz="1500" dirty="0">
                <a:solidFill>
                  <a:srgbClr val="000000"/>
                </a:solidFill>
                <a:latin typeface="Inter Medium" pitchFamily="34" charset="0"/>
                <a:ea typeface="Inter Medium" pitchFamily="34" charset="-122"/>
                <a:cs typeface="Inter Medium" pitchFamily="34" charset="-120"/>
              </a:rPr>
              <a:t>Easy to use for all users.</a:t>
            </a:r>
            <a:endParaRPr lang="en-US" sz="1500" dirty="0"/>
          </a:p>
        </p:txBody>
      </p:sp>
      <p:pic>
        <p:nvPicPr>
          <p:cNvPr id="6" name="Image 1" descr="preencoded.png"/>
          <p:cNvPicPr>
            <a:picLocks noChangeAspect="1"/>
          </p:cNvPicPr>
          <p:nvPr/>
        </p:nvPicPr>
        <p:blipFill>
          <a:blip r:embed="rId4"/>
          <a:stretch>
            <a:fillRect/>
          </a:stretch>
        </p:blipFill>
        <p:spPr>
          <a:xfrm>
            <a:off x="4071938" y="1535668"/>
            <a:ext cx="2446496" cy="1511975"/>
          </a:xfrm>
          <a:prstGeom prst="rect">
            <a:avLst/>
          </a:prstGeom>
        </p:spPr>
      </p:pic>
      <p:sp>
        <p:nvSpPr>
          <p:cNvPr id="7" name="Text 3"/>
          <p:cNvSpPr/>
          <p:nvPr/>
        </p:nvSpPr>
        <p:spPr>
          <a:xfrm>
            <a:off x="4071938" y="3291364"/>
            <a:ext cx="2793563" cy="304800"/>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DM Sans Semi Bold" pitchFamily="34" charset="0"/>
                <a:ea typeface="DM Sans Semi Bold" pitchFamily="34" charset="-122"/>
                <a:cs typeface="DM Sans Semi Bold" pitchFamily="34" charset="-120"/>
              </a:rPr>
              <a:t>Large Context Windows</a:t>
            </a:r>
            <a:endParaRPr lang="en-US" sz="1900" dirty="0"/>
          </a:p>
        </p:txBody>
      </p:sp>
      <p:sp>
        <p:nvSpPr>
          <p:cNvPr id="8" name="Text 4"/>
          <p:cNvSpPr/>
          <p:nvPr/>
        </p:nvSpPr>
        <p:spPr>
          <a:xfrm>
            <a:off x="4071938" y="3713083"/>
            <a:ext cx="3096935" cy="623887"/>
          </a:xfrm>
          <a:prstGeom prst="rect">
            <a:avLst/>
          </a:prstGeom>
          <a:noFill/>
          <a:ln/>
        </p:spPr>
        <p:txBody>
          <a:bodyPr wrap="square" lIns="0" tIns="0" rIns="0" bIns="0" rtlCol="0" anchor="t"/>
          <a:lstStyle/>
          <a:p>
            <a:pPr marL="0" indent="0" algn="l">
              <a:lnSpc>
                <a:spcPts val="2450"/>
              </a:lnSpc>
              <a:buNone/>
            </a:pPr>
            <a:r>
              <a:rPr lang="en-US" sz="1500" dirty="0">
                <a:solidFill>
                  <a:srgbClr val="000000"/>
                </a:solidFill>
                <a:latin typeface="Inter Medium" pitchFamily="34" charset="0"/>
                <a:ea typeface="Inter Medium" pitchFamily="34" charset="-122"/>
                <a:cs typeface="Inter Medium" pitchFamily="34" charset="-120"/>
              </a:rPr>
              <a:t>Environments for in-depth discussions.</a:t>
            </a:r>
            <a:endParaRPr lang="en-US" sz="1500" dirty="0"/>
          </a:p>
        </p:txBody>
      </p:sp>
      <p:pic>
        <p:nvPicPr>
          <p:cNvPr id="9" name="Image 2" descr="preencoded.png"/>
          <p:cNvPicPr>
            <a:picLocks noChangeAspect="1"/>
          </p:cNvPicPr>
          <p:nvPr/>
        </p:nvPicPr>
        <p:blipFill>
          <a:blip r:embed="rId5"/>
          <a:stretch>
            <a:fillRect/>
          </a:stretch>
        </p:blipFill>
        <p:spPr>
          <a:xfrm>
            <a:off x="7461409" y="1535668"/>
            <a:ext cx="2446496" cy="1511975"/>
          </a:xfrm>
          <a:prstGeom prst="rect">
            <a:avLst/>
          </a:prstGeom>
        </p:spPr>
      </p:pic>
      <p:sp>
        <p:nvSpPr>
          <p:cNvPr id="10" name="Text 5"/>
          <p:cNvSpPr/>
          <p:nvPr/>
        </p:nvSpPr>
        <p:spPr>
          <a:xfrm>
            <a:off x="7461409" y="3291364"/>
            <a:ext cx="2437924" cy="304800"/>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DM Sans Semi Bold" pitchFamily="34" charset="0"/>
                <a:ea typeface="DM Sans Semi Bold" pitchFamily="34" charset="-122"/>
                <a:cs typeface="DM Sans Semi Bold" pitchFamily="34" charset="-120"/>
              </a:rPr>
              <a:t>Personalized AI</a:t>
            </a:r>
            <a:endParaRPr lang="en-US" sz="1900" dirty="0"/>
          </a:p>
        </p:txBody>
      </p:sp>
      <p:sp>
        <p:nvSpPr>
          <p:cNvPr id="11" name="Text 6"/>
          <p:cNvSpPr/>
          <p:nvPr/>
        </p:nvSpPr>
        <p:spPr>
          <a:xfrm>
            <a:off x="7461409" y="3713083"/>
            <a:ext cx="3096935" cy="311944"/>
          </a:xfrm>
          <a:prstGeom prst="rect">
            <a:avLst/>
          </a:prstGeom>
          <a:noFill/>
          <a:ln/>
        </p:spPr>
        <p:txBody>
          <a:bodyPr wrap="none" lIns="0" tIns="0" rIns="0" bIns="0" rtlCol="0" anchor="t"/>
          <a:lstStyle/>
          <a:p>
            <a:pPr marL="0" indent="0" algn="l">
              <a:lnSpc>
                <a:spcPts val="2450"/>
              </a:lnSpc>
              <a:buNone/>
            </a:pPr>
            <a:r>
              <a:rPr lang="en-US" sz="1500" dirty="0">
                <a:solidFill>
                  <a:srgbClr val="000000"/>
                </a:solidFill>
                <a:latin typeface="Inter Medium" pitchFamily="34" charset="0"/>
                <a:ea typeface="Inter Medium" pitchFamily="34" charset="-122"/>
                <a:cs typeface="Inter Medium" pitchFamily="34" charset="-120"/>
              </a:rPr>
              <a:t>AI insights tailored for you. </a:t>
            </a:r>
            <a:endParaRPr lang="en-US" sz="1500" dirty="0"/>
          </a:p>
        </p:txBody>
      </p:sp>
      <p:pic>
        <p:nvPicPr>
          <p:cNvPr id="12" name="Image 3" descr="preencoded.png"/>
          <p:cNvPicPr>
            <a:picLocks noChangeAspect="1"/>
          </p:cNvPicPr>
          <p:nvPr/>
        </p:nvPicPr>
        <p:blipFill>
          <a:blip r:embed="rId6"/>
          <a:stretch>
            <a:fillRect/>
          </a:stretch>
        </p:blipFill>
        <p:spPr>
          <a:xfrm>
            <a:off x="10850880" y="1535668"/>
            <a:ext cx="2446496" cy="1511975"/>
          </a:xfrm>
          <a:prstGeom prst="rect">
            <a:avLst/>
          </a:prstGeom>
        </p:spPr>
      </p:pic>
      <p:sp>
        <p:nvSpPr>
          <p:cNvPr id="13" name="Text 7"/>
          <p:cNvSpPr/>
          <p:nvPr/>
        </p:nvSpPr>
        <p:spPr>
          <a:xfrm>
            <a:off x="10850880" y="3291364"/>
            <a:ext cx="2437924" cy="304800"/>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DM Sans Semi Bold" pitchFamily="34" charset="0"/>
                <a:ea typeface="DM Sans Semi Bold" pitchFamily="34" charset="-122"/>
                <a:cs typeface="DM Sans Semi Bold" pitchFamily="34" charset="-120"/>
              </a:rPr>
              <a:t>Collaborative Tool</a:t>
            </a:r>
            <a:endParaRPr lang="en-US" sz="1900" dirty="0"/>
          </a:p>
        </p:txBody>
      </p:sp>
      <p:sp>
        <p:nvSpPr>
          <p:cNvPr id="14" name="Text 8"/>
          <p:cNvSpPr/>
          <p:nvPr/>
        </p:nvSpPr>
        <p:spPr>
          <a:xfrm>
            <a:off x="10850880" y="3713083"/>
            <a:ext cx="3096935" cy="623887"/>
          </a:xfrm>
          <a:prstGeom prst="rect">
            <a:avLst/>
          </a:prstGeom>
          <a:noFill/>
          <a:ln/>
        </p:spPr>
        <p:txBody>
          <a:bodyPr wrap="square" lIns="0" tIns="0" rIns="0" bIns="0" rtlCol="0" anchor="t"/>
          <a:lstStyle/>
          <a:p>
            <a:pPr marL="0" indent="0" algn="l">
              <a:lnSpc>
                <a:spcPts val="2450"/>
              </a:lnSpc>
              <a:buNone/>
            </a:pPr>
            <a:r>
              <a:rPr lang="en-US" sz="1500" dirty="0">
                <a:solidFill>
                  <a:srgbClr val="000000"/>
                </a:solidFill>
                <a:latin typeface="Inter Medium" pitchFamily="34" charset="0"/>
                <a:ea typeface="Inter Medium" pitchFamily="34" charset="-122"/>
                <a:cs typeface="Inter Medium" pitchFamily="34" charset="-120"/>
              </a:rPr>
              <a:t>Teamwork and shared understanding.</a:t>
            </a:r>
            <a:endParaRPr lang="en-US" sz="1500" dirty="0"/>
          </a:p>
        </p:txBody>
      </p:sp>
      <p:pic>
        <p:nvPicPr>
          <p:cNvPr id="15" name="Image 4" descr="preencoded.png"/>
          <p:cNvPicPr>
            <a:picLocks noChangeAspect="1"/>
          </p:cNvPicPr>
          <p:nvPr/>
        </p:nvPicPr>
        <p:blipFill>
          <a:blip r:embed="rId7"/>
          <a:stretch>
            <a:fillRect/>
          </a:stretch>
        </p:blipFill>
        <p:spPr>
          <a:xfrm>
            <a:off x="682585" y="4922044"/>
            <a:ext cx="2446377" cy="1511975"/>
          </a:xfrm>
          <a:prstGeom prst="rect">
            <a:avLst/>
          </a:prstGeom>
        </p:spPr>
      </p:pic>
      <p:sp>
        <p:nvSpPr>
          <p:cNvPr id="16" name="Text 9"/>
          <p:cNvSpPr/>
          <p:nvPr/>
        </p:nvSpPr>
        <p:spPr>
          <a:xfrm>
            <a:off x="682585" y="6677739"/>
            <a:ext cx="2437924" cy="304800"/>
          </a:xfrm>
          <a:prstGeom prst="rect">
            <a:avLst/>
          </a:prstGeom>
          <a:noFill/>
          <a:ln/>
        </p:spPr>
        <p:txBody>
          <a:bodyPr wrap="none" lIns="0" tIns="0" rIns="0" bIns="0" rtlCol="0" anchor="t"/>
          <a:lstStyle/>
          <a:p>
            <a:pPr marL="0" indent="0" algn="l">
              <a:lnSpc>
                <a:spcPts val="2350"/>
              </a:lnSpc>
              <a:buNone/>
            </a:pPr>
            <a:r>
              <a:rPr lang="en-US" sz="1900" dirty="0">
                <a:solidFill>
                  <a:srgbClr val="000000"/>
                </a:solidFill>
                <a:latin typeface="DM Sans Semi Bold" pitchFamily="34" charset="0"/>
                <a:ea typeface="DM Sans Semi Bold" pitchFamily="34" charset="-122"/>
                <a:cs typeface="DM Sans Semi Bold" pitchFamily="34" charset="-120"/>
              </a:rPr>
              <a:t>Interactive Workflow</a:t>
            </a:r>
            <a:endParaRPr lang="en-US" sz="1900" dirty="0"/>
          </a:p>
        </p:txBody>
      </p:sp>
      <p:sp>
        <p:nvSpPr>
          <p:cNvPr id="17" name="Text 10"/>
          <p:cNvSpPr/>
          <p:nvPr/>
        </p:nvSpPr>
        <p:spPr>
          <a:xfrm>
            <a:off x="682585" y="7099459"/>
            <a:ext cx="3096816" cy="623887"/>
          </a:xfrm>
          <a:prstGeom prst="rect">
            <a:avLst/>
          </a:prstGeom>
          <a:noFill/>
          <a:ln/>
        </p:spPr>
        <p:txBody>
          <a:bodyPr wrap="square" lIns="0" tIns="0" rIns="0" bIns="0" rtlCol="0" anchor="t"/>
          <a:lstStyle/>
          <a:p>
            <a:pPr marL="0" indent="0" algn="l">
              <a:lnSpc>
                <a:spcPts val="2450"/>
              </a:lnSpc>
              <a:buNone/>
            </a:pPr>
            <a:r>
              <a:rPr lang="en-US" sz="1500" dirty="0">
                <a:solidFill>
                  <a:srgbClr val="000000"/>
                </a:solidFill>
                <a:latin typeface="Inter Medium" pitchFamily="34" charset="0"/>
                <a:ea typeface="Inter Medium" pitchFamily="34" charset="-122"/>
                <a:cs typeface="Inter Medium" pitchFamily="34" charset="-120"/>
              </a:rPr>
              <a:t>Dynamic engagement fostering innovation.</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2388156"/>
            <a:ext cx="10855166" cy="771525"/>
          </a:xfrm>
          <a:prstGeom prst="rect">
            <a:avLst/>
          </a:prstGeom>
          <a:noFill/>
          <a:ln/>
        </p:spPr>
        <p:txBody>
          <a:bodyPr wrap="non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CHALLENGES AND THEIR SOLUTIONS</a:t>
            </a:r>
            <a:endParaRPr lang="en-US" sz="4850" dirty="0"/>
          </a:p>
        </p:txBody>
      </p:sp>
      <p:pic>
        <p:nvPicPr>
          <p:cNvPr id="3" name="Image 0" descr="preencoded.png"/>
          <p:cNvPicPr>
            <a:picLocks noChangeAspect="1"/>
          </p:cNvPicPr>
          <p:nvPr/>
        </p:nvPicPr>
        <p:blipFill>
          <a:blip r:embed="rId3"/>
          <a:stretch>
            <a:fillRect/>
          </a:stretch>
        </p:blipFill>
        <p:spPr>
          <a:xfrm>
            <a:off x="864037" y="3653433"/>
            <a:ext cx="617220" cy="617220"/>
          </a:xfrm>
          <a:prstGeom prst="rect">
            <a:avLst/>
          </a:prstGeom>
        </p:spPr>
      </p:pic>
      <p:sp>
        <p:nvSpPr>
          <p:cNvPr id="4" name="Text 1"/>
          <p:cNvSpPr/>
          <p:nvPr/>
        </p:nvSpPr>
        <p:spPr>
          <a:xfrm>
            <a:off x="864037" y="4517469"/>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000000"/>
                </a:solidFill>
                <a:latin typeface="DM Sans Semi Bold" pitchFamily="34" charset="0"/>
                <a:ea typeface="DM Sans Semi Bold" pitchFamily="34" charset="-122"/>
                <a:cs typeface="DM Sans Semi Bold" pitchFamily="34" charset="-120"/>
              </a:rPr>
              <a:t>Market Fit</a:t>
            </a:r>
            <a:endParaRPr lang="en-US" sz="2400" dirty="0"/>
          </a:p>
        </p:txBody>
      </p:sp>
      <p:sp>
        <p:nvSpPr>
          <p:cNvPr id="5" name="Text 2"/>
          <p:cNvSpPr/>
          <p:nvPr/>
        </p:nvSpPr>
        <p:spPr>
          <a:xfrm>
            <a:off x="864037" y="5051346"/>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000000"/>
                </a:solidFill>
                <a:latin typeface="Inter Medium" pitchFamily="34" charset="0"/>
                <a:ea typeface="Inter Medium" pitchFamily="34" charset="-122"/>
                <a:cs typeface="Inter Medium" pitchFamily="34" charset="-120"/>
              </a:rPr>
              <a:t>Strategic integrations to ensure product-market fit.</a:t>
            </a:r>
            <a:endParaRPr lang="en-US" sz="1900" dirty="0"/>
          </a:p>
        </p:txBody>
      </p:sp>
      <p:pic>
        <p:nvPicPr>
          <p:cNvPr id="6" name="Image 1" descr="preencoded.png"/>
          <p:cNvPicPr>
            <a:picLocks noChangeAspect="1"/>
          </p:cNvPicPr>
          <p:nvPr/>
        </p:nvPicPr>
        <p:blipFill>
          <a:blip r:embed="rId4"/>
          <a:stretch>
            <a:fillRect/>
          </a:stretch>
        </p:blipFill>
        <p:spPr>
          <a:xfrm>
            <a:off x="5288161" y="3653433"/>
            <a:ext cx="617220" cy="617220"/>
          </a:xfrm>
          <a:prstGeom prst="rect">
            <a:avLst/>
          </a:prstGeom>
        </p:spPr>
      </p:pic>
      <p:sp>
        <p:nvSpPr>
          <p:cNvPr id="7" name="Text 3"/>
          <p:cNvSpPr/>
          <p:nvPr/>
        </p:nvSpPr>
        <p:spPr>
          <a:xfrm>
            <a:off x="5288161" y="4517469"/>
            <a:ext cx="3610808" cy="385763"/>
          </a:xfrm>
          <a:prstGeom prst="rect">
            <a:avLst/>
          </a:prstGeom>
          <a:noFill/>
          <a:ln/>
        </p:spPr>
        <p:txBody>
          <a:bodyPr wrap="none" lIns="0" tIns="0" rIns="0" bIns="0" rtlCol="0" anchor="t"/>
          <a:lstStyle/>
          <a:p>
            <a:pPr marL="0" indent="0" algn="l">
              <a:lnSpc>
                <a:spcPts val="3000"/>
              </a:lnSpc>
              <a:buNone/>
            </a:pPr>
            <a:r>
              <a:rPr lang="en-US" sz="2400" dirty="0">
                <a:solidFill>
                  <a:srgbClr val="000000"/>
                </a:solidFill>
                <a:latin typeface="DM Sans Semi Bold" pitchFamily="34" charset="0"/>
                <a:ea typeface="DM Sans Semi Bold" pitchFamily="34" charset="-122"/>
                <a:cs typeface="DM Sans Semi Bold" pitchFamily="34" charset="-120"/>
              </a:rPr>
              <a:t>High Resource Demands</a:t>
            </a:r>
            <a:endParaRPr lang="en-US" sz="2400" dirty="0"/>
          </a:p>
        </p:txBody>
      </p:sp>
      <p:sp>
        <p:nvSpPr>
          <p:cNvPr id="8" name="Text 4"/>
          <p:cNvSpPr/>
          <p:nvPr/>
        </p:nvSpPr>
        <p:spPr>
          <a:xfrm>
            <a:off x="5288161" y="5051346"/>
            <a:ext cx="4053959" cy="790099"/>
          </a:xfrm>
          <a:prstGeom prst="rect">
            <a:avLst/>
          </a:prstGeom>
          <a:noFill/>
          <a:ln/>
        </p:spPr>
        <p:txBody>
          <a:bodyPr wrap="square" lIns="0" tIns="0" rIns="0" bIns="0" rtlCol="0" anchor="t"/>
          <a:lstStyle/>
          <a:p>
            <a:pPr marL="0" indent="0" algn="l">
              <a:lnSpc>
                <a:spcPts val="3100"/>
              </a:lnSpc>
              <a:buNone/>
            </a:pPr>
            <a:r>
              <a:rPr lang="en-US" sz="1900" dirty="0">
                <a:solidFill>
                  <a:srgbClr val="000000"/>
                </a:solidFill>
                <a:latin typeface="Inter Medium" pitchFamily="34" charset="0"/>
                <a:ea typeface="Inter Medium" pitchFamily="34" charset="-122"/>
                <a:cs typeface="Inter Medium" pitchFamily="34" charset="-120"/>
              </a:rPr>
              <a:t>Securing funding and employing lean development.</a:t>
            </a:r>
            <a:endParaRPr lang="en-US" sz="1900" dirty="0"/>
          </a:p>
        </p:txBody>
      </p:sp>
      <p:pic>
        <p:nvPicPr>
          <p:cNvPr id="9" name="Image 2" descr="preencoded.png"/>
          <p:cNvPicPr>
            <a:picLocks noChangeAspect="1"/>
          </p:cNvPicPr>
          <p:nvPr/>
        </p:nvPicPr>
        <p:blipFill>
          <a:blip r:embed="rId5"/>
          <a:stretch>
            <a:fillRect/>
          </a:stretch>
        </p:blipFill>
        <p:spPr>
          <a:xfrm>
            <a:off x="9712404" y="3653433"/>
            <a:ext cx="617220" cy="617220"/>
          </a:xfrm>
          <a:prstGeom prst="rect">
            <a:avLst/>
          </a:prstGeom>
        </p:spPr>
      </p:pic>
      <p:sp>
        <p:nvSpPr>
          <p:cNvPr id="10" name="Text 5"/>
          <p:cNvSpPr/>
          <p:nvPr/>
        </p:nvSpPr>
        <p:spPr>
          <a:xfrm>
            <a:off x="9712404" y="4517469"/>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000000"/>
                </a:solidFill>
                <a:latin typeface="DM Sans Semi Bold" pitchFamily="34" charset="0"/>
                <a:ea typeface="DM Sans Semi Bold" pitchFamily="34" charset="-122"/>
                <a:cs typeface="DM Sans Semi Bold" pitchFamily="34" charset="-120"/>
              </a:rPr>
              <a:t>Complex Integration</a:t>
            </a:r>
            <a:endParaRPr lang="en-US" sz="2400" dirty="0"/>
          </a:p>
        </p:txBody>
      </p:sp>
      <p:sp>
        <p:nvSpPr>
          <p:cNvPr id="11" name="Text 6"/>
          <p:cNvSpPr/>
          <p:nvPr/>
        </p:nvSpPr>
        <p:spPr>
          <a:xfrm>
            <a:off x="9712404" y="5051346"/>
            <a:ext cx="4053840" cy="790099"/>
          </a:xfrm>
          <a:prstGeom prst="rect">
            <a:avLst/>
          </a:prstGeom>
          <a:noFill/>
          <a:ln/>
        </p:spPr>
        <p:txBody>
          <a:bodyPr wrap="square" lIns="0" tIns="0" rIns="0" bIns="0" rtlCol="0" anchor="t"/>
          <a:lstStyle/>
          <a:p>
            <a:pPr marL="0" indent="0" algn="l">
              <a:lnSpc>
                <a:spcPts val="3100"/>
              </a:lnSpc>
              <a:buNone/>
            </a:pPr>
            <a:r>
              <a:rPr lang="en-US" sz="1900" dirty="0">
                <a:solidFill>
                  <a:srgbClr val="000000"/>
                </a:solidFill>
                <a:latin typeface="Inter Medium" pitchFamily="34" charset="0"/>
                <a:ea typeface="Inter Medium" pitchFamily="34" charset="-122"/>
                <a:cs typeface="Inter Medium" pitchFamily="34" charset="-120"/>
              </a:rPr>
              <a:t>Focusing on core features and efficient computing.</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939052"/>
            <a:ext cx="6172200" cy="771525"/>
          </a:xfrm>
          <a:prstGeom prst="rect">
            <a:avLst/>
          </a:prstGeom>
          <a:noFill/>
          <a:ln/>
        </p:spPr>
        <p:txBody>
          <a:bodyPr wrap="none" lIns="0" tIns="0" rIns="0" bIns="0" rtlCol="0" anchor="t"/>
          <a:lstStyle/>
          <a:p>
            <a:pPr marL="0" indent="0">
              <a:lnSpc>
                <a:spcPts val="6050"/>
              </a:lnSpc>
              <a:buNone/>
            </a:pPr>
            <a:r>
              <a:rPr lang="en-US" sz="4850" dirty="0">
                <a:solidFill>
                  <a:srgbClr val="030303"/>
                </a:solidFill>
                <a:latin typeface="DM Sans Semi Bold" pitchFamily="34" charset="0"/>
                <a:ea typeface="DM Sans Semi Bold" pitchFamily="34" charset="-122"/>
                <a:cs typeface="DM Sans Semi Bold" pitchFamily="34" charset="-120"/>
              </a:rPr>
              <a:t>FEATURES</a:t>
            </a:r>
            <a:endParaRPr lang="en-US" sz="4850" dirty="0"/>
          </a:p>
        </p:txBody>
      </p:sp>
      <p:sp>
        <p:nvSpPr>
          <p:cNvPr id="3" name="Text 1"/>
          <p:cNvSpPr/>
          <p:nvPr/>
        </p:nvSpPr>
        <p:spPr>
          <a:xfrm>
            <a:off x="864037" y="3303032"/>
            <a:ext cx="2773918" cy="158019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The LLM summarizes previous sessions within the context window.</a:t>
            </a:r>
            <a:endParaRPr lang="en-US" sz="1900" dirty="0"/>
          </a:p>
        </p:txBody>
      </p:sp>
      <p:sp>
        <p:nvSpPr>
          <p:cNvPr id="4" name="Text 2"/>
          <p:cNvSpPr/>
          <p:nvPr/>
        </p:nvSpPr>
        <p:spPr>
          <a:xfrm>
            <a:off x="4247793" y="3303032"/>
            <a:ext cx="2773918" cy="1975247"/>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The space can also be used for regular, isolated queries by not connecting it to any sessions.</a:t>
            </a:r>
            <a:endParaRPr lang="en-US" sz="1900" dirty="0"/>
          </a:p>
        </p:txBody>
      </p:sp>
      <p:sp>
        <p:nvSpPr>
          <p:cNvPr id="5" name="Text 3"/>
          <p:cNvSpPr/>
          <p:nvPr/>
        </p:nvSpPr>
        <p:spPr>
          <a:xfrm>
            <a:off x="7631549" y="3303032"/>
            <a:ext cx="2773918" cy="2765346"/>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LLM-generated responses will be personalized, with subsequent responses tailored to the user's preferences based on past interactions.</a:t>
            </a:r>
            <a:endParaRPr lang="en-US" sz="1900" dirty="0"/>
          </a:p>
        </p:txBody>
      </p:sp>
      <p:sp>
        <p:nvSpPr>
          <p:cNvPr id="6" name="Text 4"/>
          <p:cNvSpPr/>
          <p:nvPr/>
        </p:nvSpPr>
        <p:spPr>
          <a:xfrm>
            <a:off x="11015305" y="3303032"/>
            <a:ext cx="2773918" cy="1580198"/>
          </a:xfrm>
          <a:prstGeom prst="rect">
            <a:avLst/>
          </a:prstGeom>
          <a:noFill/>
          <a:ln/>
        </p:spPr>
        <p:txBody>
          <a:bodyPr wrap="square" lIns="0" tIns="0" rIns="0" bIns="0" rtlCol="0" anchor="t"/>
          <a:lstStyle/>
          <a:p>
            <a:pPr marL="0" indent="0">
              <a:lnSpc>
                <a:spcPts val="3100"/>
              </a:lnSpc>
              <a:buNone/>
            </a:pPr>
            <a:r>
              <a:rPr lang="en-US" sz="1900" dirty="0">
                <a:solidFill>
                  <a:srgbClr val="000000"/>
                </a:solidFill>
                <a:latin typeface="Inter Medium" pitchFamily="34" charset="0"/>
                <a:ea typeface="Inter Medium" pitchFamily="34" charset="-122"/>
                <a:cs typeface="Inter Medium" pitchFamily="34" charset="-120"/>
              </a:rPr>
              <a:t>Responses include source lists and double-checking for accuracy.</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504</Words>
  <Application>Microsoft Office PowerPoint</Application>
  <PresentationFormat>Custom</PresentationFormat>
  <Paragraphs>61</Paragraphs>
  <Slides>12</Slides>
  <Notes>12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Inter Medium</vt:lpstr>
      <vt:lpstr>DM Sans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AMARNATHGOWRISHANKAR PALLAPU</cp:lastModifiedBy>
  <cp:revision>2</cp:revision>
  <dcterms:created xsi:type="dcterms:W3CDTF">2025-03-07T18:36:03Z</dcterms:created>
  <dcterms:modified xsi:type="dcterms:W3CDTF">2025-03-07T18:38:37Z</dcterms:modified>
</cp:coreProperties>
</file>