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sldIdLst>
    <p:sldId id="263" r:id="rId3"/>
    <p:sldId id="257" r:id="rId4"/>
    <p:sldId id="258" r:id="rId5"/>
    <p:sldId id="264" r:id="rId6"/>
    <p:sldId id="265" r:id="rId7"/>
    <p:sldId id="266" r:id="rId8"/>
    <p:sldId id="272" r:id="rId9"/>
    <p:sldId id="273" r:id="rId10"/>
    <p:sldId id="270" r:id="rId11"/>
    <p:sldId id="271" r:id="rId12"/>
    <p:sldId id="262" r:id="rId13"/>
    <p:sldId id="268" r:id="rId14"/>
    <p:sldId id="275" r:id="rId15"/>
    <p:sldId id="274" r:id="rId16"/>
    <p:sldId id="276" r:id="rId17"/>
    <p:sldId id="277" r:id="rId18"/>
    <p:sldId id="278" r:id="rId19"/>
    <p:sldId id="279" r:id="rId20"/>
    <p:sldId id="281" r:id="rId21"/>
    <p:sldId id="280" r:id="rId22"/>
    <p:sldId id="261" r:id="rId23"/>
    <p:sldId id="259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7" autoAdjust="0"/>
    <p:restoredTop sz="92992" autoAdjust="0"/>
  </p:normalViewPr>
  <p:slideViewPr>
    <p:cSldViewPr>
      <p:cViewPr varScale="1">
        <p:scale>
          <a:sx n="70" d="100"/>
          <a:sy n="70" d="100"/>
        </p:scale>
        <p:origin x="12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0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4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0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33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6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0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07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47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344068"/>
                </a:solidFill>
              </a:rPr>
              <a:pPr/>
              <a:t>‹#›</a:t>
            </a:fld>
            <a:endParaRPr lang="en-US" dirty="0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4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5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98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2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6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1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6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7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pPr defTabSz="342900"/>
            <a:fld id="{96DFF08F-DC6B-4601-B491-B0F83F6DD2DA}" type="datetimeFigureOut">
              <a:rPr lang="en-US" smtClean="0"/>
              <a:pPr defTabSz="34290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defTabSz="3429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defTabSz="342900"/>
            <a:fld id="{4FAB73BC-B049-4115-A692-8D63A059BFB8}" type="slidenum">
              <a:rPr lang="en-US" smtClean="0"/>
              <a:pPr defTabSz="34290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5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ces.ed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jazz.net/pipeline/tshedhani/DBaaS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25" y="839742"/>
            <a:ext cx="7543800" cy="46980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FF5050"/>
                </a:solidFill>
                <a:latin typeface="+mn-lt"/>
              </a:rPr>
              <a:t>DASC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4000" dirty="0">
                <a:latin typeface="+mn-lt"/>
              </a:rPr>
              <a:t>: </a:t>
            </a:r>
            <a:r>
              <a:rPr lang="en-US" sz="4000" b="1" dirty="0">
                <a:solidFill>
                  <a:srgbClr val="FF5050"/>
                </a:solidFill>
                <a:latin typeface="+mn-lt"/>
              </a:rPr>
              <a:t>D</a:t>
            </a:r>
            <a:r>
              <a:rPr lang="en-US" sz="4000" dirty="0">
                <a:latin typeface="+mn-lt"/>
              </a:rPr>
              <a:t>atabase &amp; </a:t>
            </a:r>
            <a:r>
              <a:rPr lang="en-US" sz="4000" b="1" dirty="0">
                <a:solidFill>
                  <a:srgbClr val="FF5050"/>
                </a:solidFill>
                <a:latin typeface="+mn-lt"/>
              </a:rPr>
              <a:t>A</a:t>
            </a:r>
            <a:r>
              <a:rPr lang="en-US" sz="4000" dirty="0">
                <a:latin typeface="+mn-lt"/>
              </a:rPr>
              <a:t>PI </a:t>
            </a:r>
            <a:r>
              <a:rPr lang="en-US" sz="4000" dirty="0" smtClean="0">
                <a:latin typeface="+mn-lt"/>
              </a:rPr>
              <a:t>as a </a:t>
            </a:r>
            <a:r>
              <a:rPr lang="en-US" sz="4000" b="1" dirty="0" smtClean="0">
                <a:solidFill>
                  <a:srgbClr val="FF5050"/>
                </a:solidFill>
                <a:latin typeface="+mn-lt"/>
              </a:rPr>
              <a:t>S</a:t>
            </a:r>
            <a:r>
              <a:rPr lang="en-US" sz="4000" dirty="0" smtClean="0">
                <a:latin typeface="+mn-lt"/>
              </a:rPr>
              <a:t>ervice </a:t>
            </a:r>
            <a:r>
              <a:rPr lang="en-US" sz="4000" b="1" dirty="0">
                <a:solidFill>
                  <a:srgbClr val="FF5050"/>
                </a:solidFill>
                <a:latin typeface="+mn-lt"/>
              </a:rPr>
              <a:t>i</a:t>
            </a:r>
            <a:r>
              <a:rPr lang="en-US" sz="4000" dirty="0">
                <a:latin typeface="+mn-lt"/>
              </a:rPr>
              <a:t>n </a:t>
            </a:r>
            <a:r>
              <a:rPr lang="en-US" sz="4000" b="1" dirty="0">
                <a:solidFill>
                  <a:srgbClr val="FF5050"/>
                </a:solidFill>
                <a:latin typeface="+mn-lt"/>
              </a:rPr>
              <a:t>C</a:t>
            </a:r>
            <a:r>
              <a:rPr lang="en-US" sz="4000" dirty="0">
                <a:latin typeface="+mn-lt"/>
              </a:rPr>
              <a:t>loud</a:t>
            </a:r>
            <a:endParaRPr lang="en-US" sz="4000" b="1" u="sng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812" y="3919439"/>
            <a:ext cx="45917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2400" b="1" u="sng" dirty="0">
                <a:solidFill>
                  <a:srgbClr val="7030A0"/>
                </a:solidFill>
              </a:rPr>
              <a:t>Team Members:</a:t>
            </a:r>
          </a:p>
          <a:p>
            <a:pPr defTabSz="342900"/>
            <a:endParaRPr lang="en-US" sz="2400" b="1" u="sng" dirty="0">
              <a:solidFill>
                <a:srgbClr val="7030A0"/>
              </a:solidFill>
            </a:endParaRP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                            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- </a:t>
            </a:r>
            <a:r>
              <a:rPr lang="en-US" sz="2400" dirty="0" err="1">
                <a:solidFill>
                  <a:prstClr val="black"/>
                </a:solidFill>
              </a:rPr>
              <a:t>Amarnath</a:t>
            </a:r>
            <a:endParaRPr lang="en-US" sz="2400" dirty="0">
              <a:solidFill>
                <a:prstClr val="black"/>
              </a:solidFill>
            </a:endParaRP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                              - Deepthi</a:t>
            </a: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			     </a:t>
            </a:r>
            <a:r>
              <a:rPr lang="en-US" sz="2400" dirty="0" smtClean="0">
                <a:solidFill>
                  <a:prstClr val="black"/>
                </a:solidFill>
              </a:rPr>
              <a:t>          - Saud </a:t>
            </a: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              - Tarun Shedhani</a:t>
            </a:r>
            <a:endParaRPr lang="en-US" sz="2400" dirty="0">
              <a:solidFill>
                <a:prstClr val="black"/>
              </a:solidFill>
            </a:endParaRPr>
          </a:p>
          <a:p>
            <a:pPr defTabSz="34290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707" y="2541668"/>
            <a:ext cx="2477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2400" b="1" i="1" dirty="0">
                <a:solidFill>
                  <a:srgbClr val="7030A0"/>
                </a:solidFill>
              </a:rPr>
              <a:t>Date : </a:t>
            </a:r>
            <a:r>
              <a:rPr lang="en-US" sz="2400" b="1" i="1" dirty="0" smtClean="0">
                <a:solidFill>
                  <a:srgbClr val="7030A0"/>
                </a:solidFill>
              </a:rPr>
              <a:t>12/08/2015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87" y="2451121"/>
            <a:ext cx="3300413" cy="1843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88386"/>
            <a:ext cx="2518012" cy="1537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1589059"/>
            <a:ext cx="413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2400" b="1" i="1" dirty="0" smtClean="0">
                <a:solidFill>
                  <a:srgbClr val="00B050"/>
                </a:solidFill>
              </a:rPr>
              <a:t>Project Presentation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107" y="35257"/>
            <a:ext cx="9193107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8600" y="82859"/>
            <a:ext cx="9139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Performance Analysis on requests sent to </a:t>
            </a:r>
            <a:r>
              <a:rPr lang="en-US" sz="2000" dirty="0" smtClean="0">
                <a:solidFill>
                  <a:srgbClr val="00B050"/>
                </a:solidFill>
              </a:rPr>
              <a:t>Cloudant Database </a:t>
            </a:r>
            <a:r>
              <a:rPr lang="en-US" sz="2000" dirty="0" smtClean="0"/>
              <a:t>was done using LoadStorm Tool</a:t>
            </a:r>
          </a:p>
          <a:p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53832" cy="32070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" y="4807259"/>
            <a:ext cx="9121878" cy="15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-30864"/>
            <a:ext cx="77724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Retrieval Analysis of cloud database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16" y="544323"/>
            <a:ext cx="913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Performance Analysis on requests sent to </a:t>
            </a:r>
            <a:r>
              <a:rPr lang="en-US" sz="2000" dirty="0" smtClean="0">
                <a:solidFill>
                  <a:srgbClr val="00B050"/>
                </a:solidFill>
              </a:rPr>
              <a:t>MongoLab Database </a:t>
            </a:r>
            <a:r>
              <a:rPr lang="en-US" sz="2000" dirty="0" smtClean="0"/>
              <a:t>was done using LoadStorm Tool and we used curl command to place the API calls.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209"/>
            <a:ext cx="9144000" cy="53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14399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543800" cy="47539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Performance Analysis on requests sent to 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Cloudant 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Database </a:t>
            </a:r>
            <a:r>
              <a:rPr lang="en-US" sz="2000" dirty="0">
                <a:latin typeface="+mn-lt"/>
              </a:rPr>
              <a:t>was done using LoadStorm Tool and we used curl command to place the API calls.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382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0"/>
            <a:ext cx="9220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65" y="371825"/>
            <a:ext cx="7543800" cy="551595"/>
          </a:xfrm>
        </p:spPr>
        <p:txBody>
          <a:bodyPr>
            <a:normAutofit/>
          </a:bodyPr>
          <a:lstStyle/>
          <a:p>
            <a:r>
              <a:rPr lang="en-US" sz="3000" spc="0" dirty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API as a Service</a:t>
            </a:r>
            <a:endParaRPr lang="en-US" sz="3000" spc="0" dirty="0">
              <a:solidFill>
                <a:srgbClr val="7030A0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572" y="923420"/>
            <a:ext cx="7629427" cy="977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44" y="2057400"/>
            <a:ext cx="7651421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65" y="3171556"/>
            <a:ext cx="7669901" cy="977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87" y="4419600"/>
            <a:ext cx="7702178" cy="890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87" y="5614467"/>
            <a:ext cx="46196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543800" cy="475396"/>
          </a:xfrm>
        </p:spPr>
        <p:txBody>
          <a:bodyPr>
            <a:noAutofit/>
          </a:bodyPr>
          <a:lstStyle/>
          <a:p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RETRIVE </a:t>
            </a:r>
            <a:r>
              <a:rPr lang="en-US" sz="3000" spc="0" dirty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14514"/>
            <a:ext cx="3886200" cy="536357"/>
          </a:xfrm>
        </p:spPr>
        <p:txBody>
          <a:bodyPr>
            <a:normAutofit/>
          </a:bodyPr>
          <a:lstStyle/>
          <a:p>
            <a:r>
              <a:rPr lang="en-US" sz="2400" u="sng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PROBLEM DEFINITION </a:t>
            </a:r>
            <a:r>
              <a:rPr lang="en-US" sz="2400" spc="0" dirty="0" smtClean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:</a:t>
            </a:r>
            <a:endParaRPr lang="en-US" sz="2400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1295400" y="550871"/>
            <a:ext cx="4876800" cy="592129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0001" y="685800"/>
            <a:ext cx="714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To provide customized </a:t>
            </a:r>
            <a:r>
              <a:rPr lang="en-US" dirty="0" smtClean="0">
                <a:solidFill>
                  <a:srgbClr val="FF0000"/>
                </a:solidFill>
              </a:rPr>
              <a:t>database’s as a service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38400" y="1142999"/>
            <a:ext cx="6400800" cy="26198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600" y="1230868"/>
            <a:ext cx="617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We are implementing a </a:t>
            </a:r>
            <a:r>
              <a:rPr lang="en-US" dirty="0" smtClean="0">
                <a:solidFill>
                  <a:srgbClr val="FF0000"/>
                </a:solidFill>
              </a:rPr>
              <a:t>regular database </a:t>
            </a:r>
            <a:r>
              <a:rPr lang="en-US" dirty="0" smtClean="0"/>
              <a:t>with general parameters (for </a:t>
            </a:r>
            <a:r>
              <a:rPr lang="en-US" dirty="0" err="1" smtClean="0"/>
              <a:t>eg</a:t>
            </a:r>
            <a:r>
              <a:rPr lang="en-US" dirty="0" smtClean="0"/>
              <a:t> : like year, total no of enrollments , total no of enrollments for graduation program-full time , total no of  enrollments – part time, total no of enrollments with disabilities, total applications received , total applications considered etc….)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Also we are implementing a </a:t>
            </a:r>
            <a:r>
              <a:rPr lang="en-US" dirty="0" smtClean="0">
                <a:solidFill>
                  <a:srgbClr val="FF0000"/>
                </a:solidFill>
              </a:rPr>
              <a:t>customized</a:t>
            </a:r>
            <a:r>
              <a:rPr lang="en-US" dirty="0" smtClean="0"/>
              <a:t> database with certain criteria's applied on the dataset more specifically to the students .</a:t>
            </a:r>
            <a:endParaRPr lang="en-US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74549" y="3762882"/>
            <a:ext cx="7658101" cy="665397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1000" y="3836150"/>
            <a:ext cx="792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To provide different set of </a:t>
            </a:r>
            <a:r>
              <a:rPr lang="en-US" dirty="0" smtClean="0">
                <a:solidFill>
                  <a:srgbClr val="FF0000"/>
                </a:solidFill>
              </a:rPr>
              <a:t>API’s</a:t>
            </a:r>
            <a:r>
              <a:rPr lang="en-US" dirty="0" smtClean="0"/>
              <a:t> in cloud for the user’s to explore our database  - </a:t>
            </a:r>
            <a:r>
              <a:rPr lang="en-US" dirty="0" smtClean="0">
                <a:solidFill>
                  <a:srgbClr val="FF0000"/>
                </a:solidFill>
              </a:rPr>
              <a:t>Platform as a Service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9" y="4492791"/>
            <a:ext cx="6131551" cy="11314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7037" y="4555749"/>
            <a:ext cx="6107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To  provide different set of APIs to explore the dataset on which other systems (desktop, web or mobile) can be developed. </a:t>
            </a:r>
          </a:p>
        </p:txBody>
      </p:sp>
      <p:sp>
        <p:nvSpPr>
          <p:cNvPr id="22" name="Round Diagonal Corner Rectangle 21"/>
          <p:cNvSpPr/>
          <p:nvPr/>
        </p:nvSpPr>
        <p:spPr>
          <a:xfrm>
            <a:off x="838199" y="5624231"/>
            <a:ext cx="5916087" cy="67066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3568" y="5741339"/>
            <a:ext cx="714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Also we are providing </a:t>
            </a:r>
            <a:r>
              <a:rPr lang="en-US" dirty="0" smtClean="0">
                <a:solidFill>
                  <a:srgbClr val="FF0000"/>
                </a:solidFill>
              </a:rPr>
              <a:t>Data as a Service </a:t>
            </a:r>
            <a:r>
              <a:rPr lang="en-US" dirty="0" smtClean="0"/>
              <a:t>in our project.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213163"/>
            <a:ext cx="5916088" cy="6215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14942" y="5911388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Develop </a:t>
            </a:r>
            <a:r>
              <a:rPr lang="en-US" dirty="0" smtClean="0"/>
              <a:t>different databases based on certain conditions </a:t>
            </a:r>
            <a:r>
              <a:rPr lang="en-US" dirty="0"/>
              <a:t>to help Students to refine their search for universities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4" y="1223706"/>
            <a:ext cx="2302914" cy="20102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284" y="4998961"/>
            <a:ext cx="2389715" cy="18648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599" y="-11717"/>
            <a:ext cx="1690379" cy="11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334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" y="228600"/>
            <a:ext cx="7543800" cy="4753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STORE the data</a:t>
            </a:r>
            <a:endParaRPr lang="en-US" sz="3000" spc="0" dirty="0">
              <a:solidFill>
                <a:srgbClr val="7030A0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2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3174"/>
            <a:ext cx="8686800" cy="597262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It is observed that when the number of concurrent users is increased the peak response time also increases linearly and drastically indicating the LONGEST cycle during that time interval of the test. 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Also we conclude that average response is </a:t>
            </a:r>
            <a:r>
              <a:rPr lang="en-US" dirty="0"/>
              <a:t>a reflection of the speed of the web application being </a:t>
            </a:r>
            <a:r>
              <a:rPr lang="en-US" dirty="0" smtClean="0"/>
              <a:t>tested.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We also observe the graphs for </a:t>
            </a:r>
            <a:r>
              <a:rPr lang="en-US" dirty="0" err="1" smtClean="0"/>
              <a:t>Mongolab</a:t>
            </a:r>
            <a:r>
              <a:rPr lang="en-US" dirty="0" smtClean="0"/>
              <a:t> DB response time are more smoother comparatively while the graphs of Cloudant DB edges seems to be  cut –off . This can be due to the differences in the underlying infrastructures.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Cloudant DB is slightly more available than MongoLab DB.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Throughput of both the DBs for over 5000 requests/10 minutes are approximately equal.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MongoDB is more cheaper than Cloudant DB.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7400" y="1219200"/>
            <a:ext cx="7772400" cy="518886"/>
          </a:xfrm>
        </p:spPr>
        <p:txBody>
          <a:bodyPr>
            <a:normAutofit/>
          </a:bodyPr>
          <a:lstStyle/>
          <a:p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OBSERVATIONS 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148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98" y="1828800"/>
            <a:ext cx="7543801" cy="4404360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 To compare the two databases on </a:t>
            </a:r>
            <a:r>
              <a:rPr lang="en-US" sz="2200" dirty="0" smtClean="0"/>
              <a:t>the </a:t>
            </a:r>
            <a:r>
              <a:rPr lang="en-US" sz="2200" dirty="0" smtClean="0"/>
              <a:t>basis of how fast the data can be stored and retrieved.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 To create sample </a:t>
            </a:r>
            <a:r>
              <a:rPr lang="en-US" sz="2200" dirty="0" smtClean="0"/>
              <a:t>API’s </a:t>
            </a:r>
            <a:r>
              <a:rPr lang="en-US" sz="2200" dirty="0"/>
              <a:t>to test the API </a:t>
            </a:r>
            <a:r>
              <a:rPr lang="en-US" sz="2200" dirty="0" smtClean="0"/>
              <a:t>service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 To create end user side web application to access the database for friendly navigation within the cloud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To expand our database to include dataset from all the universities belonging to Missouri and Kansas state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Also to measure the over all performance (with respect to response time, throughput, no of concurrent users supported etc..) when we have a huge database </a:t>
            </a:r>
            <a:endParaRPr lang="en-US" sz="22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 smtClean="0"/>
              <a:t>To ensure that end users are satisfied with the service provided</a:t>
            </a:r>
            <a:endParaRPr lang="en-US" sz="2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799" cy="976086"/>
          </a:xfrm>
        </p:spPr>
        <p:txBody>
          <a:bodyPr>
            <a:noAutofit/>
          </a:bodyPr>
          <a:lstStyle/>
          <a:p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Outcome of the project: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063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53400" cy="518886"/>
          </a:xfrm>
        </p:spPr>
        <p:txBody>
          <a:bodyPr>
            <a:normAutofit fontScale="90000"/>
          </a:bodyPr>
          <a:lstStyle/>
          <a:p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Differences between MongoLab and </a:t>
            </a:r>
            <a:r>
              <a:rPr lang="en-US" sz="3000" spc="0" dirty="0" err="1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CloudAnt</a:t>
            </a:r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 </a:t>
            </a:r>
            <a:r>
              <a:rPr lang="en-US" sz="30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:</a:t>
            </a:r>
            <a:endParaRPr lang="en-US" sz="3000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676399"/>
            <a:ext cx="3429000" cy="50577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20185" y="1676400"/>
            <a:ext cx="3429000" cy="5181600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676400"/>
            <a:ext cx="3276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Abrupt failures in the database service was observed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Cost is less expensive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Lesser reliability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Availability of the service is less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Replication/ Cloning of very huge amount of data needs higher versions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Low Latency for objects to retrieved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2474" y="1906709"/>
            <a:ext cx="284442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Failures were not observed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Cost is more expensive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reliability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Availability of database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Replication/Cloning can be done easily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Latency is higher compared to MongoLab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8755" y="13070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MongoLab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21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>
                <a:solidFill>
                  <a:srgbClr val="7030A0"/>
                </a:solidFill>
                <a:latin typeface="Arial Rounded MT Bold" panose="020F0704030504030204" pitchFamily="34" charset="0"/>
              </a:rPr>
              <a:t>CloudAnt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1430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3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800600" cy="518886"/>
          </a:xfrm>
        </p:spPr>
        <p:txBody>
          <a:bodyPr>
            <a:normAutofit/>
          </a:bodyPr>
          <a:lstStyle/>
          <a:p>
            <a:r>
              <a:rPr lang="en-US" sz="2400" u="sng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AT THE PRESENT</a:t>
            </a:r>
            <a:r>
              <a:rPr lang="en-US" sz="2400" spc="0" dirty="0" smtClean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838200"/>
            <a:ext cx="75596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FF"/>
                </a:solidFill>
              </a:rPr>
              <a:t>Extracted dataset</a:t>
            </a:r>
            <a:r>
              <a:rPr lang="en-US" sz="2000" dirty="0" smtClean="0"/>
              <a:t> from </a:t>
            </a:r>
            <a:r>
              <a:rPr lang="en-US" sz="2000" u="sng" dirty="0">
                <a:hlinkClick r:id="rId2"/>
              </a:rPr>
              <a:t>National Center for Education Statistics (NCES</a:t>
            </a:r>
            <a:r>
              <a:rPr lang="en-US" sz="2000" u="sng" dirty="0" smtClean="0">
                <a:hlinkClick r:id="rId2"/>
              </a:rPr>
              <a:t>)</a:t>
            </a:r>
            <a:r>
              <a:rPr lang="en-US" sz="2000" u="sng" dirty="0" smtClean="0"/>
              <a:t> </a:t>
            </a:r>
            <a:r>
              <a:rPr lang="en-US" sz="2000" dirty="0" smtClean="0"/>
              <a:t> for the following time period 2000-2014 .</a:t>
            </a:r>
          </a:p>
          <a:p>
            <a:pPr algn="just">
              <a:buClr>
                <a:schemeClr val="accent5">
                  <a:lumMod val="75000"/>
                </a:schemeClr>
              </a:buClr>
            </a:pPr>
            <a:endParaRPr lang="en-US" sz="2000" dirty="0" smtClean="0"/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The dataset is focused only to Universities in Missouri state.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We have created two set of databases in : </a:t>
            </a:r>
          </a:p>
          <a:p>
            <a:pPr algn="just">
              <a:buClr>
                <a:schemeClr val="accent5">
                  <a:lumMod val="75000"/>
                </a:schemeClr>
              </a:buClr>
            </a:pPr>
            <a:r>
              <a:rPr lang="en-US" sz="2000" dirty="0">
                <a:solidFill>
                  <a:srgbClr val="3333FF"/>
                </a:solidFill>
              </a:rPr>
              <a:t>	</a:t>
            </a:r>
            <a:r>
              <a:rPr lang="en-US" sz="2000" dirty="0" smtClean="0">
                <a:solidFill>
                  <a:srgbClr val="3333FF"/>
                </a:solidFill>
              </a:rPr>
              <a:t>MongoLab </a:t>
            </a:r>
            <a:r>
              <a:rPr lang="en-US" sz="2000" dirty="0" smtClean="0"/>
              <a:t>: </a:t>
            </a:r>
            <a:r>
              <a:rPr lang="en-US" sz="2000" dirty="0"/>
              <a:t>MongoLab is a fully managed cloud database </a:t>
            </a:r>
            <a:r>
              <a:rPr lang="en-US" sz="2000" dirty="0" smtClean="0"/>
              <a:t>	service </a:t>
            </a:r>
            <a:r>
              <a:rPr lang="en-US" sz="2000" dirty="0"/>
              <a:t>featuring automated provisioning and scaling of </a:t>
            </a:r>
            <a:r>
              <a:rPr lang="en-US" sz="2000" dirty="0" smtClean="0"/>
              <a:t>	MongoDB </a:t>
            </a:r>
            <a:r>
              <a:rPr lang="en-US" sz="2000" dirty="0"/>
              <a:t>databases, backups, 24/7 monitoring and alerting, </a:t>
            </a:r>
            <a:r>
              <a:rPr lang="en-US" sz="2000" dirty="0" smtClean="0"/>
              <a:t>	MongoDB </a:t>
            </a:r>
            <a:r>
              <a:rPr lang="en-US" sz="2000" dirty="0"/>
              <a:t>GUI </a:t>
            </a:r>
            <a:r>
              <a:rPr lang="en-US" sz="2000" dirty="0" smtClean="0"/>
              <a:t>tools.</a:t>
            </a:r>
          </a:p>
          <a:p>
            <a:pPr lvl="1" algn="just">
              <a:buClr>
                <a:schemeClr val="accent5">
                  <a:lumMod val="75000"/>
                </a:schemeClr>
              </a:buClr>
            </a:pPr>
            <a:r>
              <a:rPr lang="en-US" sz="2000" dirty="0" smtClean="0">
                <a:solidFill>
                  <a:srgbClr val="3333FF"/>
                </a:solidFill>
              </a:rPr>
              <a:t>	</a:t>
            </a:r>
            <a:r>
              <a:rPr lang="en-US" sz="2000" dirty="0" err="1" smtClean="0">
                <a:solidFill>
                  <a:srgbClr val="3333FF"/>
                </a:solidFill>
              </a:rPr>
              <a:t>CloudAnt</a:t>
            </a:r>
            <a:r>
              <a:rPr lang="en-US" sz="2000" dirty="0" smtClean="0">
                <a:solidFill>
                  <a:srgbClr val="3333FF"/>
                </a:solidFill>
              </a:rPr>
              <a:t> : </a:t>
            </a:r>
            <a:r>
              <a:rPr lang="en-US" sz="2000" dirty="0"/>
              <a:t>is best suited for applications that need a database </a:t>
            </a:r>
            <a:r>
              <a:rPr lang="en-US" sz="2000" dirty="0" smtClean="0"/>
              <a:t>	to </a:t>
            </a:r>
            <a:r>
              <a:rPr lang="en-US" sz="2000" dirty="0"/>
              <a:t>handle a massively concurrent mix </a:t>
            </a:r>
            <a:r>
              <a:rPr lang="en-US" sz="2000" dirty="0" smtClean="0"/>
              <a:t>of reads </a:t>
            </a:r>
            <a:r>
              <a:rPr lang="en-US" sz="2000" dirty="0"/>
              <a:t>and writes. Its </a:t>
            </a:r>
            <a:r>
              <a:rPr lang="en-US" sz="2000" dirty="0" smtClean="0"/>
              <a:t>	data </a:t>
            </a:r>
            <a:r>
              <a:rPr lang="en-US" sz="2000" dirty="0"/>
              <a:t>replication &amp; synchronization technology also enables </a:t>
            </a:r>
            <a:r>
              <a:rPr lang="en-US" sz="2000" dirty="0" smtClean="0"/>
              <a:t>	continuous </a:t>
            </a:r>
            <a:r>
              <a:rPr lang="en-US" sz="2000" dirty="0"/>
              <a:t>data availability, as well as off-line app usage for </a:t>
            </a:r>
            <a:r>
              <a:rPr lang="en-US" sz="2000" dirty="0" smtClean="0"/>
              <a:t>	mobile </a:t>
            </a:r>
            <a:r>
              <a:rPr lang="en-US" sz="2000" dirty="0"/>
              <a:t>or remote users</a:t>
            </a:r>
            <a:r>
              <a:rPr lang="en-US" sz="2000" dirty="0" smtClean="0"/>
              <a:t>.</a:t>
            </a:r>
            <a:endParaRPr lang="en-US" sz="2000" dirty="0">
              <a:solidFill>
                <a:srgbClr val="3333FF"/>
              </a:solidFill>
            </a:endParaRP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FF"/>
                </a:solidFill>
              </a:rPr>
              <a:t>REST API </a:t>
            </a:r>
            <a:r>
              <a:rPr lang="en-US" sz="2000" dirty="0" smtClean="0"/>
              <a:t>is implemented – is responsible for accessing the data from the database created in the cloud.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524000"/>
            <a:ext cx="2057400" cy="600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298" y="3810000"/>
            <a:ext cx="1152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7818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REST API CODE : </a:t>
            </a:r>
            <a:r>
              <a:rPr lang="en-US" sz="24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is written in Java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596993" cy="247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227070"/>
            <a:ext cx="8596993" cy="1062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4289108"/>
            <a:ext cx="8596993" cy="823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517315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https://hub.jazz.net/pipeline/tshedhani/DBaaS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41148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DATABASE in MONGOLAB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024"/>
            <a:ext cx="91440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41148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DATABASE in CLOUDANT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087"/>
            <a:ext cx="9144000" cy="3672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8534400" cy="5638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14748"/>
            <a:ext cx="42672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DEPLOYING IN THE CLOUD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92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-30864"/>
            <a:ext cx="7772400" cy="518886"/>
          </a:xfrm>
        </p:spPr>
        <p:txBody>
          <a:bodyPr>
            <a:normAutofit/>
          </a:bodyPr>
          <a:lstStyle/>
          <a:p>
            <a:r>
              <a:rPr lang="en-US" sz="2400" spc="0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Storage Analysis of cloud database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16" y="544323"/>
            <a:ext cx="913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Performance Analysis on requests sent to </a:t>
            </a:r>
            <a:r>
              <a:rPr lang="en-US" sz="2000" dirty="0" smtClean="0">
                <a:solidFill>
                  <a:srgbClr val="00B050"/>
                </a:solidFill>
              </a:rPr>
              <a:t>MongoLab Database </a:t>
            </a:r>
            <a:r>
              <a:rPr lang="en-US" sz="2000" dirty="0" smtClean="0"/>
              <a:t>was done using LoadStorm Tool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" y="5324036"/>
            <a:ext cx="9132600" cy="1524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2662"/>
            <a:ext cx="9151373" cy="3071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0216"/>
            <a:ext cx="9144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847</TotalTime>
  <Words>654</Words>
  <Application>Microsoft Office PowerPoint</Application>
  <PresentationFormat>On-screen Show (4:3)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Wingdings</vt:lpstr>
      <vt:lpstr>Retrospect</vt:lpstr>
      <vt:lpstr>1_Retrospect</vt:lpstr>
      <vt:lpstr>DASC : Database &amp; API as a Service in Cloud</vt:lpstr>
      <vt:lpstr>PROBLEM DEFINITION :</vt:lpstr>
      <vt:lpstr>AT THE PRESENT:</vt:lpstr>
      <vt:lpstr>REST API CODE : The code is written in Java </vt:lpstr>
      <vt:lpstr>DATABASE in MONGOLAB</vt:lpstr>
      <vt:lpstr>PowerPoint Presentation</vt:lpstr>
      <vt:lpstr>DATABASE in CLOUDANT</vt:lpstr>
      <vt:lpstr>DEPLOYING IN THE CLOUD</vt:lpstr>
      <vt:lpstr>Storage Analysis of cloud database</vt:lpstr>
      <vt:lpstr>PowerPoint Presentation</vt:lpstr>
      <vt:lpstr>PowerPoint Presentation</vt:lpstr>
      <vt:lpstr>PowerPoint Presentation</vt:lpstr>
      <vt:lpstr>Retrieval Analysis of cloud database</vt:lpstr>
      <vt:lpstr>PowerPoint Presentation</vt:lpstr>
      <vt:lpstr>PowerPoint Presentation</vt:lpstr>
      <vt:lpstr>Performance Analysis on requests sent to Cloudant Database was done using LoadStorm Tool and we used curl command to place the API calls. </vt:lpstr>
      <vt:lpstr>PowerPoint Presentation</vt:lpstr>
      <vt:lpstr>API as a Service</vt:lpstr>
      <vt:lpstr>RETRIVE the data</vt:lpstr>
      <vt:lpstr>PowerPoint Presentation</vt:lpstr>
      <vt:lpstr>OBSERVATIONS :</vt:lpstr>
      <vt:lpstr>Outcome of the project:</vt:lpstr>
      <vt:lpstr>Differences between MongoLab and CloudAnt 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</dc:creator>
  <cp:lastModifiedBy>deepthi bn</cp:lastModifiedBy>
  <cp:revision>84</cp:revision>
  <dcterms:created xsi:type="dcterms:W3CDTF">2006-08-16T00:00:00Z</dcterms:created>
  <dcterms:modified xsi:type="dcterms:W3CDTF">2015-12-08T15:59:40Z</dcterms:modified>
</cp:coreProperties>
</file>