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55a05d69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55a05d69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56753b7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56753b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55a05d69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55a05d69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55a05d69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55a05d69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55a05d69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55a05d69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55a05d69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55a05d69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55a05d69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55a05d69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55a05d69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55a05d69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55a05d69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55a05d69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55a05d69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55a05d69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uciml/default-of-credit-card-clients-dataset"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waroop2912/Credit-Card-Default-Prediction/blob/main/Data%20Pre-process.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ain.d1vswixax2mkb.amplifyapp.com/" TargetMode="External"/><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08350" y="1572200"/>
            <a:ext cx="5146200" cy="158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Final Project</a:t>
            </a:r>
            <a:endParaRPr b="1"/>
          </a:p>
          <a:p>
            <a:pPr indent="0" lvl="0" marL="0" rtl="0" algn="l">
              <a:lnSpc>
                <a:spcPct val="125000"/>
              </a:lnSpc>
              <a:spcBef>
                <a:spcPts val="0"/>
              </a:spcBef>
              <a:spcAft>
                <a:spcPts val="0"/>
              </a:spcAft>
              <a:buNone/>
            </a:pPr>
            <a:r>
              <a:rPr b="1" lang="en" sz="2555">
                <a:latin typeface="Arial"/>
                <a:ea typeface="Arial"/>
                <a:cs typeface="Arial"/>
                <a:sym typeface="Arial"/>
              </a:rPr>
              <a:t>Credit Card Default Prediction</a:t>
            </a:r>
            <a:endParaRPr sz="2655"/>
          </a:p>
          <a:p>
            <a:pPr indent="0" lvl="0" marL="0" rtl="0" algn="l">
              <a:spcBef>
                <a:spcPts val="1200"/>
              </a:spcBef>
              <a:spcAft>
                <a:spcPts val="0"/>
              </a:spcAft>
              <a:buNone/>
            </a:pPr>
            <a:r>
              <a:t/>
            </a:r>
            <a:endParaRPr b="1"/>
          </a:p>
        </p:txBody>
      </p:sp>
      <p:sp>
        <p:nvSpPr>
          <p:cNvPr id="135" name="Google Shape;135;p13"/>
          <p:cNvSpPr txBox="1"/>
          <p:nvPr>
            <p:ph idx="1" type="subTitle"/>
          </p:nvPr>
        </p:nvSpPr>
        <p:spPr>
          <a:xfrm>
            <a:off x="5083950" y="3924925"/>
            <a:ext cx="3470700" cy="92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a:t>
            </a:r>
            <a:br>
              <a:rPr lang="en"/>
            </a:br>
            <a:r>
              <a:rPr lang="en"/>
              <a:t>Nicholas Wofford</a:t>
            </a:r>
            <a:endParaRPr/>
          </a:p>
          <a:p>
            <a:pPr indent="0" lvl="0" marL="0" rtl="0" algn="l">
              <a:spcBef>
                <a:spcPts val="0"/>
              </a:spcBef>
              <a:spcAft>
                <a:spcPts val="0"/>
              </a:spcAft>
              <a:buNone/>
            </a:pPr>
            <a:r>
              <a:rPr lang="en"/>
              <a:t>Jyoti Swaroop Naidu Yelaka</a:t>
            </a:r>
            <a:br>
              <a:rPr lang="en"/>
            </a:br>
            <a:r>
              <a:rPr lang="en"/>
              <a:t>Amarnath Reddy Chinthapalli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0" y="393750"/>
            <a:ext cx="9144000" cy="64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latin typeface="Arial"/>
                <a:ea typeface="Arial"/>
                <a:cs typeface="Arial"/>
                <a:sym typeface="Arial"/>
              </a:rPr>
              <a:t>Errors</a:t>
            </a:r>
            <a:endParaRPr b="1" sz="3000" u="sng">
              <a:latin typeface="Arial"/>
              <a:ea typeface="Arial"/>
              <a:cs typeface="Arial"/>
              <a:sym typeface="Arial"/>
            </a:endParaRPr>
          </a:p>
        </p:txBody>
      </p:sp>
      <p:sp>
        <p:nvSpPr>
          <p:cNvPr id="196" name="Google Shape;196;p22"/>
          <p:cNvSpPr txBox="1"/>
          <p:nvPr>
            <p:ph idx="1" type="body"/>
          </p:nvPr>
        </p:nvSpPr>
        <p:spPr>
          <a:xfrm>
            <a:off x="0" y="1146300"/>
            <a:ext cx="9144000" cy="13146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Currently the application has a flaw that prevents communication between the front and back end. This has to do with a CORS error that we can not seem to find a solution too. If this error did not exist the program would function as intended as the API can be query from an external software such as POSTman and the webpage is fully functional beside not being able to get the result from the model.</a:t>
            </a:r>
            <a:endParaRPr sz="1600">
              <a:latin typeface="Arial"/>
              <a:ea typeface="Arial"/>
              <a:cs typeface="Arial"/>
              <a:sym typeface="Arial"/>
            </a:endParaRPr>
          </a:p>
        </p:txBody>
      </p:sp>
      <p:pic>
        <p:nvPicPr>
          <p:cNvPr id="197" name="Google Shape;197;p22"/>
          <p:cNvPicPr preferRelativeResize="0"/>
          <p:nvPr/>
        </p:nvPicPr>
        <p:blipFill rotWithShape="1">
          <a:blip r:embed="rId3">
            <a:alphaModFix/>
          </a:blip>
          <a:srcRect b="0" l="0" r="42722" t="0"/>
          <a:stretch/>
        </p:blipFill>
        <p:spPr>
          <a:xfrm>
            <a:off x="360100" y="2704550"/>
            <a:ext cx="3239649" cy="1723325"/>
          </a:xfrm>
          <a:prstGeom prst="rect">
            <a:avLst/>
          </a:prstGeom>
          <a:noFill/>
          <a:ln>
            <a:noFill/>
          </a:ln>
        </p:spPr>
      </p:pic>
      <p:sp>
        <p:nvSpPr>
          <p:cNvPr id="198" name="Google Shape;198;p22"/>
          <p:cNvSpPr txBox="1"/>
          <p:nvPr/>
        </p:nvSpPr>
        <p:spPr>
          <a:xfrm>
            <a:off x="1307475" y="4427875"/>
            <a:ext cx="134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Postman result</a:t>
            </a:r>
            <a:endParaRPr sz="1300">
              <a:solidFill>
                <a:schemeClr val="lt1"/>
              </a:solidFill>
              <a:latin typeface="Lato"/>
              <a:ea typeface="Lato"/>
              <a:cs typeface="Lato"/>
              <a:sym typeface="Lato"/>
            </a:endParaRPr>
          </a:p>
        </p:txBody>
      </p:sp>
      <p:pic>
        <p:nvPicPr>
          <p:cNvPr id="199" name="Google Shape;199;p22"/>
          <p:cNvPicPr preferRelativeResize="0"/>
          <p:nvPr/>
        </p:nvPicPr>
        <p:blipFill>
          <a:blip r:embed="rId4">
            <a:alphaModFix/>
          </a:blip>
          <a:stretch>
            <a:fillRect/>
          </a:stretch>
        </p:blipFill>
        <p:spPr>
          <a:xfrm>
            <a:off x="3955762" y="2704550"/>
            <a:ext cx="1570350" cy="1865100"/>
          </a:xfrm>
          <a:prstGeom prst="rect">
            <a:avLst/>
          </a:prstGeom>
          <a:noFill/>
          <a:ln>
            <a:noFill/>
          </a:ln>
        </p:spPr>
      </p:pic>
      <p:sp>
        <p:nvSpPr>
          <p:cNvPr id="200" name="Google Shape;200;p22"/>
          <p:cNvSpPr txBox="1"/>
          <p:nvPr/>
        </p:nvSpPr>
        <p:spPr>
          <a:xfrm>
            <a:off x="4144500" y="4680263"/>
            <a:ext cx="134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Postman Query</a:t>
            </a:r>
            <a:endParaRPr sz="1300">
              <a:solidFill>
                <a:schemeClr val="lt1"/>
              </a:solidFill>
              <a:latin typeface="Lato"/>
              <a:ea typeface="Lato"/>
              <a:cs typeface="Lato"/>
              <a:sym typeface="Lato"/>
            </a:endParaRPr>
          </a:p>
        </p:txBody>
      </p:sp>
      <p:pic>
        <p:nvPicPr>
          <p:cNvPr id="201" name="Google Shape;201;p22"/>
          <p:cNvPicPr preferRelativeResize="0"/>
          <p:nvPr/>
        </p:nvPicPr>
        <p:blipFill>
          <a:blip r:embed="rId5">
            <a:alphaModFix/>
          </a:blip>
          <a:stretch>
            <a:fillRect/>
          </a:stretch>
        </p:blipFill>
        <p:spPr>
          <a:xfrm>
            <a:off x="5882125" y="2751379"/>
            <a:ext cx="3239650" cy="997421"/>
          </a:xfrm>
          <a:prstGeom prst="rect">
            <a:avLst/>
          </a:prstGeom>
          <a:noFill/>
          <a:ln>
            <a:noFill/>
          </a:ln>
        </p:spPr>
      </p:pic>
      <p:sp>
        <p:nvSpPr>
          <p:cNvPr id="202" name="Google Shape;202;p22"/>
          <p:cNvSpPr txBox="1"/>
          <p:nvPr/>
        </p:nvSpPr>
        <p:spPr>
          <a:xfrm>
            <a:off x="6829500" y="3921175"/>
            <a:ext cx="1059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CORS error</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latin typeface="Arial"/>
                <a:ea typeface="Arial"/>
                <a:cs typeface="Arial"/>
                <a:sym typeface="Arial"/>
              </a:rPr>
              <a:t>Conclusion</a:t>
            </a:r>
            <a:endParaRPr b="1" sz="3000" u="sng">
              <a:latin typeface="Arial"/>
              <a:ea typeface="Arial"/>
              <a:cs typeface="Arial"/>
              <a:sym typeface="Arial"/>
            </a:endParaRPr>
          </a:p>
        </p:txBody>
      </p:sp>
      <p:sp>
        <p:nvSpPr>
          <p:cNvPr id="208" name="Google Shape;208;p23"/>
          <p:cNvSpPr txBox="1"/>
          <p:nvPr>
            <p:ph idx="1" type="body"/>
          </p:nvPr>
        </p:nvSpPr>
        <p:spPr>
          <a:xfrm>
            <a:off x="503675" y="1210100"/>
            <a:ext cx="8462100" cy="38097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Font typeface="Arial"/>
              <a:buChar char="●"/>
            </a:pPr>
            <a:r>
              <a:rPr lang="en" sz="1500">
                <a:latin typeface="Arial"/>
                <a:ea typeface="Arial"/>
                <a:cs typeface="Arial"/>
                <a:sym typeface="Arial"/>
              </a:rPr>
              <a:t>High Accuracy</a:t>
            </a:r>
            <a:endParaRPr sz="1500">
              <a:latin typeface="Arial"/>
              <a:ea typeface="Arial"/>
              <a:cs typeface="Arial"/>
              <a:sym typeface="Arial"/>
            </a:endParaRPr>
          </a:p>
          <a:p>
            <a:pPr indent="0" lvl="0" marL="914400" rtl="0" algn="l">
              <a:lnSpc>
                <a:spcPct val="95000"/>
              </a:lnSpc>
              <a:spcBef>
                <a:spcPts val="1200"/>
              </a:spcBef>
              <a:spcAft>
                <a:spcPts val="0"/>
              </a:spcAft>
              <a:buNone/>
            </a:pPr>
            <a:r>
              <a:rPr lang="en" sz="1500">
                <a:latin typeface="Arial"/>
                <a:ea typeface="Arial"/>
                <a:cs typeface="Arial"/>
                <a:sym typeface="Arial"/>
              </a:rPr>
              <a:t>The model achieved an accuracy of 81.23%, indicating a strong ability to classify instances correctly.</a:t>
            </a:r>
            <a:endParaRPr sz="1500">
              <a:latin typeface="Arial"/>
              <a:ea typeface="Arial"/>
              <a:cs typeface="Arial"/>
              <a:sym typeface="Arial"/>
            </a:endParaRPr>
          </a:p>
          <a:p>
            <a:pPr indent="-323850" lvl="0" marL="457200" rtl="0" algn="l">
              <a:lnSpc>
                <a:spcPct val="95000"/>
              </a:lnSpc>
              <a:spcBef>
                <a:spcPts val="1200"/>
              </a:spcBef>
              <a:spcAft>
                <a:spcPts val="0"/>
              </a:spcAft>
              <a:buSzPts val="1500"/>
              <a:buFont typeface="Arial"/>
              <a:buChar char="●"/>
            </a:pPr>
            <a:r>
              <a:rPr lang="en" sz="1500">
                <a:latin typeface="Arial"/>
                <a:ea typeface="Arial"/>
                <a:cs typeface="Arial"/>
                <a:sym typeface="Arial"/>
              </a:rPr>
              <a:t>Precision and Error Minimization: </a:t>
            </a:r>
            <a:endParaRPr sz="1500">
              <a:latin typeface="Arial"/>
              <a:ea typeface="Arial"/>
              <a:cs typeface="Arial"/>
              <a:sym typeface="Arial"/>
            </a:endParaRPr>
          </a:p>
          <a:p>
            <a:pPr indent="0" lvl="0" marL="914400" rtl="0" algn="l">
              <a:lnSpc>
                <a:spcPct val="95000"/>
              </a:lnSpc>
              <a:spcBef>
                <a:spcPts val="1200"/>
              </a:spcBef>
              <a:spcAft>
                <a:spcPts val="0"/>
              </a:spcAft>
              <a:buNone/>
            </a:pPr>
            <a:r>
              <a:rPr lang="en" sz="1500">
                <a:latin typeface="Arial"/>
                <a:ea typeface="Arial"/>
                <a:cs typeface="Arial"/>
                <a:sym typeface="Arial"/>
              </a:rPr>
              <a:t>With a precision score of 0.6596 and a Mean Squared Error (MSE) of 0.1412, the model shows effective identification of positive instances and minimizes prediction errors, which is especially important in scenarios where reducing false positives is crucial.</a:t>
            </a:r>
            <a:endParaRPr sz="1500">
              <a:latin typeface="Arial"/>
              <a:ea typeface="Arial"/>
              <a:cs typeface="Arial"/>
              <a:sym typeface="Arial"/>
            </a:endParaRPr>
          </a:p>
          <a:p>
            <a:pPr indent="-323850" lvl="0" marL="457200" rtl="0" algn="l">
              <a:lnSpc>
                <a:spcPct val="95000"/>
              </a:lnSpc>
              <a:spcBef>
                <a:spcPts val="1200"/>
              </a:spcBef>
              <a:spcAft>
                <a:spcPts val="0"/>
              </a:spcAft>
              <a:buSzPts val="1500"/>
              <a:buFont typeface="Arial"/>
              <a:buChar char="●"/>
            </a:pPr>
            <a:r>
              <a:rPr lang="en" sz="1500">
                <a:latin typeface="Arial"/>
                <a:ea typeface="Arial"/>
                <a:cs typeface="Arial"/>
                <a:sym typeface="Arial"/>
              </a:rPr>
              <a:t>Effective Discrimination Ability:</a:t>
            </a:r>
            <a:endParaRPr sz="1500">
              <a:latin typeface="Arial"/>
              <a:ea typeface="Arial"/>
              <a:cs typeface="Arial"/>
              <a:sym typeface="Arial"/>
            </a:endParaRPr>
          </a:p>
          <a:p>
            <a:pPr indent="0" lvl="0" marL="914400" rtl="0" algn="l">
              <a:lnSpc>
                <a:spcPct val="95000"/>
              </a:lnSpc>
              <a:spcBef>
                <a:spcPts val="1200"/>
              </a:spcBef>
              <a:spcAft>
                <a:spcPts val="1200"/>
              </a:spcAft>
              <a:buNone/>
            </a:pPr>
            <a:r>
              <a:rPr lang="en" sz="1500">
                <a:latin typeface="Arial"/>
                <a:ea typeface="Arial"/>
                <a:cs typeface="Arial"/>
                <a:sym typeface="Arial"/>
              </a:rPr>
              <a:t>The Receiver Operating Characteristic (ROC) curve and an Area Under the Curve (AUC) score of 0.77 highlight the model's capacity to distinguish between positive and negative instances effectively across various probability thresholds.</a:t>
            </a:r>
            <a:endParaRPr sz="1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0" y="12160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latin typeface="Arial"/>
                <a:ea typeface="Arial"/>
                <a:cs typeface="Arial"/>
                <a:sym typeface="Arial"/>
              </a:rPr>
              <a:t>Contents</a:t>
            </a:r>
            <a:endParaRPr b="1" sz="3000" u="sng">
              <a:latin typeface="Arial"/>
              <a:ea typeface="Arial"/>
              <a:cs typeface="Arial"/>
              <a:sym typeface="Arial"/>
            </a:endParaRPr>
          </a:p>
        </p:txBody>
      </p:sp>
      <p:sp>
        <p:nvSpPr>
          <p:cNvPr id="141" name="Google Shape;141;p14"/>
          <p:cNvSpPr txBox="1"/>
          <p:nvPr>
            <p:ph idx="1" type="body"/>
          </p:nvPr>
        </p:nvSpPr>
        <p:spPr>
          <a:xfrm>
            <a:off x="716650" y="900350"/>
            <a:ext cx="7971600" cy="40026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Introduction</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Project Idea</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Training Data</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Feature Engineering</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Model Training / Hosting</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Backend</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Frontend</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Errors</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Conclusion</a:t>
            </a:r>
            <a:endParaRPr sz="20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0" lvl="0" marL="45720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0" y="393750"/>
            <a:ext cx="9144000" cy="914100"/>
          </a:xfrm>
          <a:prstGeom prst="rect">
            <a:avLst/>
          </a:prstGeom>
        </p:spPr>
        <p:txBody>
          <a:bodyPr anchorCtr="0" anchor="t" bIns="91425" lIns="91425" spcFirstLastPara="1" rIns="91425" wrap="square" tIns="91425">
            <a:normAutofit/>
          </a:bodyPr>
          <a:lstStyle/>
          <a:p>
            <a:pPr indent="0" lvl="0" marL="0" rtl="0" algn="ctr">
              <a:lnSpc>
                <a:spcPct val="125000"/>
              </a:lnSpc>
              <a:spcBef>
                <a:spcPts val="0"/>
              </a:spcBef>
              <a:spcAft>
                <a:spcPts val="1200"/>
              </a:spcAft>
              <a:buNone/>
            </a:pPr>
            <a:r>
              <a:rPr b="1" lang="en" sz="3000" u="sng">
                <a:latin typeface="Arial"/>
                <a:ea typeface="Arial"/>
                <a:cs typeface="Arial"/>
                <a:sym typeface="Arial"/>
              </a:rPr>
              <a:t>Credit-Card-Default-Prediction</a:t>
            </a:r>
            <a:endParaRPr sz="3100" u="sng"/>
          </a:p>
        </p:txBody>
      </p:sp>
      <p:sp>
        <p:nvSpPr>
          <p:cNvPr id="147" name="Google Shape;147;p15"/>
          <p:cNvSpPr txBox="1"/>
          <p:nvPr>
            <p:ph idx="1" type="body"/>
          </p:nvPr>
        </p:nvSpPr>
        <p:spPr>
          <a:xfrm>
            <a:off x="0" y="1307850"/>
            <a:ext cx="9144000" cy="38358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Project Scope:</a:t>
            </a:r>
            <a:endParaRPr sz="1600">
              <a:latin typeface="Arial"/>
              <a:ea typeface="Arial"/>
              <a:cs typeface="Arial"/>
              <a:sym typeface="Arial"/>
            </a:endParaRPr>
          </a:p>
          <a:p>
            <a:pPr indent="0" lvl="0" marL="914400" rtl="0" algn="just">
              <a:spcBef>
                <a:spcPts val="1200"/>
              </a:spcBef>
              <a:spcAft>
                <a:spcPts val="0"/>
              </a:spcAft>
              <a:buNone/>
            </a:pPr>
            <a:r>
              <a:rPr lang="en" sz="1600">
                <a:latin typeface="Arial"/>
                <a:ea typeface="Arial"/>
                <a:cs typeface="Arial"/>
                <a:sym typeface="Arial"/>
              </a:rPr>
              <a:t>The goal of this project is to make a user-interactive application that will allow a user to input information regarding their credit usage and payments and predict if they are likely to default on their payments in the future.</a:t>
            </a:r>
            <a:endParaRPr sz="1600">
              <a:latin typeface="Arial"/>
              <a:ea typeface="Arial"/>
              <a:cs typeface="Arial"/>
              <a:sym typeface="Arial"/>
            </a:endParaRPr>
          </a:p>
          <a:p>
            <a:pPr indent="-330200" lvl="0" marL="457200" rtl="0" algn="just">
              <a:spcBef>
                <a:spcPts val="1200"/>
              </a:spcBef>
              <a:spcAft>
                <a:spcPts val="0"/>
              </a:spcAft>
              <a:buSzPts val="1600"/>
              <a:buFont typeface="Arial"/>
              <a:buChar char="●"/>
            </a:pPr>
            <a:r>
              <a:rPr lang="en" sz="1600">
                <a:latin typeface="Arial"/>
                <a:ea typeface="Arial"/>
                <a:cs typeface="Arial"/>
                <a:sym typeface="Arial"/>
              </a:rPr>
              <a:t>Project Domain: </a:t>
            </a:r>
            <a:endParaRPr sz="1600">
              <a:latin typeface="Arial"/>
              <a:ea typeface="Arial"/>
              <a:cs typeface="Arial"/>
              <a:sym typeface="Arial"/>
            </a:endParaRPr>
          </a:p>
          <a:p>
            <a:pPr indent="0" lvl="0" marL="914400" rtl="0" algn="just">
              <a:spcBef>
                <a:spcPts val="1200"/>
              </a:spcBef>
              <a:spcAft>
                <a:spcPts val="0"/>
              </a:spcAft>
              <a:buNone/>
            </a:pPr>
            <a:r>
              <a:rPr lang="en" sz="1600">
                <a:latin typeface="Arial"/>
                <a:ea typeface="Arial"/>
                <a:cs typeface="Arial"/>
                <a:sym typeface="Arial"/>
              </a:rPr>
              <a:t>Financial Risk Assessment - By predicting potential defaults, financial institutions can take proactive measures, thereby reducing losses and better managing risks.</a:t>
            </a:r>
            <a:endParaRPr sz="1600">
              <a:latin typeface="Arial"/>
              <a:ea typeface="Arial"/>
              <a:cs typeface="Arial"/>
              <a:sym typeface="Arial"/>
            </a:endParaRPr>
          </a:p>
          <a:p>
            <a:pPr indent="-330200" lvl="0" marL="457200" rtl="0" algn="just">
              <a:spcBef>
                <a:spcPts val="1200"/>
              </a:spcBef>
              <a:spcAft>
                <a:spcPts val="0"/>
              </a:spcAft>
              <a:buSzPts val="1600"/>
              <a:buFont typeface="Arial"/>
              <a:buChar char="●"/>
            </a:pPr>
            <a:r>
              <a:rPr lang="en" sz="1600">
                <a:latin typeface="Arial"/>
                <a:ea typeface="Arial"/>
                <a:cs typeface="Arial"/>
                <a:sym typeface="Arial"/>
              </a:rPr>
              <a:t>AWS Tools to use:</a:t>
            </a:r>
            <a:endParaRPr sz="1600">
              <a:latin typeface="Arial"/>
              <a:ea typeface="Arial"/>
              <a:cs typeface="Arial"/>
              <a:sym typeface="Arial"/>
            </a:endParaRPr>
          </a:p>
          <a:p>
            <a:pPr indent="457200" lvl="0" marL="457200" rtl="0" algn="just">
              <a:spcBef>
                <a:spcPts val="1200"/>
              </a:spcBef>
              <a:spcAft>
                <a:spcPts val="1200"/>
              </a:spcAft>
              <a:buNone/>
            </a:pPr>
            <a:r>
              <a:rPr lang="en" sz="1600">
                <a:latin typeface="Arial"/>
                <a:ea typeface="Arial"/>
                <a:cs typeface="Arial"/>
                <a:sym typeface="Arial"/>
              </a:rPr>
              <a:t>Amazon S3, Amazon SageMaker, Amazon Api Gateway, Amazon Lambda</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0" y="34840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latin typeface="Arial"/>
                <a:ea typeface="Arial"/>
                <a:cs typeface="Arial"/>
                <a:sym typeface="Arial"/>
              </a:rPr>
              <a:t>Project Idea</a:t>
            </a:r>
            <a:endParaRPr b="1" sz="3000" u="sng">
              <a:latin typeface="Arial"/>
              <a:ea typeface="Arial"/>
              <a:cs typeface="Arial"/>
              <a:sym typeface="Arial"/>
            </a:endParaRPr>
          </a:p>
        </p:txBody>
      </p:sp>
      <p:sp>
        <p:nvSpPr>
          <p:cNvPr id="153" name="Google Shape;153;p16"/>
          <p:cNvSpPr txBox="1"/>
          <p:nvPr>
            <p:ph idx="1" type="body"/>
          </p:nvPr>
        </p:nvSpPr>
        <p:spPr>
          <a:xfrm>
            <a:off x="0" y="1329025"/>
            <a:ext cx="9144000" cy="8712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Font typeface="Arial"/>
              <a:buChar char="●"/>
            </a:pPr>
            <a:r>
              <a:rPr lang="en" sz="1602">
                <a:latin typeface="Arial"/>
                <a:ea typeface="Arial"/>
                <a:cs typeface="Arial"/>
                <a:sym typeface="Arial"/>
              </a:rPr>
              <a:t>This project is </a:t>
            </a:r>
            <a:r>
              <a:rPr lang="en" sz="1602">
                <a:latin typeface="Arial"/>
                <a:ea typeface="Arial"/>
                <a:cs typeface="Arial"/>
                <a:sym typeface="Arial"/>
              </a:rPr>
              <a:t>intended</a:t>
            </a:r>
            <a:r>
              <a:rPr lang="en" sz="1602">
                <a:latin typeface="Arial"/>
                <a:ea typeface="Arial"/>
                <a:cs typeface="Arial"/>
                <a:sym typeface="Arial"/>
              </a:rPr>
              <a:t> to be a demonstration of several AWS technologies to create a user </a:t>
            </a:r>
            <a:r>
              <a:rPr lang="en" sz="1602">
                <a:latin typeface="Arial"/>
                <a:ea typeface="Arial"/>
                <a:cs typeface="Arial"/>
                <a:sym typeface="Arial"/>
              </a:rPr>
              <a:t>interactive</a:t>
            </a:r>
            <a:r>
              <a:rPr lang="en" sz="1602">
                <a:latin typeface="Arial"/>
                <a:ea typeface="Arial"/>
                <a:cs typeface="Arial"/>
                <a:sym typeface="Arial"/>
              </a:rPr>
              <a:t> predictive model for credit card defaults.</a:t>
            </a:r>
            <a:endParaRPr sz="1602">
              <a:latin typeface="Arial"/>
              <a:ea typeface="Arial"/>
              <a:cs typeface="Arial"/>
              <a:sym typeface="Arial"/>
            </a:endParaRPr>
          </a:p>
        </p:txBody>
      </p:sp>
      <p:pic>
        <p:nvPicPr>
          <p:cNvPr id="154" name="Google Shape;154;p16"/>
          <p:cNvPicPr preferRelativeResize="0"/>
          <p:nvPr/>
        </p:nvPicPr>
        <p:blipFill>
          <a:blip r:embed="rId3">
            <a:alphaModFix/>
          </a:blip>
          <a:stretch>
            <a:fillRect/>
          </a:stretch>
        </p:blipFill>
        <p:spPr>
          <a:xfrm>
            <a:off x="1733875" y="2025175"/>
            <a:ext cx="5545349" cy="292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0" y="39375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latin typeface="Arial"/>
                <a:ea typeface="Arial"/>
                <a:cs typeface="Arial"/>
                <a:sym typeface="Arial"/>
              </a:rPr>
              <a:t>Training Data</a:t>
            </a:r>
            <a:endParaRPr b="1" sz="3000" u="sng">
              <a:latin typeface="Arial"/>
              <a:ea typeface="Arial"/>
              <a:cs typeface="Arial"/>
              <a:sym typeface="Arial"/>
            </a:endParaRPr>
          </a:p>
        </p:txBody>
      </p:sp>
      <p:sp>
        <p:nvSpPr>
          <p:cNvPr id="160" name="Google Shape;160;p17"/>
          <p:cNvSpPr txBox="1"/>
          <p:nvPr>
            <p:ph idx="1" type="body"/>
          </p:nvPr>
        </p:nvSpPr>
        <p:spPr>
          <a:xfrm>
            <a:off x="0" y="1175025"/>
            <a:ext cx="9221100" cy="3303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 sz="1600" u="sng">
                <a:solidFill>
                  <a:schemeClr val="hlink"/>
                </a:solidFill>
                <a:latin typeface="Arial"/>
                <a:ea typeface="Arial"/>
                <a:cs typeface="Arial"/>
                <a:sym typeface="Arial"/>
                <a:hlinkClick r:id="rId3"/>
              </a:rPr>
              <a:t>https://www.kaggle.com/datasets/uciml/default-of-credit-card-clients-dataset</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330200" lvl="1" marL="914400" rtl="0" algn="l">
              <a:spcBef>
                <a:spcPts val="1200"/>
              </a:spcBef>
              <a:spcAft>
                <a:spcPts val="0"/>
              </a:spcAft>
              <a:buSzPts val="1600"/>
              <a:buFont typeface="Arial"/>
              <a:buChar char="○"/>
            </a:pPr>
            <a:r>
              <a:rPr lang="en" sz="1600">
                <a:latin typeface="Arial"/>
                <a:ea typeface="Arial"/>
                <a:cs typeface="Arial"/>
                <a:sym typeface="Arial"/>
              </a:rPr>
              <a:t>30,000 Records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24 features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Collected 2005</a:t>
            </a:r>
            <a:endParaRPr sz="1600">
              <a:latin typeface="Arial"/>
              <a:ea typeface="Arial"/>
              <a:cs typeface="Arial"/>
              <a:sym typeface="Arial"/>
            </a:endParaRPr>
          </a:p>
        </p:txBody>
      </p:sp>
      <p:pic>
        <p:nvPicPr>
          <p:cNvPr id="161" name="Google Shape;161;p17"/>
          <p:cNvPicPr preferRelativeResize="0"/>
          <p:nvPr/>
        </p:nvPicPr>
        <p:blipFill>
          <a:blip r:embed="rId4">
            <a:alphaModFix/>
          </a:blip>
          <a:stretch>
            <a:fillRect/>
          </a:stretch>
        </p:blipFill>
        <p:spPr>
          <a:xfrm>
            <a:off x="3954800" y="1759875"/>
            <a:ext cx="4563050" cy="2913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0" y="39375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800" u="sng">
                <a:latin typeface="Arial"/>
                <a:ea typeface="Arial"/>
                <a:cs typeface="Arial"/>
                <a:sym typeface="Arial"/>
              </a:rPr>
              <a:t>Feature Engineering</a:t>
            </a:r>
            <a:endParaRPr b="1" sz="2800" u="sng">
              <a:latin typeface="Arial"/>
              <a:ea typeface="Arial"/>
              <a:cs typeface="Arial"/>
              <a:sym typeface="Arial"/>
            </a:endParaRPr>
          </a:p>
        </p:txBody>
      </p:sp>
      <p:sp>
        <p:nvSpPr>
          <p:cNvPr id="167" name="Google Shape;167;p18"/>
          <p:cNvSpPr txBox="1"/>
          <p:nvPr>
            <p:ph idx="1" type="body"/>
          </p:nvPr>
        </p:nvSpPr>
        <p:spPr>
          <a:xfrm>
            <a:off x="0" y="1567550"/>
            <a:ext cx="9144000" cy="23037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Font typeface="Arial"/>
              <a:buChar char="●"/>
            </a:pPr>
            <a:r>
              <a:rPr lang="en" sz="1600">
                <a:latin typeface="Arial"/>
                <a:ea typeface="Arial"/>
                <a:cs typeface="Arial"/>
                <a:sym typeface="Arial"/>
              </a:rPr>
              <a:t>Feature engineering done with AWS sagemaker, the dataset was complete with no null values. All data engineering that was done was to improve the accuracy of the model. This includes dropping non-essential columns such as ID and one-hot encoding.</a:t>
            </a:r>
            <a:endParaRPr sz="1600">
              <a:latin typeface="Arial"/>
              <a:ea typeface="Arial"/>
              <a:cs typeface="Arial"/>
              <a:sym typeface="Arial"/>
            </a:endParaRPr>
          </a:p>
          <a:p>
            <a:pPr indent="0" lvl="0" marL="457200" rtl="0" algn="l">
              <a:lnSpc>
                <a:spcPct val="105000"/>
              </a:lnSpc>
              <a:spcBef>
                <a:spcPts val="1200"/>
              </a:spcBef>
              <a:spcAft>
                <a:spcPts val="0"/>
              </a:spcAft>
              <a:buNone/>
            </a:pPr>
            <a:r>
              <a:t/>
            </a:r>
            <a:endParaRPr sz="1600">
              <a:latin typeface="Arial"/>
              <a:ea typeface="Arial"/>
              <a:cs typeface="Arial"/>
              <a:sym typeface="Arial"/>
            </a:endParaRPr>
          </a:p>
          <a:p>
            <a:pPr indent="-330200" lvl="0" marL="457200" rtl="0" algn="l">
              <a:lnSpc>
                <a:spcPct val="105000"/>
              </a:lnSpc>
              <a:spcBef>
                <a:spcPts val="1200"/>
              </a:spcBef>
              <a:spcAft>
                <a:spcPts val="0"/>
              </a:spcAft>
              <a:buSzPts val="1600"/>
              <a:buFont typeface="Arial"/>
              <a:buChar char="●"/>
            </a:pPr>
            <a:r>
              <a:rPr lang="en" sz="1600">
                <a:latin typeface="Arial"/>
                <a:ea typeface="Arial"/>
                <a:cs typeface="Arial"/>
                <a:sym typeface="Arial"/>
              </a:rPr>
              <a:t>Full data preprocessing file can be found </a:t>
            </a:r>
            <a:r>
              <a:rPr lang="en" sz="1600" u="sng">
                <a:solidFill>
                  <a:schemeClr val="hlink"/>
                </a:solidFill>
                <a:latin typeface="Arial"/>
                <a:ea typeface="Arial"/>
                <a:cs typeface="Arial"/>
                <a:sym typeface="Arial"/>
                <a:hlinkClick r:id="rId3"/>
              </a:rPr>
              <a:t>here</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0" y="1289250"/>
            <a:ext cx="9144000" cy="142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The model we decided to go with was an XGBoost </a:t>
            </a:r>
            <a:r>
              <a:rPr lang="en" sz="1600">
                <a:latin typeface="Arial"/>
                <a:ea typeface="Arial"/>
                <a:cs typeface="Arial"/>
                <a:sym typeface="Arial"/>
              </a:rPr>
              <a:t>model</a:t>
            </a:r>
            <a:r>
              <a:rPr lang="en" sz="1600">
                <a:latin typeface="Arial"/>
                <a:ea typeface="Arial"/>
                <a:cs typeface="Arial"/>
                <a:sym typeface="Arial"/>
              </a:rPr>
              <a:t> as we are dealing with a binary classification problem.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The model was trained on sagemaker and is hosted as an endpoint which can be </a:t>
            </a:r>
            <a:r>
              <a:rPr lang="en" sz="1600">
                <a:latin typeface="Arial"/>
                <a:ea typeface="Arial"/>
                <a:cs typeface="Arial"/>
                <a:sym typeface="Arial"/>
              </a:rPr>
              <a:t>accessed</a:t>
            </a:r>
            <a:r>
              <a:rPr lang="en" sz="1600">
                <a:latin typeface="Arial"/>
                <a:ea typeface="Arial"/>
                <a:cs typeface="Arial"/>
                <a:sym typeface="Arial"/>
              </a:rPr>
              <a:t> with the amazon SDK. </a:t>
            </a:r>
            <a:endParaRPr sz="1600">
              <a:latin typeface="Arial"/>
              <a:ea typeface="Arial"/>
              <a:cs typeface="Arial"/>
              <a:sym typeface="Arial"/>
            </a:endParaRPr>
          </a:p>
        </p:txBody>
      </p:sp>
      <p:sp>
        <p:nvSpPr>
          <p:cNvPr id="173" name="Google Shape;173;p19"/>
          <p:cNvSpPr txBox="1"/>
          <p:nvPr>
            <p:ph type="title"/>
          </p:nvPr>
        </p:nvSpPr>
        <p:spPr>
          <a:xfrm>
            <a:off x="0" y="39375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latin typeface="Arial"/>
                <a:ea typeface="Arial"/>
                <a:cs typeface="Arial"/>
                <a:sym typeface="Arial"/>
              </a:rPr>
              <a:t>Model </a:t>
            </a:r>
            <a:r>
              <a:rPr b="1" lang="en" sz="3000" u="sng">
                <a:latin typeface="Arial"/>
                <a:ea typeface="Arial"/>
                <a:cs typeface="Arial"/>
                <a:sym typeface="Arial"/>
              </a:rPr>
              <a:t>Training</a:t>
            </a:r>
            <a:r>
              <a:rPr b="1" lang="en" sz="3000" u="sng">
                <a:latin typeface="Arial"/>
                <a:ea typeface="Arial"/>
                <a:cs typeface="Arial"/>
                <a:sym typeface="Arial"/>
              </a:rPr>
              <a:t> / Hosting</a:t>
            </a:r>
            <a:endParaRPr b="1" sz="3000" u="sng">
              <a:latin typeface="Arial"/>
              <a:ea typeface="Arial"/>
              <a:cs typeface="Arial"/>
              <a:sym typeface="Arial"/>
            </a:endParaRPr>
          </a:p>
        </p:txBody>
      </p:sp>
      <p:pic>
        <p:nvPicPr>
          <p:cNvPr id="174" name="Google Shape;174;p19"/>
          <p:cNvPicPr preferRelativeResize="0"/>
          <p:nvPr/>
        </p:nvPicPr>
        <p:blipFill rotWithShape="1">
          <a:blip r:embed="rId3">
            <a:alphaModFix/>
          </a:blip>
          <a:srcRect b="0" l="-1520" r="1520" t="0"/>
          <a:stretch/>
        </p:blipFill>
        <p:spPr>
          <a:xfrm>
            <a:off x="514075" y="3107650"/>
            <a:ext cx="8225902" cy="142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0" y="39375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latin typeface="Arial"/>
                <a:ea typeface="Arial"/>
                <a:cs typeface="Arial"/>
                <a:sym typeface="Arial"/>
              </a:rPr>
              <a:t>Backend</a:t>
            </a:r>
            <a:endParaRPr b="1" sz="3000" u="sng">
              <a:latin typeface="Arial"/>
              <a:ea typeface="Arial"/>
              <a:cs typeface="Arial"/>
              <a:sym typeface="Arial"/>
            </a:endParaRPr>
          </a:p>
        </p:txBody>
      </p:sp>
      <p:sp>
        <p:nvSpPr>
          <p:cNvPr id="180" name="Google Shape;180;p20"/>
          <p:cNvSpPr txBox="1"/>
          <p:nvPr>
            <p:ph idx="1" type="body"/>
          </p:nvPr>
        </p:nvSpPr>
        <p:spPr>
          <a:xfrm>
            <a:off x="0" y="1094575"/>
            <a:ext cx="9144000" cy="1715400"/>
          </a:xfrm>
          <a:prstGeom prst="rect">
            <a:avLst/>
          </a:prstGeom>
        </p:spPr>
        <p:txBody>
          <a:bodyPr anchorCtr="0" anchor="t" bIns="91425" lIns="91425" spcFirstLastPara="1" rIns="91425" wrap="square" tIns="91425">
            <a:noAutofit/>
          </a:bodyPr>
          <a:lstStyle/>
          <a:p>
            <a:pPr indent="-330200" lvl="0" marL="457200" rtl="0" algn="just">
              <a:lnSpc>
                <a:spcPct val="105000"/>
              </a:lnSpc>
              <a:spcBef>
                <a:spcPts val="0"/>
              </a:spcBef>
              <a:spcAft>
                <a:spcPts val="0"/>
              </a:spcAft>
              <a:buSzPts val="1600"/>
              <a:buFont typeface="Arial"/>
              <a:buChar char="●"/>
            </a:pPr>
            <a:r>
              <a:rPr lang="en" sz="1600">
                <a:latin typeface="Arial"/>
                <a:ea typeface="Arial"/>
                <a:cs typeface="Arial"/>
                <a:sym typeface="Arial"/>
              </a:rPr>
              <a:t>The backend of this application uses two AWS products: AWS api gateway and AWS Lambda.</a:t>
            </a:r>
            <a:endParaRPr sz="1600">
              <a:latin typeface="Arial"/>
              <a:ea typeface="Arial"/>
              <a:cs typeface="Arial"/>
              <a:sym typeface="Arial"/>
            </a:endParaRPr>
          </a:p>
          <a:p>
            <a:pPr indent="-330200" lvl="0" marL="457200" rtl="0" algn="just">
              <a:lnSpc>
                <a:spcPct val="105000"/>
              </a:lnSpc>
              <a:spcBef>
                <a:spcPts val="0"/>
              </a:spcBef>
              <a:spcAft>
                <a:spcPts val="0"/>
              </a:spcAft>
              <a:buSzPts val="1600"/>
              <a:buFont typeface="Arial"/>
              <a:buChar char="●"/>
            </a:pPr>
            <a:r>
              <a:rPr lang="en" sz="1600">
                <a:latin typeface="Arial"/>
                <a:ea typeface="Arial"/>
                <a:cs typeface="Arial"/>
                <a:sym typeface="Arial"/>
              </a:rPr>
              <a:t>These two applications work in conjunction to allow for communication with api requests over the web. </a:t>
            </a:r>
            <a:endParaRPr sz="1600">
              <a:latin typeface="Arial"/>
              <a:ea typeface="Arial"/>
              <a:cs typeface="Arial"/>
              <a:sym typeface="Arial"/>
            </a:endParaRPr>
          </a:p>
          <a:p>
            <a:pPr indent="-330200" lvl="0" marL="457200" rtl="0" algn="just">
              <a:lnSpc>
                <a:spcPct val="105000"/>
              </a:lnSpc>
              <a:spcBef>
                <a:spcPts val="0"/>
              </a:spcBef>
              <a:spcAft>
                <a:spcPts val="0"/>
              </a:spcAft>
              <a:buSzPts val="1600"/>
              <a:buFont typeface="Arial"/>
              <a:buChar char="●"/>
            </a:pPr>
            <a:r>
              <a:rPr lang="en" sz="1600">
                <a:latin typeface="Arial"/>
                <a:ea typeface="Arial"/>
                <a:cs typeface="Arial"/>
                <a:sym typeface="Arial"/>
              </a:rPr>
              <a:t>The API gateway allows for a link that a request can be sent to, one the request is sent the Lambda function is invoked which calls the sagemaker endpoint to get the result.</a:t>
            </a:r>
            <a:endParaRPr sz="1600">
              <a:latin typeface="Arial"/>
              <a:ea typeface="Arial"/>
              <a:cs typeface="Arial"/>
              <a:sym typeface="Arial"/>
            </a:endParaRPr>
          </a:p>
        </p:txBody>
      </p:sp>
      <p:pic>
        <p:nvPicPr>
          <p:cNvPr id="181" name="Google Shape;181;p20"/>
          <p:cNvPicPr preferRelativeResize="0"/>
          <p:nvPr/>
        </p:nvPicPr>
        <p:blipFill rotWithShape="1">
          <a:blip r:embed="rId3">
            <a:alphaModFix/>
          </a:blip>
          <a:srcRect b="0" l="0" r="-21862" t="0"/>
          <a:stretch/>
        </p:blipFill>
        <p:spPr>
          <a:xfrm>
            <a:off x="62625" y="2809875"/>
            <a:ext cx="5335074" cy="1633325"/>
          </a:xfrm>
          <a:prstGeom prst="rect">
            <a:avLst/>
          </a:prstGeom>
          <a:noFill/>
          <a:ln>
            <a:noFill/>
          </a:ln>
        </p:spPr>
      </p:pic>
      <p:pic>
        <p:nvPicPr>
          <p:cNvPr id="182" name="Google Shape;182;p20"/>
          <p:cNvPicPr preferRelativeResize="0"/>
          <p:nvPr/>
        </p:nvPicPr>
        <p:blipFill>
          <a:blip r:embed="rId4">
            <a:alphaModFix/>
          </a:blip>
          <a:stretch>
            <a:fillRect/>
          </a:stretch>
        </p:blipFill>
        <p:spPr>
          <a:xfrm>
            <a:off x="4400725" y="3580041"/>
            <a:ext cx="4659177" cy="14236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0" y="393750"/>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u="sng">
                <a:latin typeface="Arial"/>
                <a:ea typeface="Arial"/>
                <a:cs typeface="Arial"/>
                <a:sym typeface="Arial"/>
              </a:rPr>
              <a:t>Frontend</a:t>
            </a:r>
            <a:endParaRPr b="1" sz="3000" u="sng">
              <a:latin typeface="Arial"/>
              <a:ea typeface="Arial"/>
              <a:cs typeface="Arial"/>
              <a:sym typeface="Arial"/>
            </a:endParaRPr>
          </a:p>
        </p:txBody>
      </p:sp>
      <p:sp>
        <p:nvSpPr>
          <p:cNvPr id="188" name="Google Shape;188;p21"/>
          <p:cNvSpPr txBox="1"/>
          <p:nvPr>
            <p:ph idx="1" type="body"/>
          </p:nvPr>
        </p:nvSpPr>
        <p:spPr>
          <a:xfrm>
            <a:off x="0" y="1101975"/>
            <a:ext cx="9144000" cy="914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Font typeface="Arial"/>
              <a:buChar char="●"/>
            </a:pPr>
            <a:r>
              <a:rPr lang="en" sz="1600">
                <a:latin typeface="Arial"/>
                <a:ea typeface="Arial"/>
                <a:cs typeface="Arial"/>
                <a:sym typeface="Arial"/>
              </a:rPr>
              <a:t>The front end of this application is programmed using Node.js and react.js. The application is hosted on AWS amplify.</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Char char="●"/>
            </a:pPr>
            <a:r>
              <a:rPr lang="en" sz="1600">
                <a:latin typeface="Arial"/>
                <a:ea typeface="Arial"/>
                <a:cs typeface="Arial"/>
                <a:sym typeface="Arial"/>
              </a:rPr>
              <a:t>The webpage can be </a:t>
            </a:r>
            <a:r>
              <a:rPr lang="en" sz="1600">
                <a:latin typeface="Arial"/>
                <a:ea typeface="Arial"/>
                <a:cs typeface="Arial"/>
                <a:sym typeface="Arial"/>
              </a:rPr>
              <a:t>accessed</a:t>
            </a:r>
            <a:r>
              <a:rPr lang="en" sz="1600">
                <a:latin typeface="Arial"/>
                <a:ea typeface="Arial"/>
                <a:cs typeface="Arial"/>
                <a:sym typeface="Arial"/>
              </a:rPr>
              <a:t> </a:t>
            </a:r>
            <a:r>
              <a:rPr lang="en" sz="1600" u="sng">
                <a:solidFill>
                  <a:schemeClr val="hlink"/>
                </a:solidFill>
                <a:latin typeface="Arial"/>
                <a:ea typeface="Arial"/>
                <a:cs typeface="Arial"/>
                <a:sym typeface="Arial"/>
                <a:hlinkClick r:id="rId3"/>
              </a:rPr>
              <a:t>here</a:t>
            </a:r>
            <a:endParaRPr sz="1600">
              <a:latin typeface="Arial"/>
              <a:ea typeface="Arial"/>
              <a:cs typeface="Arial"/>
              <a:sym typeface="Arial"/>
            </a:endParaRPr>
          </a:p>
        </p:txBody>
      </p:sp>
      <p:pic>
        <p:nvPicPr>
          <p:cNvPr id="189" name="Google Shape;189;p21"/>
          <p:cNvPicPr preferRelativeResize="0"/>
          <p:nvPr/>
        </p:nvPicPr>
        <p:blipFill>
          <a:blip r:embed="rId4">
            <a:alphaModFix/>
          </a:blip>
          <a:stretch>
            <a:fillRect/>
          </a:stretch>
        </p:blipFill>
        <p:spPr>
          <a:xfrm>
            <a:off x="753200" y="2704575"/>
            <a:ext cx="3180524" cy="1549825"/>
          </a:xfrm>
          <a:prstGeom prst="rect">
            <a:avLst/>
          </a:prstGeom>
          <a:noFill/>
          <a:ln>
            <a:noFill/>
          </a:ln>
        </p:spPr>
      </p:pic>
      <p:pic>
        <p:nvPicPr>
          <p:cNvPr id="190" name="Google Shape;190;p21"/>
          <p:cNvPicPr preferRelativeResize="0"/>
          <p:nvPr/>
        </p:nvPicPr>
        <p:blipFill>
          <a:blip r:embed="rId5">
            <a:alphaModFix/>
          </a:blip>
          <a:stretch>
            <a:fillRect/>
          </a:stretch>
        </p:blipFill>
        <p:spPr>
          <a:xfrm>
            <a:off x="4900899" y="2016075"/>
            <a:ext cx="3435506" cy="2822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