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A8224-DFE8-4DC0-881E-9F10392CAF16}" type="doc">
      <dgm:prSet loTypeId="urn:microsoft.com/office/officeart/2005/8/layout/bProcess2" loCatId="process" qsTypeId="urn:microsoft.com/office/officeart/2005/8/quickstyle/simple1" qsCatId="simple" csTypeId="urn:microsoft.com/office/officeart/2005/8/colors/colorful5" csCatId="colorful"/>
      <dgm:spPr/>
      <dgm:t>
        <a:bodyPr/>
        <a:lstStyle/>
        <a:p>
          <a:endParaRPr lang="en-US"/>
        </a:p>
      </dgm:t>
    </dgm:pt>
    <dgm:pt modelId="{80357287-909C-4B41-99BB-78B45B3D0C13}">
      <dgm:prSet/>
      <dgm:spPr/>
      <dgm:t>
        <a:bodyPr/>
        <a:lstStyle/>
        <a:p>
          <a:r>
            <a:rPr lang="en-US"/>
            <a:t>One(1) row gets inserted to the ECATALOG_CATALOG table.</a:t>
          </a:r>
        </a:p>
      </dgm:t>
    </dgm:pt>
    <dgm:pt modelId="{8C754FC3-C7C6-4436-8ABD-F89E7D53153C}" type="parTrans" cxnId="{9AACE0FE-361D-4967-BD8C-23CD7541E033}">
      <dgm:prSet/>
      <dgm:spPr/>
      <dgm:t>
        <a:bodyPr/>
        <a:lstStyle/>
        <a:p>
          <a:endParaRPr lang="en-US"/>
        </a:p>
      </dgm:t>
    </dgm:pt>
    <dgm:pt modelId="{0E23522D-0F9A-407C-A615-525F8FAFF199}" type="sibTrans" cxnId="{9AACE0FE-361D-4967-BD8C-23CD7541E033}">
      <dgm:prSet/>
      <dgm:spPr/>
      <dgm:t>
        <a:bodyPr/>
        <a:lstStyle/>
        <a:p>
          <a:endParaRPr lang="en-US"/>
        </a:p>
      </dgm:t>
    </dgm:pt>
    <dgm:pt modelId="{86EDD741-750E-44AF-AD48-58C2FC8DE44B}">
      <dgm:prSet/>
      <dgm:spPr/>
      <dgm:t>
        <a:bodyPr/>
        <a:lstStyle/>
        <a:p>
          <a:r>
            <a:rPr lang="en-US"/>
            <a:t>Two(2) rows get inserted  in the CATALOG_ITEM table with their respective supplier information. </a:t>
          </a:r>
        </a:p>
      </dgm:t>
    </dgm:pt>
    <dgm:pt modelId="{D74F0DEE-57ED-4E6F-AB76-FBC0FC5F5D51}" type="parTrans" cxnId="{04AF6C5D-8747-475B-8A3C-4EEADC849542}">
      <dgm:prSet/>
      <dgm:spPr/>
      <dgm:t>
        <a:bodyPr/>
        <a:lstStyle/>
        <a:p>
          <a:endParaRPr lang="en-US"/>
        </a:p>
      </dgm:t>
    </dgm:pt>
    <dgm:pt modelId="{AAC9879A-E739-4DB9-9EA4-6A2115730D50}" type="sibTrans" cxnId="{04AF6C5D-8747-475B-8A3C-4EEADC849542}">
      <dgm:prSet/>
      <dgm:spPr/>
      <dgm:t>
        <a:bodyPr/>
        <a:lstStyle/>
        <a:p>
          <a:endParaRPr lang="en-US"/>
        </a:p>
      </dgm:t>
    </dgm:pt>
    <dgm:pt modelId="{6976372B-0C22-48DA-949D-C17F943C2FE8}" type="pres">
      <dgm:prSet presAssocID="{940A8224-DFE8-4DC0-881E-9F10392CAF16}" presName="diagram" presStyleCnt="0">
        <dgm:presLayoutVars>
          <dgm:dir/>
          <dgm:resizeHandles/>
        </dgm:presLayoutVars>
      </dgm:prSet>
      <dgm:spPr/>
    </dgm:pt>
    <dgm:pt modelId="{473E3438-063F-403D-922C-FB98672296FE}" type="pres">
      <dgm:prSet presAssocID="{80357287-909C-4B41-99BB-78B45B3D0C13}" presName="firstNode" presStyleLbl="node1" presStyleIdx="0" presStyleCnt="2">
        <dgm:presLayoutVars>
          <dgm:bulletEnabled val="1"/>
        </dgm:presLayoutVars>
      </dgm:prSet>
      <dgm:spPr/>
    </dgm:pt>
    <dgm:pt modelId="{953F6A38-AF86-4BA5-8A9F-5BBA86D6CB90}" type="pres">
      <dgm:prSet presAssocID="{0E23522D-0F9A-407C-A615-525F8FAFF199}" presName="sibTrans" presStyleLbl="sibTrans2D1" presStyleIdx="0" presStyleCnt="1"/>
      <dgm:spPr/>
    </dgm:pt>
    <dgm:pt modelId="{90323B5B-BF5C-4B68-9DD6-E7405879770E}" type="pres">
      <dgm:prSet presAssocID="{86EDD741-750E-44AF-AD48-58C2FC8DE44B}" presName="lastNode" presStyleLbl="node1" presStyleIdx="1" presStyleCnt="2">
        <dgm:presLayoutVars>
          <dgm:bulletEnabled val="1"/>
        </dgm:presLayoutVars>
      </dgm:prSet>
      <dgm:spPr/>
    </dgm:pt>
  </dgm:ptLst>
  <dgm:cxnLst>
    <dgm:cxn modelId="{35964027-7A3D-48B3-8951-76DB2C64690F}" type="presOf" srcId="{940A8224-DFE8-4DC0-881E-9F10392CAF16}" destId="{6976372B-0C22-48DA-949D-C17F943C2FE8}" srcOrd="0" destOrd="0" presId="urn:microsoft.com/office/officeart/2005/8/layout/bProcess2"/>
    <dgm:cxn modelId="{04AF6C5D-8747-475B-8A3C-4EEADC849542}" srcId="{940A8224-DFE8-4DC0-881E-9F10392CAF16}" destId="{86EDD741-750E-44AF-AD48-58C2FC8DE44B}" srcOrd="1" destOrd="0" parTransId="{D74F0DEE-57ED-4E6F-AB76-FBC0FC5F5D51}" sibTransId="{AAC9879A-E739-4DB9-9EA4-6A2115730D50}"/>
    <dgm:cxn modelId="{917E3785-81A9-4B11-A778-27DF90195240}" type="presOf" srcId="{86EDD741-750E-44AF-AD48-58C2FC8DE44B}" destId="{90323B5B-BF5C-4B68-9DD6-E7405879770E}" srcOrd="0" destOrd="0" presId="urn:microsoft.com/office/officeart/2005/8/layout/bProcess2"/>
    <dgm:cxn modelId="{5C5B0EEE-BE83-418E-8034-8F49E7F5E9E0}" type="presOf" srcId="{80357287-909C-4B41-99BB-78B45B3D0C13}" destId="{473E3438-063F-403D-922C-FB98672296FE}" srcOrd="0" destOrd="0" presId="urn:microsoft.com/office/officeart/2005/8/layout/bProcess2"/>
    <dgm:cxn modelId="{7F8F55EE-21A9-4D2C-B99C-91E8A0CE6F8C}" type="presOf" srcId="{0E23522D-0F9A-407C-A615-525F8FAFF199}" destId="{953F6A38-AF86-4BA5-8A9F-5BBA86D6CB90}" srcOrd="0" destOrd="0" presId="urn:microsoft.com/office/officeart/2005/8/layout/bProcess2"/>
    <dgm:cxn modelId="{9AACE0FE-361D-4967-BD8C-23CD7541E033}" srcId="{940A8224-DFE8-4DC0-881E-9F10392CAF16}" destId="{80357287-909C-4B41-99BB-78B45B3D0C13}" srcOrd="0" destOrd="0" parTransId="{8C754FC3-C7C6-4436-8ABD-F89E7D53153C}" sibTransId="{0E23522D-0F9A-407C-A615-525F8FAFF199}"/>
    <dgm:cxn modelId="{B0165E17-8347-4585-98FA-22E469162F03}" type="presParOf" srcId="{6976372B-0C22-48DA-949D-C17F943C2FE8}" destId="{473E3438-063F-403D-922C-FB98672296FE}" srcOrd="0" destOrd="0" presId="urn:microsoft.com/office/officeart/2005/8/layout/bProcess2"/>
    <dgm:cxn modelId="{DCD4A94E-2197-47DF-A6A0-FD57EB93902A}" type="presParOf" srcId="{6976372B-0C22-48DA-949D-C17F943C2FE8}" destId="{953F6A38-AF86-4BA5-8A9F-5BBA86D6CB90}" srcOrd="1" destOrd="0" presId="urn:microsoft.com/office/officeart/2005/8/layout/bProcess2"/>
    <dgm:cxn modelId="{86C06897-D483-49AC-B9A2-219B738811A8}" type="presParOf" srcId="{6976372B-0C22-48DA-949D-C17F943C2FE8}" destId="{90323B5B-BF5C-4B68-9DD6-E7405879770E}"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E3438-063F-403D-922C-FB98672296FE}">
      <dsp:nvSpPr>
        <dsp:cNvPr id="0" name=""/>
        <dsp:cNvSpPr/>
      </dsp:nvSpPr>
      <dsp:spPr>
        <a:xfrm>
          <a:off x="771522" y="1169"/>
          <a:ext cx="3296287" cy="329628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One(1) row gets inserted to the ECATALOG_CATALOG table.</a:t>
          </a:r>
        </a:p>
      </dsp:txBody>
      <dsp:txXfrm>
        <a:off x="1254252" y="483899"/>
        <a:ext cx="2330827" cy="2330827"/>
      </dsp:txXfrm>
    </dsp:sp>
    <dsp:sp modelId="{953F6A38-AF86-4BA5-8A9F-5BBA86D6CB90}">
      <dsp:nvSpPr>
        <dsp:cNvPr id="0" name=""/>
        <dsp:cNvSpPr/>
      </dsp:nvSpPr>
      <dsp:spPr>
        <a:xfrm rot="5400000">
          <a:off x="4339753" y="1212555"/>
          <a:ext cx="1153700" cy="873516"/>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323B5B-BF5C-4B68-9DD6-E7405879770E}">
      <dsp:nvSpPr>
        <dsp:cNvPr id="0" name=""/>
        <dsp:cNvSpPr/>
      </dsp:nvSpPr>
      <dsp:spPr>
        <a:xfrm>
          <a:off x="5715953" y="1169"/>
          <a:ext cx="3296287" cy="3296287"/>
        </a:xfrm>
        <a:prstGeom prst="ellipse">
          <a:avLst/>
        </a:prstGeom>
        <a:solidFill>
          <a:schemeClr val="accent5">
            <a:hueOff val="-13118945"/>
            <a:satOff val="89277"/>
            <a:lumOff val="3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Two(2) rows get inserted  in the CATALOG_ITEM table with their respective supplier information. </a:t>
          </a:r>
        </a:p>
      </dsp:txBody>
      <dsp:txXfrm>
        <a:off x="6198683" y="483899"/>
        <a:ext cx="2330827" cy="233082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040577-1604-42CB-A227-663499D5B89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125156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40577-1604-42CB-A227-663499D5B89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245574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9040577-1604-42CB-A227-663499D5B891}" type="datetimeFigureOut">
              <a:rPr lang="en-US" smtClean="0"/>
              <a:t>4/16/2019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190854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40577-1604-42CB-A227-663499D5B89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369183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9040577-1604-42CB-A227-663499D5B891}" type="datetimeFigureOut">
              <a:rPr lang="en-US" smtClean="0"/>
              <a:t>4/16/2019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ADF8F7A-6BBA-4206-AA9B-979CCD520865}" type="slidenum">
              <a:rPr lang="en-US" smtClean="0"/>
              <a:t>‹#›</a:t>
            </a:fld>
            <a:endParaRPr lang="en-US"/>
          </a:p>
        </p:txBody>
      </p:sp>
    </p:spTree>
    <p:extLst>
      <p:ext uri="{BB962C8B-B14F-4D97-AF65-F5344CB8AC3E}">
        <p14:creationId xmlns:p14="http://schemas.microsoft.com/office/powerpoint/2010/main" val="22514927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40577-1604-42CB-A227-663499D5B89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185696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40577-1604-42CB-A227-663499D5B891}"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76622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040577-1604-42CB-A227-663499D5B891}"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175200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40577-1604-42CB-A227-663499D5B891}"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187140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040577-1604-42CB-A227-663499D5B89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211645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040577-1604-42CB-A227-663499D5B89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8F7A-6BBA-4206-AA9B-979CCD520865}" type="slidenum">
              <a:rPr lang="en-US" smtClean="0"/>
              <a:t>‹#›</a:t>
            </a:fld>
            <a:endParaRPr lang="en-US"/>
          </a:p>
        </p:txBody>
      </p:sp>
    </p:spTree>
    <p:extLst>
      <p:ext uri="{BB962C8B-B14F-4D97-AF65-F5344CB8AC3E}">
        <p14:creationId xmlns:p14="http://schemas.microsoft.com/office/powerpoint/2010/main" val="194250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9040577-1604-42CB-A227-663499D5B891}" type="datetimeFigureOut">
              <a:rPr lang="en-US" smtClean="0"/>
              <a:t>4/16/2019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ADF8F7A-6BBA-4206-AA9B-979CCD520865}" type="slidenum">
              <a:rPr lang="en-US" smtClean="0"/>
              <a:t>‹#›</a:t>
            </a:fld>
            <a:endParaRPr lang="en-US"/>
          </a:p>
        </p:txBody>
      </p:sp>
    </p:spTree>
    <p:extLst>
      <p:ext uri="{BB962C8B-B14F-4D97-AF65-F5344CB8AC3E}">
        <p14:creationId xmlns:p14="http://schemas.microsoft.com/office/powerpoint/2010/main" val="5187945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108C-AE9C-4D88-84AC-A36E01FC0C2B}"/>
              </a:ext>
            </a:extLst>
          </p:cNvPr>
          <p:cNvSpPr>
            <a:spLocks noGrp="1"/>
          </p:cNvSpPr>
          <p:nvPr>
            <p:ph type="ctrTitle"/>
          </p:nvPr>
        </p:nvSpPr>
        <p:spPr/>
        <p:txBody>
          <a:bodyPr/>
          <a:lstStyle/>
          <a:p>
            <a:r>
              <a:rPr lang="en-US" dirty="0"/>
              <a:t>Multiple supplier catalogs</a:t>
            </a:r>
          </a:p>
        </p:txBody>
      </p:sp>
      <p:sp>
        <p:nvSpPr>
          <p:cNvPr id="4" name="Rectangle 3">
            <a:extLst>
              <a:ext uri="{FF2B5EF4-FFF2-40B4-BE49-F238E27FC236}">
                <a16:creationId xmlns:a16="http://schemas.microsoft.com/office/drawing/2014/main" id="{32939583-4BB6-429B-884C-01D83DEF0FDF}"/>
              </a:ext>
            </a:extLst>
          </p:cNvPr>
          <p:cNvSpPr/>
          <p:nvPr/>
        </p:nvSpPr>
        <p:spPr>
          <a:xfrm>
            <a:off x="8448306" y="5740751"/>
            <a:ext cx="357662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 Amarnath</a:t>
            </a:r>
          </a:p>
        </p:txBody>
      </p:sp>
      <p:pic>
        <p:nvPicPr>
          <p:cNvPr id="1026" name="Picture 2" descr="Image result for zycus">
            <a:extLst>
              <a:ext uri="{FF2B5EF4-FFF2-40B4-BE49-F238E27FC236}">
                <a16:creationId xmlns:a16="http://schemas.microsoft.com/office/drawing/2014/main" id="{E7DF4D9F-7466-413F-AB57-81C0E3669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73" y="4807192"/>
            <a:ext cx="4838306" cy="185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02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6F8D-5FC7-4F7D-902E-F4BB01B0C078}"/>
              </a:ext>
            </a:extLst>
          </p:cNvPr>
          <p:cNvSpPr>
            <a:spLocks noGrp="1"/>
          </p:cNvSpPr>
          <p:nvPr>
            <p:ph type="ctrTitle"/>
          </p:nvPr>
        </p:nvSpPr>
        <p:spPr>
          <a:xfrm>
            <a:off x="7867183" y="2105783"/>
            <a:ext cx="4001729" cy="1739347"/>
          </a:xfrm>
        </p:spPr>
        <p:txBody>
          <a:bodyPr>
            <a:noAutofit/>
          </a:bodyPr>
          <a:lstStyle/>
          <a:p>
            <a:pPr algn="l"/>
            <a:r>
              <a:rPr lang="en-US" sz="1800" cap="none" dirty="0"/>
              <a:t>1.Go to catalog listing page.</a:t>
            </a:r>
            <a:br>
              <a:rPr lang="en-US" sz="1800" cap="none" dirty="0"/>
            </a:br>
            <a:r>
              <a:rPr lang="en-US" sz="1800" cap="none" dirty="0"/>
              <a:t>2. Click on add  button.</a:t>
            </a:r>
            <a:br>
              <a:rPr lang="en-US" sz="1800" cap="none" dirty="0"/>
            </a:br>
            <a:r>
              <a:rPr lang="en-US" sz="1800" cap="none" dirty="0"/>
              <a:t>3. On the catalog details page, after entering the catalog name, click on the checkbox which says “Catalog contains items from multiple Suppliers”.</a:t>
            </a:r>
            <a:br>
              <a:rPr lang="en-US" sz="1800" cap="none" dirty="0"/>
            </a:br>
            <a:r>
              <a:rPr lang="en-US" sz="1800" cap="none" dirty="0"/>
              <a:t>4. Then click next.</a:t>
            </a:r>
          </a:p>
        </p:txBody>
      </p:sp>
      <p:sp>
        <p:nvSpPr>
          <p:cNvPr id="3" name="Subtitle 2">
            <a:extLst>
              <a:ext uri="{FF2B5EF4-FFF2-40B4-BE49-F238E27FC236}">
                <a16:creationId xmlns:a16="http://schemas.microsoft.com/office/drawing/2014/main" id="{D3F9933B-28B0-484B-BC69-11C5D11B10B1}"/>
              </a:ext>
            </a:extLst>
          </p:cNvPr>
          <p:cNvSpPr>
            <a:spLocks noGrp="1"/>
          </p:cNvSpPr>
          <p:nvPr>
            <p:ph type="subTitle" idx="1"/>
          </p:nvPr>
        </p:nvSpPr>
        <p:spPr>
          <a:xfrm>
            <a:off x="8294914" y="627899"/>
            <a:ext cx="3004830" cy="510436"/>
          </a:xfrm>
        </p:spPr>
        <p:txBody>
          <a:bodyPr>
            <a:normAutofit fontScale="85000" lnSpcReduction="10000"/>
          </a:bodyPr>
          <a:lstStyle/>
          <a:p>
            <a:r>
              <a:rPr lang="en-US" sz="3200" b="1" dirty="0"/>
              <a:t>HOW TO CREATE?</a:t>
            </a:r>
          </a:p>
        </p:txBody>
      </p:sp>
      <p:sp>
        <p:nvSpPr>
          <p:cNvPr id="16" name="Rectangle 9">
            <a:extLst>
              <a:ext uri="{FF2B5EF4-FFF2-40B4-BE49-F238E27FC236}">
                <a16:creationId xmlns:a16="http://schemas.microsoft.com/office/drawing/2014/main" id="{09677A03-C22A-4962-AF1F-A5DB769A5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screenshot of a computer&#10;&#10;Description generated with very high confidence">
            <a:extLst>
              <a:ext uri="{FF2B5EF4-FFF2-40B4-BE49-F238E27FC236}">
                <a16:creationId xmlns:a16="http://schemas.microsoft.com/office/drawing/2014/main" id="{BA9B5A33-0FB0-47CA-A2FD-A3AB43CE852D}"/>
              </a:ext>
            </a:extLst>
          </p:cNvPr>
          <p:cNvPicPr>
            <a:picLocks noChangeAspect="1"/>
          </p:cNvPicPr>
          <p:nvPr/>
        </p:nvPicPr>
        <p:blipFill rotWithShape="1">
          <a:blip r:embed="rId2">
            <a:extLst>
              <a:ext uri="{28A0092B-C50C-407E-A947-70E740481C1C}">
                <a14:useLocalDpi xmlns:a14="http://schemas.microsoft.com/office/drawing/2010/main" val="0"/>
              </a:ext>
            </a:extLst>
          </a:blip>
          <a:srcRect l="20577" r="16700" b="2"/>
          <a:stretch/>
        </p:blipFill>
        <p:spPr>
          <a:xfrm>
            <a:off x="323088" y="415949"/>
            <a:ext cx="6719636" cy="6026101"/>
          </a:xfrm>
          <a:prstGeom prst="rect">
            <a:avLst/>
          </a:prstGeom>
        </p:spPr>
      </p:pic>
    </p:spTree>
    <p:extLst>
      <p:ext uri="{BB962C8B-B14F-4D97-AF65-F5344CB8AC3E}">
        <p14:creationId xmlns:p14="http://schemas.microsoft.com/office/powerpoint/2010/main" val="387925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7A86-C0E6-45E4-8100-ACA97779EA22}"/>
              </a:ext>
            </a:extLst>
          </p:cNvPr>
          <p:cNvSpPr>
            <a:spLocks noGrp="1"/>
          </p:cNvSpPr>
          <p:nvPr>
            <p:ph type="title"/>
          </p:nvPr>
        </p:nvSpPr>
        <p:spPr>
          <a:xfrm>
            <a:off x="802641" y="284176"/>
            <a:ext cx="6522720" cy="1508760"/>
          </a:xfrm>
        </p:spPr>
        <p:txBody>
          <a:bodyPr>
            <a:normAutofit/>
          </a:bodyPr>
          <a:lstStyle/>
          <a:p>
            <a:pPr algn="ctr"/>
            <a:r>
              <a:rPr lang="en-US" cap="none" dirty="0"/>
              <a:t>FILL ITEM DETAILS</a:t>
            </a:r>
          </a:p>
        </p:txBody>
      </p:sp>
      <p:sp>
        <p:nvSpPr>
          <p:cNvPr id="10" name="Content Placeholder 9">
            <a:extLst>
              <a:ext uri="{FF2B5EF4-FFF2-40B4-BE49-F238E27FC236}">
                <a16:creationId xmlns:a16="http://schemas.microsoft.com/office/drawing/2014/main" id="{AAD9EDB5-9583-48D9-A9D5-5A5F59452E5E}"/>
              </a:ext>
            </a:extLst>
          </p:cNvPr>
          <p:cNvSpPr>
            <a:spLocks noGrp="1"/>
          </p:cNvSpPr>
          <p:nvPr>
            <p:ph idx="1"/>
          </p:nvPr>
        </p:nvSpPr>
        <p:spPr>
          <a:xfrm>
            <a:off x="802641" y="2011680"/>
            <a:ext cx="6329679" cy="4206240"/>
          </a:xfrm>
        </p:spPr>
        <p:txBody>
          <a:bodyPr>
            <a:normAutofit/>
          </a:bodyPr>
          <a:lstStyle/>
          <a:p>
            <a:pPr marL="457200" indent="-457200">
              <a:buFont typeface="+mj-lt"/>
              <a:buAutoNum type="arabicPeriod"/>
            </a:pPr>
            <a:r>
              <a:rPr lang="en-US" dirty="0"/>
              <a:t>On  the item details page, click on Add Item button.</a:t>
            </a:r>
          </a:p>
          <a:p>
            <a:pPr marL="457200" indent="-457200">
              <a:buFont typeface="+mj-lt"/>
              <a:buAutoNum type="arabicPeriod"/>
            </a:pPr>
            <a:r>
              <a:rPr lang="en-US" dirty="0"/>
              <a:t>Then a popup opens. </a:t>
            </a:r>
          </a:p>
          <a:p>
            <a:pPr marL="457200" indent="-457200">
              <a:buFont typeface="+mj-lt"/>
              <a:buAutoNum type="arabicPeriod"/>
            </a:pPr>
            <a:r>
              <a:rPr lang="en-US" dirty="0"/>
              <a:t>Fill the details of the items and their respective suppliers. </a:t>
            </a:r>
          </a:p>
          <a:p>
            <a:pPr marL="457200" indent="-457200">
              <a:buFont typeface="+mj-lt"/>
              <a:buAutoNum type="arabicPeriod"/>
            </a:pPr>
            <a:r>
              <a:rPr lang="en-US" dirty="0"/>
              <a:t>Click on Add button.</a:t>
            </a:r>
          </a:p>
          <a:p>
            <a:pPr marL="457200" indent="-457200">
              <a:buFont typeface="+mj-lt"/>
              <a:buAutoNum type="arabicPeriod"/>
            </a:pPr>
            <a:r>
              <a:rPr lang="en-US" dirty="0"/>
              <a:t>Then click on next.</a:t>
            </a:r>
          </a:p>
          <a:p>
            <a:pPr marL="457200" indent="-457200">
              <a:buFont typeface="+mj-lt"/>
              <a:buAutoNum type="arabicPeriod"/>
            </a:pPr>
            <a:r>
              <a:rPr lang="en-US" dirty="0"/>
              <a:t>Assign Scope and submit the catalog. </a:t>
            </a:r>
          </a:p>
          <a:p>
            <a:pPr marL="457200" indent="-457200">
              <a:buFont typeface="+mj-lt"/>
              <a:buAutoNum type="arabicPeriod"/>
            </a:pPr>
            <a:r>
              <a:rPr lang="en-US" dirty="0"/>
              <a:t>Approve the submitted catalog.</a:t>
            </a:r>
          </a:p>
        </p:txBody>
      </p:sp>
      <p:sp>
        <p:nvSpPr>
          <p:cNvPr id="22" name="Rectangle 21">
            <a:extLst>
              <a:ext uri="{FF2B5EF4-FFF2-40B4-BE49-F238E27FC236}">
                <a16:creationId xmlns:a16="http://schemas.microsoft.com/office/drawing/2014/main" id="{E96FC08F-E9E6-492C-951B-052826DD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888" y="0"/>
            <a:ext cx="4630994"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8" name="Content Placeholder 4" descr="A screenshot of a computer&#10;&#10;Description generated with very high confidence">
            <a:extLst>
              <a:ext uri="{FF2B5EF4-FFF2-40B4-BE49-F238E27FC236}">
                <a16:creationId xmlns:a16="http://schemas.microsoft.com/office/drawing/2014/main" id="{D812D34F-EA73-4F14-8F15-F81FE51E0859}"/>
              </a:ext>
            </a:extLst>
          </p:cNvPr>
          <p:cNvPicPr>
            <a:picLocks noChangeAspect="1"/>
          </p:cNvPicPr>
          <p:nvPr/>
        </p:nvPicPr>
        <p:blipFill rotWithShape="1">
          <a:blip r:embed="rId2">
            <a:extLst>
              <a:ext uri="{28A0092B-C50C-407E-A947-70E740481C1C}">
                <a14:useLocalDpi xmlns:a14="http://schemas.microsoft.com/office/drawing/2010/main" val="0"/>
              </a:ext>
            </a:extLst>
          </a:blip>
          <a:srcRect l="17033" t="11489" r="17544" b="13597"/>
          <a:stretch/>
        </p:blipFill>
        <p:spPr>
          <a:xfrm>
            <a:off x="7916210" y="468549"/>
            <a:ext cx="4112349" cy="2648774"/>
          </a:xfrm>
          <a:prstGeom prst="rect">
            <a:avLst/>
          </a:prstGeom>
        </p:spPr>
      </p:pic>
      <p:pic>
        <p:nvPicPr>
          <p:cNvPr id="6" name="Picture 5" descr="A screenshot of a computer&#10;&#10;Description generated with very high confidence">
            <a:extLst>
              <a:ext uri="{FF2B5EF4-FFF2-40B4-BE49-F238E27FC236}">
                <a16:creationId xmlns:a16="http://schemas.microsoft.com/office/drawing/2014/main" id="{C04A94E6-3219-400E-8358-BB63B1427F4C}"/>
              </a:ext>
            </a:extLst>
          </p:cNvPr>
          <p:cNvPicPr>
            <a:picLocks noChangeAspect="1"/>
          </p:cNvPicPr>
          <p:nvPr/>
        </p:nvPicPr>
        <p:blipFill rotWithShape="1">
          <a:blip r:embed="rId3">
            <a:extLst>
              <a:ext uri="{28A0092B-C50C-407E-A947-70E740481C1C}">
                <a14:useLocalDpi xmlns:a14="http://schemas.microsoft.com/office/drawing/2010/main" val="0"/>
              </a:ext>
            </a:extLst>
          </a:blip>
          <a:srcRect l="23342" t="17994" r="24345" b="24660"/>
          <a:stretch/>
        </p:blipFill>
        <p:spPr>
          <a:xfrm>
            <a:off x="8017843" y="3825343"/>
            <a:ext cx="3880162" cy="2392577"/>
          </a:xfrm>
          <a:prstGeom prst="rect">
            <a:avLst/>
          </a:prstGeom>
        </p:spPr>
      </p:pic>
    </p:spTree>
    <p:extLst>
      <p:ext uri="{BB962C8B-B14F-4D97-AF65-F5344CB8AC3E}">
        <p14:creationId xmlns:p14="http://schemas.microsoft.com/office/powerpoint/2010/main" val="164065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03463256-2874-4AB8-BE2C-9DE89C4A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Storyboard">
            <a:extLst>
              <a:ext uri="{FF2B5EF4-FFF2-40B4-BE49-F238E27FC236}">
                <a16:creationId xmlns:a16="http://schemas.microsoft.com/office/drawing/2014/main" id="{4BD76A75-821D-42F5-85D9-6F6672FDF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7260" y="640080"/>
            <a:ext cx="2697480" cy="2697480"/>
          </a:xfrm>
          <a:prstGeom prst="rect">
            <a:avLst/>
          </a:prstGeom>
        </p:spPr>
      </p:pic>
      <p:sp>
        <p:nvSpPr>
          <p:cNvPr id="13" name="Rectangle 12">
            <a:extLst>
              <a:ext uri="{FF2B5EF4-FFF2-40B4-BE49-F238E27FC236}">
                <a16:creationId xmlns:a16="http://schemas.microsoft.com/office/drawing/2014/main" id="{96078A10-9FA1-43BD-9125-BEF5DB4D6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2A1B027F-A3C2-4456-8EAC-25A953978254}"/>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What happens at the back???</a:t>
            </a:r>
          </a:p>
        </p:txBody>
      </p:sp>
    </p:spTree>
    <p:extLst>
      <p:ext uri="{BB962C8B-B14F-4D97-AF65-F5344CB8AC3E}">
        <p14:creationId xmlns:p14="http://schemas.microsoft.com/office/powerpoint/2010/main" val="68806259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D0AF04-4ECC-44D9-93BA-F32A480C7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1945D-2210-4FFD-939B-FAB06B9F8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4585560"/>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7968E6-C9E5-44AC-A97F-5B10A67563C3}"/>
              </a:ext>
            </a:extLst>
          </p:cNvPr>
          <p:cNvSpPr>
            <a:spLocks noGrp="1"/>
          </p:cNvSpPr>
          <p:nvPr>
            <p:ph type="title"/>
          </p:nvPr>
        </p:nvSpPr>
        <p:spPr>
          <a:xfrm>
            <a:off x="1202919" y="4674398"/>
            <a:ext cx="9784080" cy="1508760"/>
          </a:xfrm>
        </p:spPr>
        <p:txBody>
          <a:bodyPr>
            <a:normAutofit/>
          </a:bodyPr>
          <a:lstStyle/>
          <a:p>
            <a:pPr algn="ctr"/>
            <a:r>
              <a:rPr lang="en-US" dirty="0"/>
              <a:t>In the database</a:t>
            </a:r>
          </a:p>
        </p:txBody>
      </p:sp>
      <p:graphicFrame>
        <p:nvGraphicFramePr>
          <p:cNvPr id="7" name="Content Placeholder 2">
            <a:extLst>
              <a:ext uri="{FF2B5EF4-FFF2-40B4-BE49-F238E27FC236}">
                <a16:creationId xmlns:a16="http://schemas.microsoft.com/office/drawing/2014/main" id="{39322305-F909-4F8F-A639-2CE2042D0B7F}"/>
              </a:ext>
            </a:extLst>
          </p:cNvPr>
          <p:cNvGraphicFramePr>
            <a:graphicFrameLocks noGrp="1"/>
          </p:cNvGraphicFramePr>
          <p:nvPr>
            <p:ph idx="1"/>
            <p:extLst>
              <p:ext uri="{D42A27DB-BD31-4B8C-83A1-F6EECF244321}">
                <p14:modId xmlns:p14="http://schemas.microsoft.com/office/powerpoint/2010/main" val="1860633103"/>
              </p:ext>
            </p:extLst>
          </p:nvPr>
        </p:nvGraphicFramePr>
        <p:xfrm>
          <a:off x="1203325" y="643466"/>
          <a:ext cx="9783763" cy="3298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2399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5F33A-20A1-4B0C-8754-F2355B3D0857}"/>
              </a:ext>
            </a:extLst>
          </p:cNvPr>
          <p:cNvSpPr>
            <a:spLocks noGrp="1"/>
          </p:cNvSpPr>
          <p:nvPr>
            <p:ph type="title"/>
          </p:nvPr>
        </p:nvSpPr>
        <p:spPr>
          <a:xfrm>
            <a:off x="643467" y="1325880"/>
            <a:ext cx="3089437" cy="4206240"/>
          </a:xfrm>
        </p:spPr>
        <p:txBody>
          <a:bodyPr>
            <a:normAutofit/>
          </a:bodyPr>
          <a:lstStyle/>
          <a:p>
            <a:pPr algn="r"/>
            <a:r>
              <a:rPr lang="en-US" sz="3200" dirty="0">
                <a:solidFill>
                  <a:schemeClr val="tx2"/>
                </a:solidFill>
              </a:rPr>
              <a:t>Difference from normal catalogs</a:t>
            </a: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27ADBB-C945-4FD9-AC76-C618CB49C0D2}"/>
              </a:ext>
            </a:extLst>
          </p:cNvPr>
          <p:cNvSpPr>
            <a:spLocks noGrp="1"/>
          </p:cNvSpPr>
          <p:nvPr>
            <p:ph idx="1"/>
          </p:nvPr>
        </p:nvSpPr>
        <p:spPr>
          <a:xfrm>
            <a:off x="4381668" y="1126067"/>
            <a:ext cx="6605331" cy="4605866"/>
          </a:xfrm>
        </p:spPr>
        <p:txBody>
          <a:bodyPr anchor="ctr">
            <a:normAutofit/>
          </a:bodyPr>
          <a:lstStyle/>
          <a:p>
            <a:r>
              <a:rPr lang="en-US" sz="1800" dirty="0">
                <a:solidFill>
                  <a:schemeClr val="tx2"/>
                </a:solidFill>
              </a:rPr>
              <a:t>In normal catalogs, all the items belong to the same supplier.</a:t>
            </a:r>
          </a:p>
          <a:p>
            <a:r>
              <a:rPr lang="en-US" sz="1800" dirty="0">
                <a:solidFill>
                  <a:schemeClr val="tx2"/>
                </a:solidFill>
              </a:rPr>
              <a:t>But in multiple supplier catalogs, different items can be of different suppliers.</a:t>
            </a:r>
          </a:p>
        </p:txBody>
      </p: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654391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03463256-2874-4AB8-BE2C-9DE89C4A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Like">
            <a:extLst>
              <a:ext uri="{FF2B5EF4-FFF2-40B4-BE49-F238E27FC236}">
                <a16:creationId xmlns:a16="http://schemas.microsoft.com/office/drawing/2014/main" id="{08E6D381-91E7-4695-B163-B6CDE8E52A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7260" y="640080"/>
            <a:ext cx="2697480" cy="2697480"/>
          </a:xfrm>
          <a:prstGeom prst="rect">
            <a:avLst/>
          </a:prstGeom>
        </p:spPr>
      </p:pic>
      <p:sp>
        <p:nvSpPr>
          <p:cNvPr id="13" name="Rectangle 12">
            <a:extLst>
              <a:ext uri="{FF2B5EF4-FFF2-40B4-BE49-F238E27FC236}">
                <a16:creationId xmlns:a16="http://schemas.microsoft.com/office/drawing/2014/main" id="{96078A10-9FA1-43BD-9125-BEF5DB4D6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5FFB4440-322C-42F3-B9D1-04D48D657650}"/>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THANK YOU!!!</a:t>
            </a:r>
          </a:p>
        </p:txBody>
      </p:sp>
    </p:spTree>
    <p:extLst>
      <p:ext uri="{BB962C8B-B14F-4D97-AF65-F5344CB8AC3E}">
        <p14:creationId xmlns:p14="http://schemas.microsoft.com/office/powerpoint/2010/main" val="15018103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32</TotalTime>
  <Words>146</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vt:lpstr>
      <vt:lpstr>Banded</vt:lpstr>
      <vt:lpstr>Multiple supplier catalogs</vt:lpstr>
      <vt:lpstr>1.Go to catalog listing page. 2. Click on add  button. 3. On the catalog details page, after entering the catalog name, click on the checkbox which says “Catalog contains items from multiple Suppliers”. 4. Then click next.</vt:lpstr>
      <vt:lpstr>FILL ITEM DETAILS</vt:lpstr>
      <vt:lpstr>What happens at the back???</vt:lpstr>
      <vt:lpstr>In the database</vt:lpstr>
      <vt:lpstr>Difference from normal catalogs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supplier catalogs</dc:title>
  <dc:creator>T Amarnath</dc:creator>
  <cp:lastModifiedBy>T Amarnath</cp:lastModifiedBy>
  <cp:revision>13</cp:revision>
  <dcterms:created xsi:type="dcterms:W3CDTF">2019-04-16T05:53:10Z</dcterms:created>
  <dcterms:modified xsi:type="dcterms:W3CDTF">2019-04-16T06:26:01Z</dcterms:modified>
</cp:coreProperties>
</file>