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handoutMasterIdLst>
    <p:handoutMasterId r:id="rId12"/>
  </p:handoutMasterIdLst>
  <p:sldIdLst>
    <p:sldId id="257" r:id="rId2"/>
    <p:sldId id="275" r:id="rId3"/>
    <p:sldId id="273" r:id="rId4"/>
    <p:sldId id="258" r:id="rId5"/>
    <p:sldId id="271" r:id="rId6"/>
    <p:sldId id="272" r:id="rId7"/>
    <p:sldId id="260" r:id="rId8"/>
    <p:sldId id="261"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p:scale>
          <a:sx n="95" d="100"/>
          <a:sy n="95" d="100"/>
        </p:scale>
        <p:origin x="350" y="-16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9/9/2019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9/9/2019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9/10/2019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993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99945-0A15-4715-AB6C-F5E56CF20F70}"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B156B-59AE-415F-B24B-8756D48BB977}" type="slidenum">
              <a:rPr lang="en-US" smtClean="0"/>
              <a:t>‹#›</a:t>
            </a:fld>
            <a:endParaRPr lang="en-US"/>
          </a:p>
        </p:txBody>
      </p:sp>
    </p:spTree>
    <p:extLst>
      <p:ext uri="{BB962C8B-B14F-4D97-AF65-F5344CB8AC3E}">
        <p14:creationId xmlns:p14="http://schemas.microsoft.com/office/powerpoint/2010/main" val="100369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99945-0A15-4715-AB6C-F5E56CF20F70}"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B156B-59AE-415F-B24B-8756D48BB977}" type="slidenum">
              <a:rPr lang="en-US" smtClean="0"/>
              <a:t>‹#›</a:t>
            </a:fld>
            <a:endParaRPr lang="en-US"/>
          </a:p>
        </p:txBody>
      </p:sp>
    </p:spTree>
    <p:extLst>
      <p:ext uri="{BB962C8B-B14F-4D97-AF65-F5344CB8AC3E}">
        <p14:creationId xmlns:p14="http://schemas.microsoft.com/office/powerpoint/2010/main" val="307680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99945-0A15-4715-AB6C-F5E56CF20F70}"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B156B-59AE-415F-B24B-8756D48BB977}" type="slidenum">
              <a:rPr lang="en-US" smtClean="0"/>
              <a:t>‹#›</a:t>
            </a:fld>
            <a:endParaRPr lang="en-US" dirty="0"/>
          </a:p>
        </p:txBody>
      </p:sp>
    </p:spTree>
    <p:extLst>
      <p:ext uri="{BB962C8B-B14F-4D97-AF65-F5344CB8AC3E}">
        <p14:creationId xmlns:p14="http://schemas.microsoft.com/office/powerpoint/2010/main" val="321854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936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F99945-0A15-4715-AB6C-F5E56CF20F70}"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B156B-59AE-415F-B24B-8756D48BB977}" type="slidenum">
              <a:rPr lang="en-US" smtClean="0"/>
              <a:t>‹#›</a:t>
            </a:fld>
            <a:endParaRPr lang="en-US"/>
          </a:p>
        </p:txBody>
      </p:sp>
    </p:spTree>
    <p:extLst>
      <p:ext uri="{BB962C8B-B14F-4D97-AF65-F5344CB8AC3E}">
        <p14:creationId xmlns:p14="http://schemas.microsoft.com/office/powerpoint/2010/main" val="242113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F99945-0A15-4715-AB6C-F5E56CF20F70}" type="datetimeFigureOut">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B156B-59AE-415F-B24B-8756D48BB977}" type="slidenum">
              <a:rPr lang="en-US" smtClean="0"/>
              <a:t>‹#›</a:t>
            </a:fld>
            <a:endParaRPr lang="en-US"/>
          </a:p>
        </p:txBody>
      </p:sp>
    </p:spTree>
    <p:extLst>
      <p:ext uri="{BB962C8B-B14F-4D97-AF65-F5344CB8AC3E}">
        <p14:creationId xmlns:p14="http://schemas.microsoft.com/office/powerpoint/2010/main" val="121865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F99945-0A15-4715-AB6C-F5E56CF20F70}" type="datetimeFigureOut">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B156B-59AE-415F-B24B-8756D48BB977}" type="slidenum">
              <a:rPr lang="en-US" smtClean="0"/>
              <a:t>‹#›</a:t>
            </a:fld>
            <a:endParaRPr lang="en-US"/>
          </a:p>
        </p:txBody>
      </p:sp>
    </p:spTree>
    <p:extLst>
      <p:ext uri="{BB962C8B-B14F-4D97-AF65-F5344CB8AC3E}">
        <p14:creationId xmlns:p14="http://schemas.microsoft.com/office/powerpoint/2010/main" val="19176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99945-0A15-4715-AB6C-F5E56CF20F70}" type="datetimeFigureOut">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B156B-59AE-415F-B24B-8756D48BB977}" type="slidenum">
              <a:rPr lang="en-US" smtClean="0"/>
              <a:t>‹#›</a:t>
            </a:fld>
            <a:endParaRPr lang="en-US"/>
          </a:p>
        </p:txBody>
      </p:sp>
    </p:spTree>
    <p:extLst>
      <p:ext uri="{BB962C8B-B14F-4D97-AF65-F5344CB8AC3E}">
        <p14:creationId xmlns:p14="http://schemas.microsoft.com/office/powerpoint/2010/main" val="109838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F99945-0A15-4715-AB6C-F5E56CF20F70}"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23700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F99945-0A15-4715-AB6C-F5E56CF20F70}"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B156B-59AE-415F-B24B-8756D48BB977}" type="slidenum">
              <a:rPr lang="en-US" smtClean="0"/>
              <a:t>‹#›</a:t>
            </a:fld>
            <a:endParaRPr lang="en-US"/>
          </a:p>
        </p:txBody>
      </p:sp>
    </p:spTree>
    <p:extLst>
      <p:ext uri="{BB962C8B-B14F-4D97-AF65-F5344CB8AC3E}">
        <p14:creationId xmlns:p14="http://schemas.microsoft.com/office/powerpoint/2010/main" val="228769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CF99945-0A15-4715-AB6C-F5E56CF20F70}" type="datetimeFigureOut">
              <a:rPr lang="en-US" smtClean="0"/>
              <a:pPr/>
              <a:t>9/9/2019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22B156B-59AE-415F-B24B-8756D48BB977}" type="slidenum">
              <a:rPr lang="en-US" smtClean="0"/>
              <a:pPr/>
              <a:t>‹#›</a:t>
            </a:fld>
            <a:endParaRPr lang="en-US"/>
          </a:p>
        </p:txBody>
      </p:sp>
    </p:spTree>
    <p:extLst>
      <p:ext uri="{BB962C8B-B14F-4D97-AF65-F5344CB8AC3E}">
        <p14:creationId xmlns:p14="http://schemas.microsoft.com/office/powerpoint/2010/main" val="3137472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cityofnewyork.us/Transportation/2015-Green-Taxi-Trip-Data/gi8d-wdg5/ab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6317" y="2903619"/>
            <a:ext cx="6858002" cy="525381"/>
          </a:xfrm>
        </p:spPr>
        <p:txBody>
          <a:bodyPr>
            <a:noAutofit/>
          </a:bodyPr>
          <a:lstStyle/>
          <a:p>
            <a:pPr algn="ctr"/>
            <a:r>
              <a:rPr lang="en-US" sz="3200" dirty="0"/>
              <a:t>Amarnath Venkataramanan</a:t>
            </a:r>
            <a:br>
              <a:rPr lang="en-US" sz="3200" dirty="0"/>
            </a:br>
            <a:br>
              <a:rPr lang="en-US" sz="3200" dirty="0"/>
            </a:br>
            <a:r>
              <a:rPr lang="en-US" sz="3200" dirty="0"/>
              <a:t>MSc in Financial Technology</a:t>
            </a:r>
          </a:p>
        </p:txBody>
      </p:sp>
      <p:sp>
        <p:nvSpPr>
          <p:cNvPr id="7" name="Rectangle 2">
            <a:extLst>
              <a:ext uri="{FF2B5EF4-FFF2-40B4-BE49-F238E27FC236}">
                <a16:creationId xmlns:a16="http://schemas.microsoft.com/office/drawing/2014/main" id="{1E5719D3-4E18-46CF-8E9F-ADA4B86E67A5}"/>
              </a:ext>
            </a:extLst>
          </p:cNvPr>
          <p:cNvSpPr>
            <a:spLocks noChangeArrowheads="1"/>
          </p:cNvSpPr>
          <p:nvPr/>
        </p:nvSpPr>
        <p:spPr bwMode="auto">
          <a:xfrm>
            <a:off x="0" y="-1846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C1C5-0AFC-4CE1-8AB3-8B5DC0C2DDFD}"/>
              </a:ext>
            </a:extLst>
          </p:cNvPr>
          <p:cNvSpPr>
            <a:spLocks noGrp="1"/>
          </p:cNvSpPr>
          <p:nvPr>
            <p:ph type="title"/>
          </p:nvPr>
        </p:nvSpPr>
        <p:spPr>
          <a:xfrm>
            <a:off x="1249680" y="-78083"/>
            <a:ext cx="9692640" cy="684998"/>
          </a:xfrm>
        </p:spPr>
        <p:txBody>
          <a:bodyPr>
            <a:normAutofit fontScale="90000"/>
          </a:bodyPr>
          <a:lstStyle/>
          <a:p>
            <a:r>
              <a:rPr lang="en-US" dirty="0"/>
              <a:t>Process flow </a:t>
            </a:r>
            <a:endParaRPr lang="en-GB" sz="3600" dirty="0"/>
          </a:p>
        </p:txBody>
      </p:sp>
      <p:sp>
        <p:nvSpPr>
          <p:cNvPr id="21" name="Rectangle 18">
            <a:extLst>
              <a:ext uri="{FF2B5EF4-FFF2-40B4-BE49-F238E27FC236}">
                <a16:creationId xmlns:a16="http://schemas.microsoft.com/office/drawing/2014/main" id="{0E51E2F3-AC2A-48CB-BB64-CD96E2D640F3}"/>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1">
            <a:extLst>
              <a:ext uri="{FF2B5EF4-FFF2-40B4-BE49-F238E27FC236}">
                <a16:creationId xmlns:a16="http://schemas.microsoft.com/office/drawing/2014/main" id="{AFAB18F0-A60E-4232-B0F5-B798D007974F}"/>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E628145A-DF50-445C-98A5-D4C02AAD54ED}"/>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3BDD626-25A8-464F-BC43-D8FEF9FF5641}"/>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22C358F2-18C3-441E-8BB2-57F7388A4D07}"/>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26">
            <a:extLst>
              <a:ext uri="{FF2B5EF4-FFF2-40B4-BE49-F238E27FC236}">
                <a16:creationId xmlns:a16="http://schemas.microsoft.com/office/drawing/2014/main" id="{6304085D-DDB7-407A-9EC3-6DBD74130724}"/>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28">
            <a:extLst>
              <a:ext uri="{FF2B5EF4-FFF2-40B4-BE49-F238E27FC236}">
                <a16:creationId xmlns:a16="http://schemas.microsoft.com/office/drawing/2014/main" id="{68BF6807-D31C-459B-839B-B69C36D6CBA6}"/>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9">
            <a:extLst>
              <a:ext uri="{FF2B5EF4-FFF2-40B4-BE49-F238E27FC236}">
                <a16:creationId xmlns:a16="http://schemas.microsoft.com/office/drawing/2014/main" id="{DDD89057-82EB-4F90-87C4-C2723F419AC4}"/>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31">
            <a:extLst>
              <a:ext uri="{FF2B5EF4-FFF2-40B4-BE49-F238E27FC236}">
                <a16:creationId xmlns:a16="http://schemas.microsoft.com/office/drawing/2014/main" id="{062D6BD3-C2F5-4542-9CDD-BF2D49EC5509}"/>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35">
            <a:extLst>
              <a:ext uri="{FF2B5EF4-FFF2-40B4-BE49-F238E27FC236}">
                <a16:creationId xmlns:a16="http://schemas.microsoft.com/office/drawing/2014/main" id="{167A0830-468A-44A6-AE9F-A8B125A86B86}"/>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6">
            <a:extLst>
              <a:ext uri="{FF2B5EF4-FFF2-40B4-BE49-F238E27FC236}">
                <a16:creationId xmlns:a16="http://schemas.microsoft.com/office/drawing/2014/main" id="{9A88BABE-9A38-4D64-A25C-078EA6D38D2F}"/>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2" name="Straight Arrow Connector 31">
            <a:extLst>
              <a:ext uri="{FF2B5EF4-FFF2-40B4-BE49-F238E27FC236}">
                <a16:creationId xmlns:a16="http://schemas.microsoft.com/office/drawing/2014/main" id="{781F91EF-F54B-4119-8FF7-DB87093F4F8D}"/>
              </a:ext>
            </a:extLst>
          </p:cNvPr>
          <p:cNvCxnSpPr>
            <a:cxnSpLocks/>
          </p:cNvCxnSpPr>
          <p:nvPr/>
        </p:nvCxnSpPr>
        <p:spPr>
          <a:xfrm>
            <a:off x="4644906" y="1163055"/>
            <a:ext cx="0" cy="28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16CF27C-9A5B-443F-9772-AAB1610320B4}"/>
              </a:ext>
            </a:extLst>
          </p:cNvPr>
          <p:cNvCxnSpPr>
            <a:cxnSpLocks/>
          </p:cNvCxnSpPr>
          <p:nvPr/>
        </p:nvCxnSpPr>
        <p:spPr>
          <a:xfrm>
            <a:off x="4658824" y="1948122"/>
            <a:ext cx="0" cy="28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46769B7-8603-416C-B336-EBD4FC57DDB7}"/>
              </a:ext>
            </a:extLst>
          </p:cNvPr>
          <p:cNvCxnSpPr>
            <a:cxnSpLocks/>
          </p:cNvCxnSpPr>
          <p:nvPr/>
        </p:nvCxnSpPr>
        <p:spPr>
          <a:xfrm>
            <a:off x="4682171" y="3030548"/>
            <a:ext cx="0" cy="28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3D92041-73E7-46DB-BEBB-245B1719A7FF}"/>
              </a:ext>
            </a:extLst>
          </p:cNvPr>
          <p:cNvCxnSpPr>
            <a:cxnSpLocks/>
          </p:cNvCxnSpPr>
          <p:nvPr/>
        </p:nvCxnSpPr>
        <p:spPr>
          <a:xfrm>
            <a:off x="4682170" y="5188036"/>
            <a:ext cx="0" cy="28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559E8B-9F5A-43C0-A511-61DB77533FBC}"/>
              </a:ext>
            </a:extLst>
          </p:cNvPr>
          <p:cNvCxnSpPr>
            <a:cxnSpLocks/>
          </p:cNvCxnSpPr>
          <p:nvPr/>
        </p:nvCxnSpPr>
        <p:spPr>
          <a:xfrm>
            <a:off x="4690192" y="4113390"/>
            <a:ext cx="0" cy="283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1A190CF6-24CE-43B0-8742-E7A640BCA988}"/>
              </a:ext>
            </a:extLst>
          </p:cNvPr>
          <p:cNvSpPr/>
          <p:nvPr/>
        </p:nvSpPr>
        <p:spPr>
          <a:xfrm>
            <a:off x="3776511" y="661042"/>
            <a:ext cx="1766019" cy="478264"/>
          </a:xfrm>
          <a:prstGeom prst="roundRect">
            <a:avLst/>
          </a:prstGeom>
          <a:solidFill>
            <a:srgbClr val="FFFFFF"/>
          </a:solidFill>
          <a:ln w="12700">
            <a:solidFill>
              <a:srgbClr val="4472C4"/>
            </a:solidFill>
            <a:miter lim="800000"/>
            <a:headEnd/>
            <a:tailEnd/>
          </a:ln>
          <a:scene3d>
            <a:camera prst="orthographicFront"/>
            <a:lightRig rig="threePt" dir="t"/>
          </a:scene3d>
          <a:sp3d>
            <a:bevelT prst="convex"/>
          </a:sp3d>
        </p:spPr>
        <p:txBody>
          <a:bodyPr vert="horz" wrap="square" lIns="91440" tIns="45720" rIns="91440" bIns="45720" numCol="1" anchor="ctr" anchorCtr="0" compatLnSpc="1">
            <a:prstTxWarp prst="textNoShape">
              <a:avLst/>
            </a:prstTxWarp>
          </a:bodyPr>
          <a:lstStyle/>
          <a:p>
            <a:pPr lvl="0" algn="ctr" defTabSz="914400" eaLnBrk="0" fontAlgn="base" hangingPunct="0">
              <a:spcBef>
                <a:spcPct val="0"/>
              </a:spcBef>
              <a:spcAft>
                <a:spcPct val="0"/>
              </a:spcAft>
            </a:pPr>
            <a:r>
              <a:rPr lang="en-US" altLang="en-US" sz="1050" b="1" dirty="0">
                <a:latin typeface="Times New Roman" panose="02020603050405020304" pitchFamily="18" charset="0"/>
                <a:ea typeface="Calibri" panose="020F0502020204030204" pitchFamily="34" charset="0"/>
                <a:cs typeface="Times New Roman" panose="02020603050405020304" pitchFamily="18" charset="0"/>
              </a:rPr>
              <a:t>Raw data</a:t>
            </a:r>
            <a:endParaRPr lang="en-US" altLang="en-US" sz="900" b="1" dirty="0"/>
          </a:p>
          <a:p>
            <a:pPr lvl="0" algn="ctr" defTabSz="914400" eaLnBrk="0" fontAlgn="base" hangingPunct="0">
              <a:spcBef>
                <a:spcPct val="0"/>
              </a:spcBef>
              <a:spcAft>
                <a:spcPct val="0"/>
              </a:spcAft>
            </a:pPr>
            <a:r>
              <a:rPr lang="en-US" altLang="en-US" sz="1000" dirty="0">
                <a:latin typeface="Times New Roman" panose="02020603050405020304" pitchFamily="18" charset="0"/>
                <a:ea typeface="Calibri" panose="020F0502020204030204" pitchFamily="34" charset="0"/>
                <a:cs typeface="Times New Roman" panose="02020603050405020304" pitchFamily="18" charset="0"/>
              </a:rPr>
              <a:t>(Data acquisition)</a:t>
            </a:r>
            <a:endParaRPr lang="en-US" altLang="en-US" dirty="0">
              <a:latin typeface="Arial" panose="020B0604020202020204" pitchFamily="34" charset="0"/>
            </a:endParaRPr>
          </a:p>
        </p:txBody>
      </p:sp>
      <p:sp>
        <p:nvSpPr>
          <p:cNvPr id="44" name="Rectangle: Rounded Corners 43">
            <a:extLst>
              <a:ext uri="{FF2B5EF4-FFF2-40B4-BE49-F238E27FC236}">
                <a16:creationId xmlns:a16="http://schemas.microsoft.com/office/drawing/2014/main" id="{A5299424-CE07-4C92-8E75-5C57E26BA686}"/>
              </a:ext>
            </a:extLst>
          </p:cNvPr>
          <p:cNvSpPr/>
          <p:nvPr/>
        </p:nvSpPr>
        <p:spPr>
          <a:xfrm>
            <a:off x="3776511" y="1462077"/>
            <a:ext cx="1766027" cy="478264"/>
          </a:xfrm>
          <a:prstGeom prst="roundRect">
            <a:avLst/>
          </a:prstGeom>
          <a:solidFill>
            <a:srgbClr val="FFFFFF"/>
          </a:solidFill>
          <a:ln w="12700">
            <a:solidFill>
              <a:srgbClr val="4472C4"/>
            </a:solidFill>
            <a:miter lim="800000"/>
            <a:headEnd/>
            <a:tailEnd/>
          </a:ln>
          <a:scene3d>
            <a:camera prst="orthographicFront"/>
            <a:lightRig rig="threePt" dir="t"/>
          </a:scene3d>
          <a:sp3d>
            <a:bevelT prst="convex"/>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eaLnBrk="0" fontAlgn="base" hangingPunct="0">
              <a:spcBef>
                <a:spcPct val="0"/>
              </a:spcBef>
              <a:spcAft>
                <a:spcPct val="0"/>
              </a:spcAft>
            </a:pPr>
            <a:r>
              <a:rPr lang="en-US" altLang="en-US" sz="1050" b="1" dirty="0">
                <a:latin typeface="Times New Roman" panose="02020603050405020304" pitchFamily="18" charset="0"/>
                <a:cs typeface="Times New Roman" panose="02020603050405020304" pitchFamily="18" charset="0"/>
              </a:rPr>
              <a:t>Data Exploration</a:t>
            </a:r>
          </a:p>
          <a:p>
            <a:pPr algn="ctr" defTabSz="914400" eaLnBrk="0" fontAlgn="base" hangingPunct="0">
              <a:spcBef>
                <a:spcPct val="0"/>
              </a:spcBef>
              <a:spcAft>
                <a:spcPct val="0"/>
              </a:spcAft>
            </a:pPr>
            <a:r>
              <a:rPr lang="en-US" altLang="en-US" sz="1050" dirty="0">
                <a:latin typeface="Times New Roman" panose="02020603050405020304" pitchFamily="18" charset="0"/>
                <a:cs typeface="Times New Roman" panose="02020603050405020304" pitchFamily="18" charset="0"/>
              </a:rPr>
              <a:t>(Understanding of data)</a:t>
            </a:r>
          </a:p>
        </p:txBody>
      </p:sp>
      <p:sp>
        <p:nvSpPr>
          <p:cNvPr id="45" name="Rectangle: Rounded Corners 44">
            <a:extLst>
              <a:ext uri="{FF2B5EF4-FFF2-40B4-BE49-F238E27FC236}">
                <a16:creationId xmlns:a16="http://schemas.microsoft.com/office/drawing/2014/main" id="{67EF7E20-58BD-4CB9-8DFF-4D3E3E209B29}"/>
              </a:ext>
            </a:extLst>
          </p:cNvPr>
          <p:cNvSpPr/>
          <p:nvPr/>
        </p:nvSpPr>
        <p:spPr>
          <a:xfrm>
            <a:off x="3776511" y="2267660"/>
            <a:ext cx="1766031" cy="747066"/>
          </a:xfrm>
          <a:prstGeom prst="roundRect">
            <a:avLst/>
          </a:prstGeom>
          <a:solidFill>
            <a:srgbClr val="FFFFFF"/>
          </a:solidFill>
          <a:ln w="12700">
            <a:solidFill>
              <a:srgbClr val="4472C4"/>
            </a:solidFill>
            <a:miter lim="800000"/>
            <a:headEnd/>
            <a:tailEnd/>
          </a:ln>
          <a:scene3d>
            <a:camera prst="orthographicFront"/>
            <a:lightRig rig="threePt" dir="t"/>
          </a:scene3d>
          <a:sp3d>
            <a:bevelT prst="convex"/>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eaLnBrk="0" fontAlgn="base" hangingPunct="0">
              <a:spcBef>
                <a:spcPct val="0"/>
              </a:spcBef>
              <a:spcAft>
                <a:spcPct val="0"/>
              </a:spcAft>
            </a:pPr>
            <a:r>
              <a:rPr lang="en-US" altLang="en-US" sz="1050" b="1" dirty="0">
                <a:latin typeface="Times New Roman" panose="02020603050405020304" pitchFamily="18" charset="0"/>
                <a:cs typeface="Times New Roman" panose="02020603050405020304" pitchFamily="18" charset="0"/>
              </a:rPr>
              <a:t>Data Cleaning </a:t>
            </a:r>
          </a:p>
          <a:p>
            <a:pPr algn="ctr" defTabSz="914400" eaLnBrk="0" fontAlgn="base" hangingPunct="0">
              <a:spcBef>
                <a:spcPct val="0"/>
              </a:spcBef>
              <a:spcAft>
                <a:spcPct val="0"/>
              </a:spcAft>
            </a:pPr>
            <a:r>
              <a:rPr lang="en-US" altLang="en-US" sz="1050" dirty="0">
                <a:latin typeface="Times New Roman" panose="02020603050405020304" pitchFamily="18" charset="0"/>
                <a:cs typeface="Times New Roman" panose="02020603050405020304" pitchFamily="18" charset="0"/>
              </a:rPr>
              <a:t>(Treating missing values, Treating outliers and incorrect data)</a:t>
            </a:r>
          </a:p>
          <a:p>
            <a:pPr algn="ctr" defTabSz="914400" eaLnBrk="0" fontAlgn="base" hangingPunct="0">
              <a:spcBef>
                <a:spcPct val="0"/>
              </a:spcBef>
              <a:spcAft>
                <a:spcPct val="0"/>
              </a:spcAft>
            </a:pPr>
            <a:endParaRPr lang="en-US" altLang="en-US" sz="1050" b="1" dirty="0">
              <a:latin typeface="Times New Roman" panose="02020603050405020304" pitchFamily="18" charset="0"/>
              <a:cs typeface="Times New Roman" panose="02020603050405020304" pitchFamily="18" charset="0"/>
            </a:endParaRPr>
          </a:p>
        </p:txBody>
      </p:sp>
      <p:sp>
        <p:nvSpPr>
          <p:cNvPr id="46" name="Rectangle: Rounded Corners 45">
            <a:extLst>
              <a:ext uri="{FF2B5EF4-FFF2-40B4-BE49-F238E27FC236}">
                <a16:creationId xmlns:a16="http://schemas.microsoft.com/office/drawing/2014/main" id="{E9AF171E-7562-48E4-8209-582E5ED49E4F}"/>
              </a:ext>
            </a:extLst>
          </p:cNvPr>
          <p:cNvSpPr/>
          <p:nvPr/>
        </p:nvSpPr>
        <p:spPr>
          <a:xfrm>
            <a:off x="3807176" y="3337161"/>
            <a:ext cx="1766031" cy="747066"/>
          </a:xfrm>
          <a:prstGeom prst="roundRect">
            <a:avLst/>
          </a:prstGeom>
          <a:solidFill>
            <a:srgbClr val="FFFFFF"/>
          </a:solidFill>
          <a:ln w="12700">
            <a:solidFill>
              <a:srgbClr val="4472C4"/>
            </a:solidFill>
            <a:miter lim="800000"/>
            <a:headEnd/>
            <a:tailEnd/>
          </a:ln>
          <a:scene3d>
            <a:camera prst="orthographicFront"/>
            <a:lightRig rig="threePt" dir="t"/>
          </a:scene3d>
          <a:sp3d>
            <a:bevelT prst="convex"/>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eaLnBrk="0" fontAlgn="base" hangingPunct="0">
              <a:spcBef>
                <a:spcPct val="0"/>
              </a:spcBef>
              <a:spcAft>
                <a:spcPct val="0"/>
              </a:spcAft>
            </a:pPr>
            <a:r>
              <a:rPr lang="en-US" altLang="en-US" sz="1050" b="1" dirty="0">
                <a:latin typeface="Times New Roman" panose="02020603050405020304" pitchFamily="18" charset="0"/>
                <a:cs typeface="Times New Roman" panose="02020603050405020304" pitchFamily="18" charset="0"/>
              </a:rPr>
              <a:t>Data visualization</a:t>
            </a:r>
          </a:p>
          <a:p>
            <a:pPr algn="ctr" defTabSz="914400" eaLnBrk="0" fontAlgn="base" hangingPunct="0">
              <a:spcBef>
                <a:spcPct val="0"/>
              </a:spcBef>
              <a:spcAft>
                <a:spcPct val="0"/>
              </a:spcAft>
            </a:pPr>
            <a:r>
              <a:rPr lang="en-US" altLang="en-US" sz="1050" dirty="0">
                <a:latin typeface="Times New Roman" panose="02020603050405020304" pitchFamily="18" charset="0"/>
                <a:cs typeface="Times New Roman" panose="02020603050405020304" pitchFamily="18" charset="0"/>
              </a:rPr>
              <a:t>(Learning data via graphical representation)</a:t>
            </a:r>
          </a:p>
          <a:p>
            <a:pPr algn="ctr" defTabSz="914400" eaLnBrk="0" fontAlgn="base" hangingPunct="0">
              <a:spcBef>
                <a:spcPct val="0"/>
              </a:spcBef>
              <a:spcAft>
                <a:spcPct val="0"/>
              </a:spcAft>
            </a:pPr>
            <a:endParaRPr lang="en-US" altLang="en-US" sz="1050" b="1" dirty="0">
              <a:latin typeface="Times New Roman" panose="02020603050405020304" pitchFamily="18" charset="0"/>
              <a:cs typeface="Times New Roman" panose="02020603050405020304" pitchFamily="18" charset="0"/>
            </a:endParaRPr>
          </a:p>
        </p:txBody>
      </p:sp>
      <p:sp>
        <p:nvSpPr>
          <p:cNvPr id="47" name="Rectangle: Rounded Corners 46">
            <a:extLst>
              <a:ext uri="{FF2B5EF4-FFF2-40B4-BE49-F238E27FC236}">
                <a16:creationId xmlns:a16="http://schemas.microsoft.com/office/drawing/2014/main" id="{4C44C7AD-B313-4329-BA57-02965F09E605}"/>
              </a:ext>
            </a:extLst>
          </p:cNvPr>
          <p:cNvSpPr/>
          <p:nvPr/>
        </p:nvSpPr>
        <p:spPr>
          <a:xfrm>
            <a:off x="3807176" y="5489068"/>
            <a:ext cx="1766031" cy="747066"/>
          </a:xfrm>
          <a:prstGeom prst="roundRect">
            <a:avLst/>
          </a:prstGeom>
          <a:solidFill>
            <a:srgbClr val="FFFFFF"/>
          </a:solidFill>
          <a:ln w="12700">
            <a:solidFill>
              <a:srgbClr val="4472C4"/>
            </a:solidFill>
            <a:miter lim="800000"/>
            <a:headEnd/>
            <a:tailEnd/>
          </a:ln>
          <a:scene3d>
            <a:camera prst="orthographicFront"/>
            <a:lightRig rig="threePt" dir="t"/>
          </a:scene3d>
          <a:sp3d>
            <a:bevelT prst="convex"/>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eaLnBrk="0" fontAlgn="base" hangingPunct="0">
              <a:spcBef>
                <a:spcPct val="0"/>
              </a:spcBef>
              <a:spcAft>
                <a:spcPct val="0"/>
              </a:spcAft>
            </a:pPr>
            <a:r>
              <a:rPr lang="en-US" altLang="en-US" sz="1050" b="1" dirty="0">
                <a:latin typeface="Times New Roman" panose="02020603050405020304" pitchFamily="18" charset="0"/>
                <a:cs typeface="Times New Roman" panose="02020603050405020304" pitchFamily="18" charset="0"/>
              </a:rPr>
              <a:t>Inferring insights</a:t>
            </a:r>
          </a:p>
          <a:p>
            <a:pPr algn="ctr" defTabSz="914400" eaLnBrk="0" fontAlgn="base" hangingPunct="0">
              <a:spcBef>
                <a:spcPct val="0"/>
              </a:spcBef>
              <a:spcAft>
                <a:spcPct val="0"/>
              </a:spcAft>
            </a:pPr>
            <a:r>
              <a:rPr lang="en-US" altLang="en-US" sz="1050" dirty="0">
                <a:latin typeface="Times New Roman" panose="02020603050405020304" pitchFamily="18" charset="0"/>
                <a:cs typeface="Times New Roman" panose="02020603050405020304" pitchFamily="18" charset="0"/>
              </a:rPr>
              <a:t>(Interpreting hidden data information)</a:t>
            </a:r>
          </a:p>
        </p:txBody>
      </p:sp>
      <p:sp>
        <p:nvSpPr>
          <p:cNvPr id="48" name="Rectangle: Rounded Corners 47">
            <a:extLst>
              <a:ext uri="{FF2B5EF4-FFF2-40B4-BE49-F238E27FC236}">
                <a16:creationId xmlns:a16="http://schemas.microsoft.com/office/drawing/2014/main" id="{316B71EA-C0F0-49A6-B355-0773669EA1AF}"/>
              </a:ext>
            </a:extLst>
          </p:cNvPr>
          <p:cNvSpPr/>
          <p:nvPr/>
        </p:nvSpPr>
        <p:spPr>
          <a:xfrm>
            <a:off x="3807176" y="4430346"/>
            <a:ext cx="1766031" cy="747066"/>
          </a:xfrm>
          <a:prstGeom prst="roundRect">
            <a:avLst/>
          </a:prstGeom>
          <a:solidFill>
            <a:srgbClr val="FFFFFF"/>
          </a:solidFill>
          <a:ln w="12700">
            <a:solidFill>
              <a:srgbClr val="4472C4"/>
            </a:solidFill>
            <a:miter lim="800000"/>
            <a:headEnd/>
            <a:tailEnd/>
          </a:ln>
          <a:scene3d>
            <a:camera prst="orthographicFront"/>
            <a:lightRig rig="threePt" dir="t"/>
          </a:scene3d>
          <a:sp3d>
            <a:bevelT prst="convex"/>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eaLnBrk="0" fontAlgn="base" hangingPunct="0">
              <a:spcBef>
                <a:spcPct val="0"/>
              </a:spcBef>
              <a:spcAft>
                <a:spcPct val="0"/>
              </a:spcAft>
            </a:pPr>
            <a:r>
              <a:rPr lang="en-US" altLang="en-US" sz="1050" b="1" dirty="0">
                <a:latin typeface="Times New Roman" panose="02020603050405020304" pitchFamily="18" charset="0"/>
                <a:cs typeface="Times New Roman" panose="02020603050405020304" pitchFamily="18" charset="0"/>
              </a:rPr>
              <a:t>Model Evaluation</a:t>
            </a:r>
          </a:p>
          <a:p>
            <a:pPr algn="ctr" defTabSz="914400" eaLnBrk="0" fontAlgn="base" hangingPunct="0">
              <a:spcBef>
                <a:spcPct val="0"/>
              </a:spcBef>
              <a:spcAft>
                <a:spcPct val="0"/>
              </a:spcAft>
            </a:pPr>
            <a:r>
              <a:rPr lang="en-US" altLang="en-US" sz="1050" dirty="0">
                <a:latin typeface="Times New Roman" panose="02020603050405020304" pitchFamily="18" charset="0"/>
                <a:cs typeface="Times New Roman" panose="02020603050405020304" pitchFamily="18" charset="0"/>
              </a:rPr>
              <a:t>(Applying and evaluating model)</a:t>
            </a:r>
          </a:p>
        </p:txBody>
      </p:sp>
    </p:spTree>
    <p:extLst>
      <p:ext uri="{BB962C8B-B14F-4D97-AF65-F5344CB8AC3E}">
        <p14:creationId xmlns:p14="http://schemas.microsoft.com/office/powerpoint/2010/main" val="20400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0E93DC-9558-4BAD-88C3-A23C66C10B9B}"/>
              </a:ext>
            </a:extLst>
          </p:cNvPr>
          <p:cNvSpPr txBox="1">
            <a:spLocks/>
          </p:cNvSpPr>
          <p:nvPr/>
        </p:nvSpPr>
        <p:spPr>
          <a:xfrm>
            <a:off x="800530" y="320850"/>
            <a:ext cx="6858002" cy="52538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200"/>
              <a:t>Do you know?</a:t>
            </a:r>
            <a:endParaRPr lang="en-US" sz="3200" dirty="0"/>
          </a:p>
        </p:txBody>
      </p:sp>
      <p:sp>
        <p:nvSpPr>
          <p:cNvPr id="5" name="Subtitle 2">
            <a:extLst>
              <a:ext uri="{FF2B5EF4-FFF2-40B4-BE49-F238E27FC236}">
                <a16:creationId xmlns:a16="http://schemas.microsoft.com/office/drawing/2014/main" id="{17966FF6-EA60-4916-BB69-F8A484FC8F70}"/>
              </a:ext>
            </a:extLst>
          </p:cNvPr>
          <p:cNvSpPr txBox="1">
            <a:spLocks/>
          </p:cNvSpPr>
          <p:nvPr/>
        </p:nvSpPr>
        <p:spPr>
          <a:xfrm>
            <a:off x="800528" y="1086863"/>
            <a:ext cx="10156229" cy="9144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t>It is illegal for some taxis to pick-up passengers who hails on the new York city’s road-side.</a:t>
            </a:r>
          </a:p>
        </p:txBody>
      </p:sp>
      <p:sp>
        <p:nvSpPr>
          <p:cNvPr id="6" name="TextBox 5">
            <a:extLst>
              <a:ext uri="{FF2B5EF4-FFF2-40B4-BE49-F238E27FC236}">
                <a16:creationId xmlns:a16="http://schemas.microsoft.com/office/drawing/2014/main" id="{C1A3D65C-7A32-4E21-B2AA-BE75BA74C5A4}"/>
              </a:ext>
            </a:extLst>
          </p:cNvPr>
          <p:cNvSpPr txBox="1"/>
          <p:nvPr/>
        </p:nvSpPr>
        <p:spPr>
          <a:xfrm>
            <a:off x="914403" y="1595564"/>
            <a:ext cx="8478253" cy="1292662"/>
          </a:xfrm>
          <a:prstGeom prst="rect">
            <a:avLst/>
          </a:prstGeom>
          <a:noFill/>
        </p:spPr>
        <p:txBody>
          <a:bodyPr wrap="square" rtlCol="0">
            <a:spAutoFit/>
          </a:bodyPr>
          <a:lstStyle/>
          <a:p>
            <a:r>
              <a:rPr lang="en-US" b="1" dirty="0"/>
              <a:t>Data Exploration</a:t>
            </a:r>
          </a:p>
          <a:p>
            <a:endParaRPr lang="en-US" dirty="0"/>
          </a:p>
          <a:p>
            <a:pPr lvl="0" eaLnBrk="0" fontAlgn="base" hangingPunct="0">
              <a:spcBef>
                <a:spcPct val="0"/>
              </a:spcBef>
              <a:spcAft>
                <a:spcPct val="0"/>
              </a:spcAft>
            </a:pPr>
            <a:r>
              <a:rPr lang="en-US" sz="1400" dirty="0"/>
              <a:t>Data source: </a:t>
            </a:r>
            <a:r>
              <a:rPr lang="en-US" altLang="en-US" sz="1400" dirty="0">
                <a:solidFill>
                  <a:srgbClr val="954F72"/>
                </a:solidFill>
                <a:latin typeface="Arial" panose="020B0604020202020204" pitchFamily="34" charset="0"/>
                <a:cs typeface="Arial" panose="020B0604020202020204" pitchFamily="34" charset="0"/>
                <a:hlinkClick r:id="rId2" tooltip="https://data.cityofnewyork.us/Transportation/2015-Green-Taxi-Trip-Data/gi8d-wdg5/about"/>
              </a:rPr>
              <a:t>https://data.cityofnewyork.us/Transportation/2015-Green-Taxi-Trip-Data/gi8d-wdg5/about</a:t>
            </a:r>
            <a:r>
              <a:rPr lang="en-US" altLang="en-US" sz="1400" dirty="0"/>
              <a:t> </a:t>
            </a:r>
            <a:endParaRPr lang="en-US" altLang="en-US" sz="1400" dirty="0">
              <a:latin typeface="Arial" panose="020B0604020202020204" pitchFamily="34" charset="0"/>
            </a:endParaRPr>
          </a:p>
          <a:p>
            <a:endParaRPr lang="en-GB" sz="1400" dirty="0"/>
          </a:p>
          <a:p>
            <a:r>
              <a:rPr lang="en-GB" sz="1400" dirty="0"/>
              <a:t>Structure of dataset:</a:t>
            </a:r>
          </a:p>
        </p:txBody>
      </p:sp>
      <p:sp>
        <p:nvSpPr>
          <p:cNvPr id="7" name="Rectangle 2">
            <a:extLst>
              <a:ext uri="{FF2B5EF4-FFF2-40B4-BE49-F238E27FC236}">
                <a16:creationId xmlns:a16="http://schemas.microsoft.com/office/drawing/2014/main" id="{0EBCB85F-218D-471E-A9CB-3F6AC9154EB2}"/>
              </a:ext>
            </a:extLst>
          </p:cNvPr>
          <p:cNvSpPr>
            <a:spLocks noChangeArrowheads="1"/>
          </p:cNvSpPr>
          <p:nvPr/>
        </p:nvSpPr>
        <p:spPr bwMode="auto">
          <a:xfrm>
            <a:off x="-1812755" y="-593737"/>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B75A32B-E8F3-48CA-A4E6-7D848F25824B}"/>
              </a:ext>
            </a:extLst>
          </p:cNvPr>
          <p:cNvPicPr>
            <a:picLocks noChangeAspect="1"/>
          </p:cNvPicPr>
          <p:nvPr/>
        </p:nvPicPr>
        <p:blipFill rotWithShape="1">
          <a:blip r:embed="rId3"/>
          <a:srcRect r="40387"/>
          <a:stretch/>
        </p:blipFill>
        <p:spPr>
          <a:xfrm>
            <a:off x="1570874" y="3126930"/>
            <a:ext cx="6795087" cy="2560932"/>
          </a:xfrm>
          <a:prstGeom prst="rect">
            <a:avLst/>
          </a:prstGeom>
        </p:spPr>
      </p:pic>
    </p:spTree>
    <p:extLst>
      <p:ext uri="{BB962C8B-B14F-4D97-AF65-F5344CB8AC3E}">
        <p14:creationId xmlns:p14="http://schemas.microsoft.com/office/powerpoint/2010/main" val="47370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44370" y="593554"/>
            <a:ext cx="10058402" cy="571500"/>
          </a:xfrm>
        </p:spPr>
        <p:txBody>
          <a:bodyPr>
            <a:normAutofit fontScale="90000"/>
          </a:bodyPr>
          <a:lstStyle/>
          <a:p>
            <a:r>
              <a:rPr lang="en-US" dirty="0"/>
              <a:t>Data cleaning - 1</a:t>
            </a:r>
            <a:endParaRPr dirty="0"/>
          </a:p>
        </p:txBody>
      </p:sp>
      <p:sp>
        <p:nvSpPr>
          <p:cNvPr id="14" name="Content Placeholder 13"/>
          <p:cNvSpPr>
            <a:spLocks noGrp="1"/>
          </p:cNvSpPr>
          <p:nvPr>
            <p:ph idx="1"/>
          </p:nvPr>
        </p:nvSpPr>
        <p:spPr>
          <a:xfrm>
            <a:off x="128203" y="1421726"/>
            <a:ext cx="2959901" cy="4473743"/>
          </a:xfrm>
        </p:spPr>
        <p:txBody>
          <a:bodyPr>
            <a:normAutofit/>
          </a:bodyPr>
          <a:lstStyle/>
          <a:p>
            <a:pPr marL="0" indent="0">
              <a:buNone/>
            </a:pPr>
            <a:r>
              <a:rPr lang="en-US" sz="1800" b="1" u="sng" dirty="0"/>
              <a:t>Before transformation</a:t>
            </a:r>
          </a:p>
          <a:p>
            <a:r>
              <a:rPr lang="en-US" sz="1400" dirty="0"/>
              <a:t>The feature </a:t>
            </a:r>
            <a:r>
              <a:rPr lang="en-US" sz="1400" dirty="0" err="1"/>
              <a:t>Ehail_fee</a:t>
            </a:r>
            <a:r>
              <a:rPr lang="en-US" sz="1400" dirty="0"/>
              <a:t> of the dataset doesn’t have any value.</a:t>
            </a:r>
          </a:p>
          <a:p>
            <a:r>
              <a:rPr lang="en-US" sz="1400" dirty="0"/>
              <a:t>Pickup location and drop location are beyond New York city.</a:t>
            </a:r>
          </a:p>
          <a:p>
            <a:r>
              <a:rPr lang="en-US" sz="1400" dirty="0"/>
              <a:t>There are 72 missing values in the </a:t>
            </a:r>
            <a:r>
              <a:rPr lang="en-US" sz="1400" dirty="0" err="1"/>
              <a:t>Trip_type</a:t>
            </a:r>
            <a:r>
              <a:rPr lang="en-US" sz="1400" dirty="0"/>
              <a:t> feature of the dataset.</a:t>
            </a:r>
          </a:p>
          <a:p>
            <a:r>
              <a:rPr lang="en-US" sz="1400" dirty="0"/>
              <a:t>The features Fare amount, Tip amount, Improvement surcharge, MTA tax and Total amount have negative values.</a:t>
            </a:r>
            <a:endParaRPr sz="1400" dirty="0"/>
          </a:p>
        </p:txBody>
      </p:sp>
      <p:sp>
        <p:nvSpPr>
          <p:cNvPr id="4" name="TextBox 3">
            <a:extLst>
              <a:ext uri="{FF2B5EF4-FFF2-40B4-BE49-F238E27FC236}">
                <a16:creationId xmlns:a16="http://schemas.microsoft.com/office/drawing/2014/main" id="{01756DCC-6A25-4DB6-AAB7-455E7B24F51B}"/>
              </a:ext>
            </a:extLst>
          </p:cNvPr>
          <p:cNvSpPr txBox="1"/>
          <p:nvPr/>
        </p:nvSpPr>
        <p:spPr>
          <a:xfrm>
            <a:off x="4138862" y="1435766"/>
            <a:ext cx="2752677" cy="369332"/>
          </a:xfrm>
          <a:prstGeom prst="rect">
            <a:avLst/>
          </a:prstGeom>
          <a:noFill/>
        </p:spPr>
        <p:txBody>
          <a:bodyPr wrap="none" rtlCol="0">
            <a:spAutoFit/>
          </a:bodyPr>
          <a:lstStyle/>
          <a:p>
            <a:r>
              <a:rPr lang="en-US" b="1" u="sng" dirty="0"/>
              <a:t>Data cleaning process</a:t>
            </a:r>
            <a:endParaRPr lang="en-GB" b="1" u="sng" dirty="0"/>
          </a:p>
        </p:txBody>
      </p:sp>
      <p:sp>
        <p:nvSpPr>
          <p:cNvPr id="5" name="TextBox 4">
            <a:extLst>
              <a:ext uri="{FF2B5EF4-FFF2-40B4-BE49-F238E27FC236}">
                <a16:creationId xmlns:a16="http://schemas.microsoft.com/office/drawing/2014/main" id="{7CBE4D6D-DE3A-441F-A78D-8FD3D828343E}"/>
              </a:ext>
            </a:extLst>
          </p:cNvPr>
          <p:cNvSpPr txBox="1"/>
          <p:nvPr/>
        </p:nvSpPr>
        <p:spPr>
          <a:xfrm>
            <a:off x="8005013" y="1499942"/>
            <a:ext cx="3168314" cy="3877985"/>
          </a:xfrm>
          <a:prstGeom prst="rect">
            <a:avLst/>
          </a:prstGeom>
          <a:noFill/>
        </p:spPr>
        <p:txBody>
          <a:bodyPr wrap="square" rtlCol="0">
            <a:spAutoFit/>
          </a:bodyPr>
          <a:lstStyle/>
          <a:p>
            <a:pPr>
              <a:spcBef>
                <a:spcPts val="1800"/>
              </a:spcBef>
            </a:pPr>
            <a:r>
              <a:rPr lang="en-US" b="1" u="sng" dirty="0"/>
              <a:t>After transformation</a:t>
            </a:r>
            <a:endParaRPr lang="en-US" dirty="0"/>
          </a:p>
          <a:p>
            <a:pPr marL="347472" indent="-347472">
              <a:spcBef>
                <a:spcPts val="1800"/>
              </a:spcBef>
              <a:buFont typeface="Arial" panose="020B0604020202020204" pitchFamily="34" charset="0"/>
              <a:buChar char="•"/>
            </a:pPr>
            <a:r>
              <a:rPr lang="en-US" sz="1400" dirty="0"/>
              <a:t>The transformed dataset doesn’t have features like </a:t>
            </a:r>
            <a:r>
              <a:rPr lang="en-US" sz="1400" dirty="0" err="1"/>
              <a:t>vendorid</a:t>
            </a:r>
            <a:r>
              <a:rPr lang="en-US" sz="1400" dirty="0"/>
              <a:t>, </a:t>
            </a:r>
            <a:r>
              <a:rPr lang="en-US" sz="1400" dirty="0" err="1"/>
              <a:t>ehail_fee</a:t>
            </a:r>
            <a:r>
              <a:rPr lang="en-US" sz="1400" dirty="0"/>
              <a:t> and </a:t>
            </a:r>
            <a:r>
              <a:rPr lang="en-US" sz="1400" dirty="0" err="1"/>
              <a:t>store_and_fwd_flag</a:t>
            </a:r>
            <a:r>
              <a:rPr lang="en-US" sz="1400" dirty="0"/>
              <a:t>.</a:t>
            </a:r>
          </a:p>
          <a:p>
            <a:pPr marL="347472" indent="-347472">
              <a:spcBef>
                <a:spcPts val="1800"/>
              </a:spcBef>
              <a:buFont typeface="Arial" panose="020B0604020202020204" pitchFamily="34" charset="0"/>
              <a:buChar char="•"/>
            </a:pPr>
            <a:r>
              <a:rPr lang="en-US" sz="1400" dirty="0"/>
              <a:t>Pickup location and drop location are within New York city.</a:t>
            </a:r>
          </a:p>
          <a:p>
            <a:pPr marL="347472" indent="-347472">
              <a:spcBef>
                <a:spcPts val="1800"/>
              </a:spcBef>
              <a:buFont typeface="Arial" panose="020B0604020202020204" pitchFamily="34" charset="0"/>
              <a:buChar char="•"/>
            </a:pPr>
            <a:r>
              <a:rPr lang="en-US" sz="1400" dirty="0"/>
              <a:t>There are no missing values in the dataset.</a:t>
            </a:r>
          </a:p>
          <a:p>
            <a:pPr marL="347472" indent="-347472">
              <a:spcBef>
                <a:spcPts val="1800"/>
              </a:spcBef>
              <a:buFont typeface="Arial" panose="020B0604020202020204" pitchFamily="34" charset="0"/>
              <a:buChar char="•"/>
            </a:pPr>
            <a:r>
              <a:rPr lang="en-US" sz="1400" dirty="0"/>
              <a:t>There are no negative values in any of the features of the dataset. </a:t>
            </a:r>
            <a:endParaRPr lang="en-GB" sz="1400" dirty="0"/>
          </a:p>
        </p:txBody>
      </p:sp>
      <p:pic>
        <p:nvPicPr>
          <p:cNvPr id="6" name="Picture 5">
            <a:extLst>
              <a:ext uri="{FF2B5EF4-FFF2-40B4-BE49-F238E27FC236}">
                <a16:creationId xmlns:a16="http://schemas.microsoft.com/office/drawing/2014/main" id="{24E60823-45D9-4C8E-B75E-19E0ABE98B2B}"/>
              </a:ext>
            </a:extLst>
          </p:cNvPr>
          <p:cNvPicPr>
            <a:picLocks noChangeAspect="1"/>
          </p:cNvPicPr>
          <p:nvPr/>
        </p:nvPicPr>
        <p:blipFill>
          <a:blip r:embed="rId2"/>
          <a:stretch>
            <a:fillRect/>
          </a:stretch>
        </p:blipFill>
        <p:spPr>
          <a:xfrm>
            <a:off x="3676652" y="1952626"/>
            <a:ext cx="3887202" cy="3718253"/>
          </a:xfrm>
          <a:prstGeom prst="rect">
            <a:avLst/>
          </a:prstGeom>
        </p:spPr>
      </p:pic>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7193" y="625638"/>
            <a:ext cx="10058402" cy="571500"/>
          </a:xfrm>
        </p:spPr>
        <p:txBody>
          <a:bodyPr>
            <a:normAutofit/>
          </a:bodyPr>
          <a:lstStyle/>
          <a:p>
            <a:r>
              <a:rPr lang="en-US" sz="2800" dirty="0"/>
              <a:t>Data cleaning – 2 (Treating Outliers of </a:t>
            </a:r>
            <a:r>
              <a:rPr lang="en-US" sz="2800" dirty="0" err="1"/>
              <a:t>Tip_amount</a:t>
            </a:r>
            <a:r>
              <a:rPr lang="en-US" sz="2800" dirty="0"/>
              <a:t> feature)</a:t>
            </a:r>
            <a:endParaRPr sz="2800" dirty="0"/>
          </a:p>
        </p:txBody>
      </p:sp>
      <p:pic>
        <p:nvPicPr>
          <p:cNvPr id="7" name="Picture 6">
            <a:extLst>
              <a:ext uri="{FF2B5EF4-FFF2-40B4-BE49-F238E27FC236}">
                <a16:creationId xmlns:a16="http://schemas.microsoft.com/office/drawing/2014/main" id="{289A635F-79BA-4342-8498-F640148281E3}"/>
              </a:ext>
            </a:extLst>
          </p:cNvPr>
          <p:cNvPicPr>
            <a:picLocks noChangeAspect="1"/>
          </p:cNvPicPr>
          <p:nvPr/>
        </p:nvPicPr>
        <p:blipFill rotWithShape="1">
          <a:blip r:embed="rId2"/>
          <a:srcRect r="11939"/>
          <a:stretch/>
        </p:blipFill>
        <p:spPr>
          <a:xfrm>
            <a:off x="2422358" y="1411706"/>
            <a:ext cx="7130716" cy="426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695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006" y="0"/>
            <a:ext cx="10058402" cy="571500"/>
          </a:xfrm>
          <a:solidFill>
            <a:schemeClr val="bg1"/>
          </a:solidFill>
        </p:spPr>
        <p:txBody>
          <a:bodyPr>
            <a:normAutofit/>
          </a:bodyPr>
          <a:lstStyle/>
          <a:p>
            <a:r>
              <a:rPr lang="en-US" sz="2800" b="1" u="sng" dirty="0"/>
              <a:t>Data Visualization</a:t>
            </a:r>
            <a:endParaRPr sz="2800" b="1" u="sng" dirty="0"/>
          </a:p>
        </p:txBody>
      </p:sp>
      <p:pic>
        <p:nvPicPr>
          <p:cNvPr id="2" name="Picture 1">
            <a:extLst>
              <a:ext uri="{FF2B5EF4-FFF2-40B4-BE49-F238E27FC236}">
                <a16:creationId xmlns:a16="http://schemas.microsoft.com/office/drawing/2014/main" id="{B3E46F74-7393-46C4-A953-AF3AC8E6A071}"/>
              </a:ext>
            </a:extLst>
          </p:cNvPr>
          <p:cNvPicPr>
            <a:picLocks noChangeAspect="1"/>
          </p:cNvPicPr>
          <p:nvPr/>
        </p:nvPicPr>
        <p:blipFill>
          <a:blip r:embed="rId2"/>
          <a:stretch>
            <a:fillRect/>
          </a:stretch>
        </p:blipFill>
        <p:spPr>
          <a:xfrm>
            <a:off x="16041" y="571499"/>
            <a:ext cx="3820026" cy="6286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E174CC1B-0F9B-45D3-8005-6613FBB6D956}"/>
              </a:ext>
            </a:extLst>
          </p:cNvPr>
          <p:cNvPicPr>
            <a:picLocks noChangeAspect="1"/>
          </p:cNvPicPr>
          <p:nvPr/>
        </p:nvPicPr>
        <p:blipFill>
          <a:blip r:embed="rId3"/>
          <a:stretch>
            <a:fillRect/>
          </a:stretch>
        </p:blipFill>
        <p:spPr>
          <a:xfrm>
            <a:off x="3820023" y="0"/>
            <a:ext cx="4033340" cy="2387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D03A87C4-F686-4860-848B-3046962A95A8}"/>
              </a:ext>
            </a:extLst>
          </p:cNvPr>
          <p:cNvPicPr>
            <a:picLocks noChangeAspect="1"/>
          </p:cNvPicPr>
          <p:nvPr/>
        </p:nvPicPr>
        <p:blipFill>
          <a:blip r:embed="rId4"/>
          <a:stretch>
            <a:fillRect/>
          </a:stretch>
        </p:blipFill>
        <p:spPr>
          <a:xfrm>
            <a:off x="3820023" y="2387176"/>
            <a:ext cx="4033339" cy="2402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D7004EF6-B939-4D07-A1D3-F4C1DE5049D4}"/>
              </a:ext>
            </a:extLst>
          </p:cNvPr>
          <p:cNvPicPr>
            <a:picLocks noChangeAspect="1"/>
          </p:cNvPicPr>
          <p:nvPr/>
        </p:nvPicPr>
        <p:blipFill>
          <a:blip r:embed="rId5"/>
          <a:stretch>
            <a:fillRect/>
          </a:stretch>
        </p:blipFill>
        <p:spPr>
          <a:xfrm>
            <a:off x="5809399" y="2767263"/>
            <a:ext cx="1529863" cy="884733"/>
          </a:xfrm>
          <a:prstGeom prst="rect">
            <a:avLst/>
          </a:prstGeom>
        </p:spPr>
      </p:pic>
      <p:pic>
        <p:nvPicPr>
          <p:cNvPr id="6" name="Picture 5">
            <a:extLst>
              <a:ext uri="{FF2B5EF4-FFF2-40B4-BE49-F238E27FC236}">
                <a16:creationId xmlns:a16="http://schemas.microsoft.com/office/drawing/2014/main" id="{63940AE9-F2DC-420F-9372-F90EA2B9C724}"/>
              </a:ext>
            </a:extLst>
          </p:cNvPr>
          <p:cNvPicPr>
            <a:picLocks noChangeAspect="1"/>
          </p:cNvPicPr>
          <p:nvPr/>
        </p:nvPicPr>
        <p:blipFill>
          <a:blip r:embed="rId6"/>
          <a:stretch>
            <a:fillRect/>
          </a:stretch>
        </p:blipFill>
        <p:spPr>
          <a:xfrm>
            <a:off x="3820023" y="4727750"/>
            <a:ext cx="4033340" cy="2130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3DE46FC7-9C1A-4C72-BB8F-D4CFDA695CDE}"/>
              </a:ext>
            </a:extLst>
          </p:cNvPr>
          <p:cNvPicPr>
            <a:picLocks noChangeAspect="1"/>
          </p:cNvPicPr>
          <p:nvPr/>
        </p:nvPicPr>
        <p:blipFill rotWithShape="1">
          <a:blip r:embed="rId7"/>
          <a:srcRect r="1620"/>
          <a:stretch/>
        </p:blipFill>
        <p:spPr>
          <a:xfrm>
            <a:off x="7853363" y="0"/>
            <a:ext cx="4338637" cy="6857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394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61097"/>
            <a:ext cx="10058402" cy="1219200"/>
          </a:xfrm>
        </p:spPr>
        <p:txBody>
          <a:bodyPr/>
          <a:lstStyle/>
          <a:p>
            <a:r>
              <a:rPr lang="en-US" dirty="0"/>
              <a:t>Model Evaluation</a:t>
            </a:r>
          </a:p>
        </p:txBody>
      </p:sp>
      <p:sp>
        <p:nvSpPr>
          <p:cNvPr id="3" name="Content Placeholder 2"/>
          <p:cNvSpPr>
            <a:spLocks noGrp="1"/>
          </p:cNvSpPr>
          <p:nvPr>
            <p:ph sz="half" idx="1"/>
          </p:nvPr>
        </p:nvSpPr>
        <p:spPr>
          <a:xfrm>
            <a:off x="12992" y="1073902"/>
            <a:ext cx="4954588" cy="4187952"/>
          </a:xfrm>
        </p:spPr>
        <p:txBody>
          <a:bodyPr/>
          <a:lstStyle/>
          <a:p>
            <a:r>
              <a:rPr lang="en-US" dirty="0"/>
              <a:t>Simple linear regression</a:t>
            </a:r>
          </a:p>
          <a:p>
            <a:r>
              <a:rPr lang="en-US" dirty="0"/>
              <a:t>Random Forest</a:t>
            </a:r>
          </a:p>
          <a:p>
            <a:r>
              <a:rPr lang="en-US" dirty="0"/>
              <a:t>Multi linear regression</a:t>
            </a:r>
          </a:p>
          <a:p>
            <a:r>
              <a:rPr lang="en-US" dirty="0"/>
              <a:t>Tuned Random forest</a:t>
            </a:r>
          </a:p>
        </p:txBody>
      </p:sp>
      <p:pic>
        <p:nvPicPr>
          <p:cNvPr id="10" name="Picture 9">
            <a:extLst>
              <a:ext uri="{FF2B5EF4-FFF2-40B4-BE49-F238E27FC236}">
                <a16:creationId xmlns:a16="http://schemas.microsoft.com/office/drawing/2014/main" id="{796B63C8-534D-4D0B-BDF2-7FDBFD0BDFBD}"/>
              </a:ext>
            </a:extLst>
          </p:cNvPr>
          <p:cNvPicPr>
            <a:picLocks noChangeAspect="1"/>
          </p:cNvPicPr>
          <p:nvPr/>
        </p:nvPicPr>
        <p:blipFill>
          <a:blip r:embed="rId2"/>
          <a:stretch>
            <a:fillRect/>
          </a:stretch>
        </p:blipFill>
        <p:spPr>
          <a:xfrm>
            <a:off x="4972" y="4948738"/>
            <a:ext cx="6556249" cy="1219200"/>
          </a:xfrm>
          <a:prstGeom prst="rect">
            <a:avLst/>
          </a:prstGeom>
        </p:spPr>
      </p:pic>
      <p:pic>
        <p:nvPicPr>
          <p:cNvPr id="11" name="Picture 10">
            <a:extLst>
              <a:ext uri="{FF2B5EF4-FFF2-40B4-BE49-F238E27FC236}">
                <a16:creationId xmlns:a16="http://schemas.microsoft.com/office/drawing/2014/main" id="{CF187873-012A-46DC-B43F-BEDB1B050445}"/>
              </a:ext>
            </a:extLst>
          </p:cNvPr>
          <p:cNvPicPr>
            <a:picLocks noChangeAspect="1"/>
          </p:cNvPicPr>
          <p:nvPr/>
        </p:nvPicPr>
        <p:blipFill>
          <a:blip r:embed="rId3"/>
          <a:stretch>
            <a:fillRect/>
          </a:stretch>
        </p:blipFill>
        <p:spPr>
          <a:xfrm>
            <a:off x="6724066" y="3360821"/>
            <a:ext cx="4212190" cy="2967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ED781E53-3E3D-43FC-8CAD-B2C9F43510D0}"/>
              </a:ext>
            </a:extLst>
          </p:cNvPr>
          <p:cNvPicPr>
            <a:picLocks noChangeAspect="1"/>
          </p:cNvPicPr>
          <p:nvPr/>
        </p:nvPicPr>
        <p:blipFill>
          <a:blip r:embed="rId4"/>
          <a:stretch>
            <a:fillRect/>
          </a:stretch>
        </p:blipFill>
        <p:spPr>
          <a:xfrm>
            <a:off x="6724065" y="337449"/>
            <a:ext cx="4212190" cy="2943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14EA491F-9B9A-47DE-A43C-1C324DB692E7}"/>
              </a:ext>
            </a:extLst>
          </p:cNvPr>
          <p:cNvPicPr>
            <a:picLocks noChangeAspect="1"/>
          </p:cNvPicPr>
          <p:nvPr/>
        </p:nvPicPr>
        <p:blipFill>
          <a:blip r:embed="rId5"/>
          <a:stretch>
            <a:fillRect/>
          </a:stretch>
        </p:blipFill>
        <p:spPr>
          <a:xfrm>
            <a:off x="4970" y="3529513"/>
            <a:ext cx="6556251" cy="1419225"/>
          </a:xfrm>
          <a:prstGeom prst="rect">
            <a:avLst/>
          </a:prstGeom>
        </p:spPr>
      </p:pic>
    </p:spTree>
    <p:extLst>
      <p:ext uri="{BB962C8B-B14F-4D97-AF65-F5344CB8AC3E}">
        <p14:creationId xmlns:p14="http://schemas.microsoft.com/office/powerpoint/2010/main" val="9233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71" y="385014"/>
            <a:ext cx="9692640" cy="728796"/>
          </a:xfrm>
        </p:spPr>
        <p:txBody>
          <a:bodyPr/>
          <a:lstStyle/>
          <a:p>
            <a:r>
              <a:rPr lang="en-US" dirty="0"/>
              <a:t>Insights</a:t>
            </a:r>
          </a:p>
        </p:txBody>
      </p:sp>
      <p:sp>
        <p:nvSpPr>
          <p:cNvPr id="4" name="Content Placeholder 3"/>
          <p:cNvSpPr>
            <a:spLocks noGrp="1"/>
          </p:cNvSpPr>
          <p:nvPr>
            <p:ph sz="half" idx="1"/>
          </p:nvPr>
        </p:nvSpPr>
        <p:spPr>
          <a:xfrm>
            <a:off x="676338" y="1187120"/>
            <a:ext cx="9991661" cy="5077325"/>
          </a:xfrm>
        </p:spPr>
        <p:txBody>
          <a:bodyPr>
            <a:normAutofit lnSpcReduction="10000"/>
          </a:bodyPr>
          <a:lstStyle/>
          <a:p>
            <a:pPr marL="0" indent="0">
              <a:buNone/>
            </a:pPr>
            <a:r>
              <a:rPr lang="en-US" dirty="0"/>
              <a:t>Following are the insights obtained via regression analysis and plots,</a:t>
            </a:r>
          </a:p>
          <a:p>
            <a:r>
              <a:rPr lang="en-US" dirty="0"/>
              <a:t>As per the outcome of the best model, </a:t>
            </a:r>
            <a:r>
              <a:rPr lang="en-US" dirty="0" err="1"/>
              <a:t>tip_amount</a:t>
            </a:r>
            <a:r>
              <a:rPr lang="en-US" dirty="0"/>
              <a:t> changes in the same direction as per the changes in surcharges and </a:t>
            </a:r>
            <a:r>
              <a:rPr lang="en-US" dirty="0" err="1"/>
              <a:t>trip_distance</a:t>
            </a:r>
            <a:r>
              <a:rPr lang="en-US" dirty="0"/>
              <a:t> whereas </a:t>
            </a:r>
            <a:r>
              <a:rPr lang="en-US" dirty="0" err="1"/>
              <a:t>tip_amount</a:t>
            </a:r>
            <a:r>
              <a:rPr lang="en-US" dirty="0"/>
              <a:t> changes in the opposite direction to change in the </a:t>
            </a:r>
            <a:r>
              <a:rPr lang="en-US" dirty="0" err="1"/>
              <a:t>fare_amount</a:t>
            </a:r>
            <a:r>
              <a:rPr lang="en-US" dirty="0"/>
              <a:t>.</a:t>
            </a:r>
          </a:p>
          <a:p>
            <a:r>
              <a:rPr lang="en-US" dirty="0"/>
              <a:t>But some set of customers paying tips irrespective of other factors like surcharges and </a:t>
            </a:r>
            <a:r>
              <a:rPr lang="en-US" dirty="0" err="1"/>
              <a:t>fare_charges</a:t>
            </a:r>
            <a:r>
              <a:rPr lang="en-US" dirty="0"/>
              <a:t>.</a:t>
            </a:r>
          </a:p>
          <a:p>
            <a:r>
              <a:rPr lang="en-US" dirty="0"/>
              <a:t>Most of the customers are paying fare using credit card which says that continuous connectivity is must.</a:t>
            </a:r>
          </a:p>
          <a:p>
            <a:r>
              <a:rPr lang="en-US" dirty="0"/>
              <a:t>Street hails are found to be high in number than other source of booking taxi which says that green taxi must introduce other way of booking like mobile apps to face the rivals like. </a:t>
            </a:r>
          </a:p>
          <a:p>
            <a:r>
              <a:rPr lang="en-US" dirty="0"/>
              <a:t>Frequent of trips is high in city </a:t>
            </a:r>
            <a:r>
              <a:rPr lang="en-US" dirty="0" err="1"/>
              <a:t>centre</a:t>
            </a:r>
            <a:r>
              <a:rPr lang="en-US" dirty="0"/>
              <a:t> but likelihood of getting higher tips is found to be low and the situation is vice versa in the places around city </a:t>
            </a:r>
            <a:r>
              <a:rPr lang="en-US" dirty="0" err="1"/>
              <a:t>centre</a:t>
            </a:r>
            <a:r>
              <a:rPr lang="en-US" dirty="0"/>
              <a:t>.</a:t>
            </a:r>
          </a:p>
          <a:p>
            <a:r>
              <a:rPr lang="en-US" dirty="0"/>
              <a:t>Mostly the probability of obtaining tips is high from shorter trips and also most of the trips are found to be shorter so taxi drivers found to be preferring short trips than longer trips.</a:t>
            </a:r>
          </a:p>
          <a:p>
            <a:endParaRPr lang="en-US" dirty="0"/>
          </a:p>
        </p:txBody>
      </p:sp>
    </p:spTree>
    <p:extLst>
      <p:ext uri="{BB962C8B-B14F-4D97-AF65-F5344CB8AC3E}">
        <p14:creationId xmlns:p14="http://schemas.microsoft.com/office/powerpoint/2010/main" val="202469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71" y="794088"/>
            <a:ext cx="9692640" cy="728796"/>
          </a:xfrm>
        </p:spPr>
        <p:txBody>
          <a:bodyPr/>
          <a:lstStyle/>
          <a:p>
            <a:r>
              <a:rPr lang="en-US" dirty="0"/>
              <a:t>Limitations</a:t>
            </a:r>
          </a:p>
        </p:txBody>
      </p:sp>
      <p:sp>
        <p:nvSpPr>
          <p:cNvPr id="4" name="Content Placeholder 3"/>
          <p:cNvSpPr>
            <a:spLocks noGrp="1"/>
          </p:cNvSpPr>
          <p:nvPr>
            <p:ph sz="half" idx="1"/>
          </p:nvPr>
        </p:nvSpPr>
        <p:spPr>
          <a:xfrm>
            <a:off x="612171" y="2414342"/>
            <a:ext cx="9991661" cy="2438396"/>
          </a:xfrm>
        </p:spPr>
        <p:txBody>
          <a:bodyPr>
            <a:normAutofit/>
          </a:bodyPr>
          <a:lstStyle/>
          <a:p>
            <a:pPr marL="0" indent="0">
              <a:buNone/>
            </a:pPr>
            <a:r>
              <a:rPr lang="en-US" b="1" dirty="0"/>
              <a:t>Following are the limitations identified in this analysis,</a:t>
            </a:r>
          </a:p>
          <a:p>
            <a:r>
              <a:rPr lang="en-US" dirty="0"/>
              <a:t>Linear regression could not explain variance in the dependent variable which may be improved by adding more relevant independent variables.</a:t>
            </a:r>
          </a:p>
          <a:p>
            <a:r>
              <a:rPr lang="en-US" dirty="0"/>
              <a:t>This analysis doesn’t consider external factors like climate and other taxi types like yellow cabs, black cabs, Uber and Lyft which have capability to affect the outcome of this analysis in a drastic manner.</a:t>
            </a:r>
          </a:p>
          <a:p>
            <a:endParaRPr lang="en-US" dirty="0"/>
          </a:p>
          <a:p>
            <a:endParaRPr lang="en-US" dirty="0"/>
          </a:p>
        </p:txBody>
      </p:sp>
    </p:spTree>
    <p:extLst>
      <p:ext uri="{BB962C8B-B14F-4D97-AF65-F5344CB8AC3E}">
        <p14:creationId xmlns:p14="http://schemas.microsoft.com/office/powerpoint/2010/main" val="394629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1488</TotalTime>
  <Words>516</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Schoolbook</vt:lpstr>
      <vt:lpstr>Segoe Print</vt:lpstr>
      <vt:lpstr>Times New Roman</vt:lpstr>
      <vt:lpstr>Wingdings 2</vt:lpstr>
      <vt:lpstr>View</vt:lpstr>
      <vt:lpstr>Amarnath Venkataramanan  MSc in Financial Technology</vt:lpstr>
      <vt:lpstr>Process flow </vt:lpstr>
      <vt:lpstr>PowerPoint Presentation</vt:lpstr>
      <vt:lpstr>Data cleaning - 1</vt:lpstr>
      <vt:lpstr>Data cleaning – 2 (Treating Outliers of Tip_amount feature)</vt:lpstr>
      <vt:lpstr>Data Visualization</vt:lpstr>
      <vt:lpstr>Model Evaluation</vt:lpstr>
      <vt:lpstr>Insights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know?</dc:title>
  <dc:creator>Amarnath Venkataramanan</dc:creator>
  <cp:lastModifiedBy>Amarnath Venkataramanan</cp:lastModifiedBy>
  <cp:revision>48</cp:revision>
  <dcterms:created xsi:type="dcterms:W3CDTF">2019-09-09T18:22:44Z</dcterms:created>
  <dcterms:modified xsi:type="dcterms:W3CDTF">2019-09-10T19:11:39Z</dcterms:modified>
</cp:coreProperties>
</file>