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64B-60EF-487E-9CED-ADA0E5B19193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82-E242-4289-8D30-52897500B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45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64B-60EF-487E-9CED-ADA0E5B19193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82-E242-4289-8D30-52897500B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48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64B-60EF-487E-9CED-ADA0E5B19193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82-E242-4289-8D30-52897500B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96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64B-60EF-487E-9CED-ADA0E5B19193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82-E242-4289-8D30-52897500B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56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64B-60EF-487E-9CED-ADA0E5B19193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82-E242-4289-8D30-52897500B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82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64B-60EF-487E-9CED-ADA0E5B19193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82-E242-4289-8D30-52897500B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26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64B-60EF-487E-9CED-ADA0E5B19193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82-E242-4289-8D30-52897500B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11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64B-60EF-487E-9CED-ADA0E5B19193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82-E242-4289-8D30-52897500B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52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64B-60EF-487E-9CED-ADA0E5B19193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82-E242-4289-8D30-52897500B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95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64B-60EF-487E-9CED-ADA0E5B19193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82-E242-4289-8D30-52897500B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00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B64B-60EF-487E-9CED-ADA0E5B19193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82-E242-4289-8D30-52897500B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54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4B64B-60EF-487E-9CED-ADA0E5B19193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60C82-E242-4289-8D30-52897500B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90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Pesagem de peças e recálculo dos torques sofridos pelas juntas do braço robô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Por Amaro Duarte de Paula Neto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068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Detalhamento da Garra + servo J4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Servo HX5010 da junta 4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1" y="2174875"/>
            <a:ext cx="2963466" cy="3951288"/>
          </a:xfrm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Parafusos de fixação do disco do servo da junta 4 à garra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179" y="2174875"/>
            <a:ext cx="2963466" cy="3951288"/>
          </a:xfrm>
        </p:spPr>
      </p:pic>
    </p:spTree>
    <p:extLst>
      <p:ext uri="{BB962C8B-B14F-4D97-AF65-F5344CB8AC3E}">
        <p14:creationId xmlns:p14="http://schemas.microsoft.com/office/powerpoint/2010/main" val="213786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Pesagens das peças na balança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pt-BR" dirty="0" smtClean="0"/>
              <a:t>Cabos de extensão dos </a:t>
            </a:r>
            <a:r>
              <a:rPr lang="pt-BR" dirty="0" err="1" smtClean="0"/>
              <a:t>servomotores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1" y="2174875"/>
            <a:ext cx="2963466" cy="3951288"/>
          </a:xfrm>
        </p:spPr>
      </p:pic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4008" y="1628800"/>
            <a:ext cx="4041775" cy="3096343"/>
          </a:xfrm>
        </p:spPr>
        <p:txBody>
          <a:bodyPr>
            <a:normAutofit/>
          </a:bodyPr>
          <a:lstStyle/>
          <a:p>
            <a:r>
              <a:rPr lang="pt-BR" dirty="0" smtClean="0"/>
              <a:t>O cabo de extensão dos </a:t>
            </a:r>
            <a:r>
              <a:rPr lang="pt-BR" dirty="0" err="1" smtClean="0"/>
              <a:t>servomotores</a:t>
            </a:r>
            <a:r>
              <a:rPr lang="pt-BR" dirty="0" smtClean="0"/>
              <a:t> será encarado, no recálculo dos torques sofridos, como uma barra uniforme que se estende desde a junta 1 até o centro de massa do conjunto </a:t>
            </a:r>
            <a:r>
              <a:rPr lang="pt-BR" dirty="0" err="1" smtClean="0"/>
              <a:t>garra+objeto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8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96" y="4784513"/>
            <a:ext cx="4163052" cy="188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4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85185E-6 L -0.00069 -0.18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69000" y="69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Pesos calculados X Pesos da balança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Segmentos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348586"/>
              </p:ext>
            </p:extLst>
          </p:nvPr>
        </p:nvGraphicFramePr>
        <p:xfrm>
          <a:off x="467544" y="2174876"/>
          <a:ext cx="3960440" cy="2766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439"/>
                <a:gridCol w="1121215"/>
                <a:gridCol w="895786"/>
              </a:tblGrid>
              <a:tr h="37121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Calculado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Pesado</a:t>
                      </a:r>
                      <a:endParaRPr lang="pt-BR" dirty="0"/>
                    </a:p>
                  </a:txBody>
                  <a:tcPr/>
                </a:tc>
              </a:tr>
              <a:tr h="371212">
                <a:tc>
                  <a:txBody>
                    <a:bodyPr/>
                    <a:lstStyle/>
                    <a:p>
                      <a:r>
                        <a:rPr lang="pt-BR" dirty="0" smtClean="0"/>
                        <a:t>L1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66g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53g</a:t>
                      </a:r>
                      <a:endParaRPr lang="pt-BR" dirty="0"/>
                    </a:p>
                  </a:txBody>
                  <a:tcPr/>
                </a:tc>
              </a:tr>
              <a:tr h="371212">
                <a:tc>
                  <a:txBody>
                    <a:bodyPr/>
                    <a:lstStyle/>
                    <a:p>
                      <a:r>
                        <a:rPr lang="pt-BR" dirty="0" smtClean="0"/>
                        <a:t>L2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33g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17g</a:t>
                      </a:r>
                      <a:endParaRPr lang="pt-BR" dirty="0"/>
                    </a:p>
                  </a:txBody>
                  <a:tcPr/>
                </a:tc>
              </a:tr>
              <a:tr h="371212">
                <a:tc>
                  <a:txBody>
                    <a:bodyPr/>
                    <a:lstStyle/>
                    <a:p>
                      <a:r>
                        <a:rPr lang="pt-BR" dirty="0" smtClean="0"/>
                        <a:t>L3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46g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37g</a:t>
                      </a:r>
                      <a:endParaRPr lang="pt-BR" dirty="0"/>
                    </a:p>
                  </a:txBody>
                  <a:tcPr/>
                </a:tc>
              </a:tr>
              <a:tr h="640722">
                <a:tc>
                  <a:txBody>
                    <a:bodyPr/>
                    <a:lstStyle/>
                    <a:p>
                      <a:r>
                        <a:rPr lang="pt-BR" dirty="0" smtClean="0"/>
                        <a:t>Garra (estimado c/ servo)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85g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156g</a:t>
                      </a:r>
                      <a:endParaRPr lang="pt-BR" dirty="0"/>
                    </a:p>
                  </a:txBody>
                  <a:tcPr/>
                </a:tc>
              </a:tr>
              <a:tr h="640722">
                <a:tc>
                  <a:txBody>
                    <a:bodyPr/>
                    <a:lstStyle/>
                    <a:p>
                      <a:r>
                        <a:rPr lang="pt-BR" dirty="0" smtClean="0"/>
                        <a:t>Garra (com servo) + servo J4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124g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202g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Servos (com seus respectivos cabos)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19151614"/>
              </p:ext>
            </p:extLst>
          </p:nvPr>
        </p:nvGraphicFramePr>
        <p:xfrm>
          <a:off x="4645025" y="2174875"/>
          <a:ext cx="40197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915"/>
                <a:gridCol w="1306322"/>
                <a:gridCol w="1234479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Pesquisado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Pesado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75g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70g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55g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62g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39g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46g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J4 (estimado)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39g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46g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827584" y="5949280"/>
            <a:ext cx="4831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Cabos de extensão dos servos (pesado): 25g</a:t>
            </a:r>
          </a:p>
          <a:p>
            <a:r>
              <a:rPr lang="pt-BR" dirty="0" smtClean="0"/>
              <a:t>Parafuso rosca máquina (com arruela e porca): 2g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2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Recálculo dos torques sofridos com base nas pesagens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3384376"/>
                <a:ext cx="8568952" cy="328498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Torque sofrido pela junta 3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𝑀𝐶𝑜𝑛𝑗</m:t>
                    </m:r>
                    <m:r>
                      <a:rPr lang="pt-BR" b="0" i="1" smtClean="0">
                        <a:latin typeface="Cambria Math"/>
                      </a:rPr>
                      <m:t>=156</m:t>
                    </m:r>
                    <m:r>
                      <a:rPr lang="pt-BR" b="0" i="1" smtClean="0">
                        <a:latin typeface="Cambria Math"/>
                      </a:rPr>
                      <m:t>𝑔</m:t>
                    </m:r>
                    <m:r>
                      <a:rPr lang="pt-BR" b="0" i="1" smtClean="0">
                        <a:latin typeface="Cambria Math"/>
                      </a:rPr>
                      <m:t>+50</m:t>
                    </m:r>
                    <m:r>
                      <a:rPr lang="pt-BR" b="0" i="1" smtClean="0">
                        <a:latin typeface="Cambria Math"/>
                      </a:rPr>
                      <m:t>𝑔</m:t>
                    </m:r>
                    <m:r>
                      <a:rPr lang="pt-BR" b="0" i="1" smtClean="0">
                        <a:latin typeface="Cambria Math"/>
                      </a:rPr>
                      <m:t>=206</m:t>
                    </m:r>
                    <m:r>
                      <a:rPr lang="pt-BR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pt-BR" b="0" dirty="0" smtClean="0"/>
                  <a:t> (</a:t>
                </a:r>
                <a:r>
                  <a:rPr lang="pt-BR" b="0" dirty="0" err="1" smtClean="0"/>
                  <a:t>garra+servo</a:t>
                </a:r>
                <a:r>
                  <a:rPr lang="pt-BR" dirty="0" err="1" smtClean="0"/>
                  <a:t>+objeto</a:t>
                </a:r>
                <a:r>
                  <a:rPr lang="pt-BR" dirty="0" smtClean="0"/>
                  <a:t>)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𝐿</m:t>
                    </m:r>
                    <m:r>
                      <a:rPr lang="pt-BR" b="0" i="1" smtClean="0">
                        <a:latin typeface="Cambria Math"/>
                      </a:rPr>
                      <m:t>3=8,15</m:t>
                    </m:r>
                    <m:r>
                      <a:rPr lang="pt-BR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pt-BR" b="0" dirty="0" smtClean="0"/>
                  <a:t> (do primeiro cálculo)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𝑀𝐿</m:t>
                      </m:r>
                      <m:r>
                        <a:rPr lang="pt-BR" b="0" i="1" smtClean="0">
                          <a:latin typeface="Cambria Math"/>
                        </a:rPr>
                        <m:t>3=37</m:t>
                      </m:r>
                      <m:r>
                        <a:rPr lang="pt-B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pt-BR" b="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𝑇𝐽</m:t>
                      </m:r>
                      <m:r>
                        <a:rPr lang="pt-BR" b="0" i="1" smtClean="0">
                          <a:latin typeface="Cambria Math"/>
                        </a:rPr>
                        <m:t>3=</m:t>
                      </m:r>
                      <m:r>
                        <a:rPr lang="pt-BR" b="0" i="1" smtClean="0">
                          <a:latin typeface="Cambria Math"/>
                        </a:rPr>
                        <m:t>𝑀𝐿</m:t>
                      </m:r>
                      <m:r>
                        <a:rPr lang="pt-BR" b="0" i="1" smtClean="0">
                          <a:latin typeface="Cambria Math"/>
                        </a:rPr>
                        <m:t>3.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𝑀𝐽</m:t>
                      </m:r>
                      <m:r>
                        <a:rPr lang="pt-BR" b="0" i="1" smtClean="0">
                          <a:latin typeface="Cambria Math"/>
                        </a:rPr>
                        <m:t>4.</m:t>
                      </m:r>
                      <m:r>
                        <a:rPr lang="pt-BR" b="0" i="1" smtClean="0">
                          <a:latin typeface="Cambria Math"/>
                        </a:rPr>
                        <m:t>𝐿</m:t>
                      </m:r>
                      <m:r>
                        <a:rPr lang="pt-BR" b="0" i="1" smtClean="0">
                          <a:latin typeface="Cambria Math"/>
                        </a:rPr>
                        <m:t>3+</m:t>
                      </m:r>
                      <m:r>
                        <a:rPr lang="pt-BR" b="0" i="1" smtClean="0">
                          <a:latin typeface="Cambria Math"/>
                        </a:rPr>
                        <m:t>𝑀𝐶𝑜𝑛𝑗</m:t>
                      </m:r>
                      <m:r>
                        <a:rPr lang="pt-BR" b="0" i="1" smtClean="0"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3+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𝐿𝐶𝑜𝑛𝑗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b="0" dirty="0" smtClean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pt-BR" b="0" i="1" smtClean="0">
                            <a:latin typeface="Cambria Math"/>
                          </a:rPr>
                        </m:ctrlPr>
                      </m:borderBoxPr>
                      <m:e>
                        <m:r>
                          <a:rPr lang="pt-BR" b="0" i="1" smtClean="0">
                            <a:latin typeface="Cambria Math"/>
                          </a:rPr>
                          <m:t>𝑇𝐽</m:t>
                        </m:r>
                        <m:r>
                          <a:rPr lang="pt-BR" b="0" i="1" smtClean="0">
                            <a:latin typeface="Cambria Math"/>
                          </a:rPr>
                          <m:t>3=4,3</m:t>
                        </m:r>
                        <m:r>
                          <a:rPr lang="pt-BR" b="0" i="1" smtClean="0">
                            <a:latin typeface="Cambria Math"/>
                          </a:rPr>
                          <m:t>𝐾𝑔</m:t>
                        </m:r>
                        <m:r>
                          <a:rPr lang="pt-BR" b="0" i="1" smtClean="0">
                            <a:latin typeface="Cambria Math"/>
                          </a:rPr>
                          <m:t>.</m:t>
                        </m:r>
                        <m:r>
                          <a:rPr lang="pt-BR" b="0" i="1" smtClean="0">
                            <a:latin typeface="Cambria Math"/>
                          </a:rPr>
                          <m:t>𝑐𝑚</m:t>
                        </m:r>
                      </m:e>
                    </m:borderBox>
                    <m:r>
                      <a:rPr lang="pt-B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b="0" dirty="0" smtClean="0"/>
                  <a:t>  Primeiro cálculo: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3,0</m:t>
                    </m:r>
                    <m:r>
                      <a:rPr lang="pt-BR" b="0" i="1" smtClean="0">
                        <a:latin typeface="Cambria Math"/>
                      </a:rPr>
                      <m:t>𝐾𝑔</m:t>
                    </m:r>
                    <m:r>
                      <a:rPr lang="pt-BR" b="0" i="1" smtClean="0">
                        <a:latin typeface="Cambria Math"/>
                      </a:rPr>
                      <m:t>.</m:t>
                    </m:r>
                    <m:r>
                      <a:rPr lang="pt-BR" b="0" i="1" smtClean="0">
                        <a:latin typeface="Cambria Math"/>
                      </a:rPr>
                      <m:t>𝑐𝑚</m:t>
                    </m:r>
                  </m:oMath>
                </a14:m>
                <a:endParaRPr lang="pt-BR" b="0" dirty="0" smtClean="0"/>
              </a:p>
              <a:p>
                <a:pPr marL="0" indent="0" algn="just">
                  <a:buNone/>
                </a:pPr>
                <a:r>
                  <a:rPr lang="pt-BR" dirty="0" smtClean="0"/>
                  <a:t>Servo HX5010: Torque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T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M</m:t>
                    </m:r>
                    <m:r>
                      <a:rPr lang="pt-BR" b="0" i="0" smtClean="0">
                        <a:latin typeface="Cambria Math"/>
                      </a:rPr>
                      <m:t>3=</m:t>
                    </m:r>
                    <m:r>
                      <a:rPr lang="pt-BR" b="0" i="1" smtClean="0">
                        <a:latin typeface="Cambria Math"/>
                      </a:rPr>
                      <m:t>6,9</m:t>
                    </m:r>
                    <m:r>
                      <a:rPr lang="pt-BR" b="0" i="1" smtClean="0">
                        <a:latin typeface="Cambria Math"/>
                      </a:rPr>
                      <m:t>𝐾𝑔</m:t>
                    </m:r>
                    <m:r>
                      <a:rPr lang="pt-BR" b="0" i="1" smtClean="0">
                        <a:latin typeface="Cambria Math"/>
                      </a:rPr>
                      <m:t>.</m:t>
                    </m:r>
                    <m:r>
                      <a:rPr lang="pt-BR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𝑀𝐽</m:t>
                    </m:r>
                    <m:r>
                      <a:rPr lang="pt-BR" b="0" i="1" smtClean="0">
                        <a:latin typeface="Cambria Math"/>
                      </a:rPr>
                      <m:t>3=46</m:t>
                    </m:r>
                    <m:r>
                      <a:rPr lang="pt-BR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pt-BR" b="0" dirty="0" smtClean="0"/>
                  <a:t> (pesado)</a:t>
                </a:r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3384376"/>
                <a:ext cx="8568952" cy="3284984"/>
              </a:xfrm>
              <a:blipFill rotWithShape="1">
                <a:blip r:embed="rId2"/>
                <a:stretch>
                  <a:fillRect l="-1138" t="-3340" r="-853" b="-3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800" y="1306800"/>
            <a:ext cx="4616929" cy="209034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164288" y="1988840"/>
            <a:ext cx="360040" cy="100811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5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Recálculo dos torques sofridos com base nas pesagens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443070"/>
                <a:ext cx="8568952" cy="441492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Torque sofrido pela junta 2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𝑀𝐽</m:t>
                      </m:r>
                      <m:r>
                        <a:rPr lang="pt-BR" b="0" i="1" smtClean="0">
                          <a:latin typeface="Cambria Math"/>
                        </a:rPr>
                        <m:t>3=46</m:t>
                      </m:r>
                      <m:r>
                        <a:rPr lang="pt-B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𝐿</m:t>
                    </m:r>
                    <m:r>
                      <a:rPr lang="pt-BR" b="0" i="1" smtClean="0">
                        <a:latin typeface="Cambria Math"/>
                      </a:rPr>
                      <m:t>2=5,8</m:t>
                    </m:r>
                    <m:r>
                      <a:rPr lang="pt-BR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pt-BR" b="0" dirty="0" smtClean="0"/>
                  <a:t> (do primeiro cálculo)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𝑀𝐿</m:t>
                      </m:r>
                      <m:r>
                        <a:rPr lang="pt-BR" b="0" i="1" smtClean="0">
                          <a:latin typeface="Cambria Math"/>
                        </a:rPr>
                        <m:t>2=17</m:t>
                      </m:r>
                      <m:r>
                        <a:rPr lang="pt-B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pt-BR" b="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𝑇𝐽</m:t>
                      </m:r>
                      <m:r>
                        <a:rPr lang="pt-BR" b="0" i="1" smtClean="0">
                          <a:latin typeface="Cambria Math"/>
                        </a:rPr>
                        <m:t>2=</m:t>
                      </m:r>
                      <m:r>
                        <a:rPr lang="pt-BR" b="0" i="1" smtClean="0">
                          <a:latin typeface="Cambria Math"/>
                        </a:rPr>
                        <m:t>𝑀𝐿</m:t>
                      </m:r>
                      <m:r>
                        <a:rPr lang="pt-BR" b="0" i="1" smtClean="0">
                          <a:latin typeface="Cambria Math"/>
                        </a:rPr>
                        <m:t>2.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𝑀𝐽</m:t>
                      </m:r>
                      <m:r>
                        <a:rPr lang="pt-BR" b="0" i="1" smtClean="0">
                          <a:latin typeface="Cambria Math"/>
                        </a:rPr>
                        <m:t>3.</m:t>
                      </m:r>
                      <m:r>
                        <a:rPr lang="pt-BR" b="0" i="1" smtClean="0">
                          <a:latin typeface="Cambria Math"/>
                        </a:rPr>
                        <m:t>𝐿</m:t>
                      </m:r>
                      <m:r>
                        <a:rPr lang="pt-BR" b="0" i="1" smtClean="0">
                          <a:latin typeface="Cambria Math"/>
                        </a:rPr>
                        <m:t>2+</m:t>
                      </m:r>
                      <m:r>
                        <a:rPr lang="pt-BR" b="0" i="1" smtClean="0">
                          <a:latin typeface="Cambria Math"/>
                        </a:rPr>
                        <m:t>𝑀𝐿</m:t>
                      </m:r>
                      <m:r>
                        <a:rPr lang="pt-BR" b="0" i="1" smtClean="0">
                          <a:latin typeface="Cambria Math"/>
                        </a:rPr>
                        <m:t>3.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2+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𝑀𝐽</m:t>
                      </m:r>
                      <m:r>
                        <a:rPr lang="pt-BR" b="0" i="1" smtClean="0">
                          <a:latin typeface="Cambria Math"/>
                        </a:rPr>
                        <m:t>4.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2+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𝑀𝐶𝑜𝑛𝑗</m:t>
                      </m:r>
                      <m:r>
                        <a:rPr lang="pt-BR" b="0" i="1" smtClean="0"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2+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3+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𝐿𝐶𝑜𝑛𝑗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b="0" dirty="0" smtClean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pt-BR" b="0" i="1" smtClean="0">
                            <a:latin typeface="Cambria Math"/>
                          </a:rPr>
                        </m:ctrlPr>
                      </m:borderBoxPr>
                      <m:e>
                        <m:r>
                          <a:rPr lang="pt-BR" b="0" i="1" smtClean="0">
                            <a:latin typeface="Cambria Math"/>
                          </a:rPr>
                          <m:t>𝑇𝐽</m:t>
                        </m:r>
                        <m:r>
                          <a:rPr lang="pt-BR" b="0" i="1" smtClean="0">
                            <a:latin typeface="Cambria Math"/>
                          </a:rPr>
                          <m:t>2=6,3</m:t>
                        </m:r>
                        <m:r>
                          <a:rPr lang="pt-BR" b="0" i="1" smtClean="0">
                            <a:latin typeface="Cambria Math"/>
                          </a:rPr>
                          <m:t>𝐾𝑔</m:t>
                        </m:r>
                        <m:r>
                          <a:rPr lang="pt-BR" b="0" i="1" smtClean="0">
                            <a:latin typeface="Cambria Math"/>
                          </a:rPr>
                          <m:t>.</m:t>
                        </m:r>
                        <m:r>
                          <a:rPr lang="pt-BR" b="0" i="1" smtClean="0">
                            <a:latin typeface="Cambria Math"/>
                          </a:rPr>
                          <m:t>𝑐𝑚</m:t>
                        </m:r>
                      </m:e>
                    </m:borderBox>
                    <m:r>
                      <a:rPr lang="pt-B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b="0" dirty="0" smtClean="0"/>
                  <a:t>  Cálculo anterior: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4,6</m:t>
                    </m:r>
                    <m:r>
                      <a:rPr lang="pt-BR" b="0" i="1" smtClean="0">
                        <a:latin typeface="Cambria Math"/>
                      </a:rPr>
                      <m:t>𝐾𝑔</m:t>
                    </m:r>
                    <m:r>
                      <a:rPr lang="pt-BR" b="0" i="1" smtClean="0">
                        <a:latin typeface="Cambria Math"/>
                      </a:rPr>
                      <m:t>.</m:t>
                    </m:r>
                    <m:r>
                      <a:rPr lang="pt-BR" b="0" i="1" smtClean="0">
                        <a:latin typeface="Cambria Math"/>
                      </a:rPr>
                      <m:t>𝑐𝑚</m:t>
                    </m:r>
                  </m:oMath>
                </a14:m>
                <a:endParaRPr lang="pt-BR" b="0" dirty="0" smtClean="0"/>
              </a:p>
              <a:p>
                <a:pPr marL="0" indent="0" algn="just">
                  <a:buNone/>
                </a:pPr>
                <a:r>
                  <a:rPr lang="pt-BR" dirty="0" smtClean="0"/>
                  <a:t>Servo HX12K: Torque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TM</m:t>
                    </m:r>
                    <m:r>
                      <a:rPr lang="pt-BR" b="0" i="0" smtClean="0">
                        <a:latin typeface="Cambria Math"/>
                      </a:rPr>
                      <m:t>2=</m:t>
                    </m:r>
                    <m:r>
                      <a:rPr lang="pt-BR" b="0" i="1" smtClean="0">
                        <a:latin typeface="Cambria Math"/>
                      </a:rPr>
                      <m:t>10</m:t>
                    </m:r>
                    <m:r>
                      <a:rPr lang="pt-BR" b="0" i="1" smtClean="0">
                        <a:latin typeface="Cambria Math"/>
                      </a:rPr>
                      <m:t>𝐾𝑔</m:t>
                    </m:r>
                    <m:r>
                      <a:rPr lang="pt-BR" b="0" i="1" smtClean="0">
                        <a:latin typeface="Cambria Math"/>
                      </a:rPr>
                      <m:t>.</m:t>
                    </m:r>
                    <m:r>
                      <a:rPr lang="pt-BR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𝑀𝐽</m:t>
                    </m:r>
                    <m:r>
                      <a:rPr lang="pt-BR" b="0" i="1" smtClean="0">
                        <a:latin typeface="Cambria Math"/>
                      </a:rPr>
                      <m:t>2=62</m:t>
                    </m:r>
                    <m:r>
                      <a:rPr lang="pt-BR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pt-BR" b="0" dirty="0" smtClean="0"/>
                  <a:t> (pesado)</a:t>
                </a:r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443070"/>
                <a:ext cx="8568952" cy="4414929"/>
              </a:xfrm>
              <a:blipFill rotWithShape="1">
                <a:blip r:embed="rId2"/>
                <a:stretch>
                  <a:fillRect l="-1138" t="-24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67" y="1306149"/>
            <a:ext cx="4616929" cy="209034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824272" y="1960037"/>
            <a:ext cx="435648" cy="110892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Recálculo dos torques sofridos com base nas pesagens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700808"/>
                <a:ext cx="8712968" cy="515719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pt-BR" dirty="0" smtClean="0"/>
                  <a:t>Torque sofrido pela junta 1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𝑀𝐽</m:t>
                      </m:r>
                      <m:r>
                        <a:rPr lang="pt-BR" b="0" i="1" smtClean="0">
                          <a:latin typeface="Cambria Math"/>
                        </a:rPr>
                        <m:t>2=62</m:t>
                      </m:r>
                      <m:r>
                        <a:rPr lang="pt-B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𝐿</m:t>
                    </m:r>
                    <m:r>
                      <a:rPr lang="pt-BR" b="0" i="1" smtClean="0">
                        <a:latin typeface="Cambria Math"/>
                      </a:rPr>
                      <m:t>1=11,7</m:t>
                    </m:r>
                    <m:r>
                      <a:rPr lang="pt-BR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pt-BR" b="0" dirty="0" smtClean="0"/>
                  <a:t> (do primeiro cálculo)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𝑀𝐿</m:t>
                      </m:r>
                      <m:r>
                        <a:rPr lang="pt-BR" b="0" i="1" smtClean="0">
                          <a:latin typeface="Cambria Math"/>
                        </a:rPr>
                        <m:t>1=53</m:t>
                      </m:r>
                      <m:r>
                        <a:rPr lang="pt-B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pt-BR" b="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𝑀𝐶𝑎𝑏𝑜𝑠</m:t>
                      </m:r>
                      <m:r>
                        <a:rPr lang="pt-BR" b="0" i="1" smtClean="0">
                          <a:latin typeface="Cambria Math"/>
                        </a:rPr>
                        <m:t>=25</m:t>
                      </m:r>
                      <m:r>
                        <a:rPr lang="pt-B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pt-BR" b="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𝑇𝐽</m:t>
                      </m:r>
                      <m:r>
                        <a:rPr lang="pt-BR" b="0" i="1" smtClean="0">
                          <a:latin typeface="Cambria Math"/>
                        </a:rPr>
                        <m:t>1=</m:t>
                      </m:r>
                      <m:r>
                        <a:rPr lang="pt-BR" b="0" i="1" smtClean="0">
                          <a:latin typeface="Cambria Math"/>
                        </a:rPr>
                        <m:t>𝑀𝐿</m:t>
                      </m:r>
                      <m:r>
                        <a:rPr lang="pt-BR" b="0" i="1" smtClean="0">
                          <a:latin typeface="Cambria Math"/>
                        </a:rPr>
                        <m:t>1.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𝑀𝐽</m:t>
                      </m:r>
                      <m:r>
                        <a:rPr lang="pt-BR" b="0" i="1" smtClean="0">
                          <a:latin typeface="Cambria Math"/>
                        </a:rPr>
                        <m:t>2.</m:t>
                      </m:r>
                      <m:r>
                        <a:rPr lang="pt-BR" b="0" i="1" smtClean="0">
                          <a:latin typeface="Cambria Math"/>
                        </a:rPr>
                        <m:t>𝐿</m:t>
                      </m:r>
                      <m:r>
                        <a:rPr lang="pt-BR" b="0" i="1" smtClean="0">
                          <a:latin typeface="Cambria Math"/>
                        </a:rPr>
                        <m:t>1+</m:t>
                      </m:r>
                      <m:r>
                        <a:rPr lang="pt-BR" b="0" i="1" smtClean="0">
                          <a:latin typeface="Cambria Math"/>
                        </a:rPr>
                        <m:t>𝑀𝐿</m:t>
                      </m:r>
                      <m:r>
                        <a:rPr lang="pt-BR" b="0" i="1" smtClean="0">
                          <a:latin typeface="Cambria Math"/>
                        </a:rPr>
                        <m:t>2.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𝑀𝐽</m:t>
                      </m:r>
                      <m:r>
                        <a:rPr lang="pt-BR" b="0" i="1" smtClean="0">
                          <a:latin typeface="Cambria Math"/>
                        </a:rPr>
                        <m:t>3.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𝑀𝐿</m:t>
                      </m:r>
                      <m:r>
                        <a:rPr lang="pt-BR" b="0" i="1" smtClean="0">
                          <a:latin typeface="Cambria Math"/>
                        </a:rPr>
                        <m:t>3.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2+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𝑀𝐽</m:t>
                      </m:r>
                      <m:r>
                        <a:rPr lang="pt-BR" b="0" i="1" smtClean="0">
                          <a:latin typeface="Cambria Math"/>
                        </a:rPr>
                        <m:t>4.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2+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𝑀𝐶𝑜𝑛𝑗</m:t>
                      </m:r>
                      <m:r>
                        <a:rPr lang="pt-BR" b="0" i="1" smtClean="0"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2+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3+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𝐿𝐶𝑜𝑛𝑗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𝑀𝐶𝑎𝑏𝑜𝑠</m:t>
                      </m:r>
                      <m:r>
                        <a:rPr lang="pt-BR" b="0" i="1" smtClean="0"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2+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3+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𝐿𝐶𝑜𝑛𝑗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b="0" dirty="0" smtClean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pt-BR" b="0" i="1" smtClean="0">
                            <a:latin typeface="Cambria Math"/>
                          </a:rPr>
                        </m:ctrlPr>
                      </m:borderBoxPr>
                      <m:e>
                        <m:r>
                          <a:rPr lang="pt-BR" b="0" i="1" smtClean="0">
                            <a:latin typeface="Cambria Math"/>
                          </a:rPr>
                          <m:t>𝑇𝐽</m:t>
                        </m:r>
                        <m:r>
                          <a:rPr lang="pt-BR" b="0" i="1" smtClean="0">
                            <a:latin typeface="Cambria Math"/>
                          </a:rPr>
                          <m:t>1=11,86</m:t>
                        </m:r>
                        <m:r>
                          <a:rPr lang="pt-BR" b="0" i="1" smtClean="0">
                            <a:latin typeface="Cambria Math"/>
                          </a:rPr>
                          <m:t>𝐾𝑔</m:t>
                        </m:r>
                        <m:r>
                          <a:rPr lang="pt-BR" b="0" i="1" smtClean="0">
                            <a:latin typeface="Cambria Math"/>
                          </a:rPr>
                          <m:t>.</m:t>
                        </m:r>
                        <m:r>
                          <a:rPr lang="pt-BR" b="0" i="1" smtClean="0">
                            <a:latin typeface="Cambria Math"/>
                          </a:rPr>
                          <m:t>𝑐𝑚</m:t>
                        </m:r>
                      </m:e>
                    </m:borderBox>
                    <m:r>
                      <a:rPr lang="pt-B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b="0" dirty="0" smtClean="0"/>
                  <a:t>  Cálculo anterior: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8,99</m:t>
                    </m:r>
                    <m:r>
                      <a:rPr lang="pt-BR" b="0" i="1" smtClean="0">
                        <a:latin typeface="Cambria Math"/>
                      </a:rPr>
                      <m:t>𝐾𝑔</m:t>
                    </m:r>
                    <m:r>
                      <a:rPr lang="pt-BR" b="0" i="1" smtClean="0">
                        <a:latin typeface="Cambria Math"/>
                      </a:rPr>
                      <m:t>.</m:t>
                    </m:r>
                    <m:r>
                      <a:rPr lang="pt-BR" b="0" i="1" smtClean="0">
                        <a:latin typeface="Cambria Math"/>
                      </a:rPr>
                      <m:t>𝑐𝑚</m:t>
                    </m:r>
                  </m:oMath>
                </a14:m>
                <a:endParaRPr lang="pt-BR" b="0" dirty="0" smtClean="0"/>
              </a:p>
              <a:p>
                <a:pPr marL="0" indent="0" algn="just">
                  <a:buNone/>
                </a:pPr>
                <a:r>
                  <a:rPr lang="pt-BR" dirty="0" smtClean="0"/>
                  <a:t>Servo TGY-MG959: Torque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T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M</m:t>
                    </m:r>
                    <m:r>
                      <a:rPr lang="pt-BR" b="0" i="0" smtClean="0">
                        <a:latin typeface="Cambria Math"/>
                      </a:rPr>
                      <m:t>1=</m:t>
                    </m:r>
                    <m:r>
                      <a:rPr lang="pt-BR" b="0" i="1" smtClean="0">
                        <a:latin typeface="Cambria Math"/>
                      </a:rPr>
                      <m:t>11,95</m:t>
                    </m:r>
                    <m:r>
                      <a:rPr lang="pt-BR" b="0" i="1" smtClean="0">
                        <a:latin typeface="Cambria Math"/>
                      </a:rPr>
                      <m:t>𝐾𝑔</m:t>
                    </m:r>
                    <m:r>
                      <a:rPr lang="pt-BR" b="0" i="1" smtClean="0">
                        <a:latin typeface="Cambria Math"/>
                      </a:rPr>
                      <m:t>.</m:t>
                    </m:r>
                    <m:r>
                      <a:rPr lang="pt-BR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pt-BR" dirty="0" smtClean="0"/>
                  <a:t> (4,8V)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700808"/>
                <a:ext cx="8712968" cy="5157191"/>
              </a:xfrm>
              <a:blipFill rotWithShape="1">
                <a:blip r:embed="rId2"/>
                <a:stretch>
                  <a:fillRect l="-700" t="-1655" b="-15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67" y="1306149"/>
            <a:ext cx="4616929" cy="209034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419567" y="1982027"/>
            <a:ext cx="588081" cy="55446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63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 (segmentos)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Pesos dos segmentos na balança, mesmo com os parafusos, são mais leves que o calculado no projeto. No final das contas, isso se deve ao corte das peças de alumínio terem resultado em peças com menor </a:t>
            </a:r>
            <a:r>
              <a:rPr lang="pt-BR" smtClean="0"/>
              <a:t>densidade </a:t>
            </a:r>
            <a:r>
              <a:rPr lang="pt-BR" smtClean="0"/>
              <a:t>que </a:t>
            </a:r>
            <a:r>
              <a:rPr lang="pt-BR" dirty="0" smtClean="0"/>
              <a:t>o tubo de alumínio, mesmo com a inclusão dos parafusos.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3882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 (garra)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Peso da garra (incluindo o servo) na balança é mais pesado que o calculado. Isso pode se dever à não inclusão dos pesos: </a:t>
            </a:r>
          </a:p>
          <a:p>
            <a:pPr lvl="1"/>
            <a:r>
              <a:rPr lang="pt-BR" dirty="0"/>
              <a:t>do cabo do servo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dos </a:t>
            </a:r>
            <a:r>
              <a:rPr lang="pt-BR" dirty="0"/>
              <a:t>parafusos de fixação do servo na garra; </a:t>
            </a:r>
          </a:p>
          <a:p>
            <a:pPr lvl="1"/>
            <a:r>
              <a:rPr lang="pt-BR" dirty="0"/>
              <a:t>da embreagem de amortecimento da garra (peça que evita que haja transferência total de torque/força entre o servo e os dedos da garra, a fim de evitar danos ao servo);</a:t>
            </a:r>
          </a:p>
          <a:p>
            <a:pPr lvl="1"/>
            <a:r>
              <a:rPr lang="pt-BR" dirty="0"/>
              <a:t>da engrenagem da embreagem;</a:t>
            </a:r>
          </a:p>
          <a:p>
            <a:pPr lvl="1"/>
            <a:r>
              <a:rPr lang="pt-BR" dirty="0"/>
              <a:t>do parafuso de fixação da engrenagem da embreagem ao eixo do servo.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761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 (pesos dos servos)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Pesos dos servos das juntas 2, 3 e 4 deram maiores que os informados nos sites de compra dos mesmos. Isso se deve ao fato do peso informado não incluir o cabo.</a:t>
            </a:r>
          </a:p>
          <a:p>
            <a:r>
              <a:rPr lang="pt-BR" dirty="0" smtClean="0"/>
              <a:t>Se estimarmos os pesos dos cabos dos servos das juntas 2, 3 e 4 com base na pesagem e no valor informado, dá 7g para cada servo.</a:t>
            </a:r>
          </a:p>
          <a:p>
            <a:r>
              <a:rPr lang="pt-BR" dirty="0" smtClean="0"/>
              <a:t>O servo da junta 1, que foi comprado em uma loja de aeromodelos, tem peso mais leve que o informado na loja. Provavelmente, o peso informado seja juntamente com os parafusos e a cruzeta (ou o braço, ou o disco) a fixar no servo.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0025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 geral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485313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 smtClean="0">
                    <a:latin typeface="Cambria Math"/>
                  </a:rPr>
                  <a:t>Os torques resultantes de cada junta são os seguintes:</a:t>
                </a:r>
                <a:endParaRPr lang="pt-BR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𝑇𝑅</m:t>
                    </m:r>
                    <m:r>
                      <a:rPr lang="pt-BR" b="0" i="1" smtClean="0">
                        <a:latin typeface="Cambria Math"/>
                      </a:rPr>
                      <m:t>3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𝑇𝑀</m:t>
                    </m:r>
                    <m:r>
                      <a:rPr lang="pt-BR" b="0" i="1" smtClean="0">
                        <a:latin typeface="Cambria Math"/>
                      </a:rPr>
                      <m:t>3</m:t>
                    </m:r>
                    <m:r>
                      <a:rPr lang="pt-BR" i="1">
                        <a:latin typeface="Cambria Math"/>
                      </a:rPr>
                      <m:t>−</m:t>
                    </m:r>
                    <m:r>
                      <a:rPr lang="pt-BR" i="1">
                        <a:latin typeface="Cambria Math"/>
                      </a:rPr>
                      <m:t>𝑇𝐽</m:t>
                    </m:r>
                    <m:r>
                      <a:rPr lang="pt-BR" b="0" i="1" smtClean="0">
                        <a:latin typeface="Cambria Math"/>
                      </a:rPr>
                      <m:t>3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6</m:t>
                    </m:r>
                    <m:r>
                      <a:rPr lang="pt-BR" i="1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9</m:t>
                    </m:r>
                    <m:r>
                      <a:rPr lang="pt-BR" i="1">
                        <a:latin typeface="Cambria Math"/>
                      </a:rPr>
                      <m:t>𝐾𝑔</m:t>
                    </m:r>
                    <m:r>
                      <a:rPr lang="pt-BR" i="1">
                        <a:latin typeface="Cambria Math"/>
                      </a:rPr>
                      <m:t>.</m:t>
                    </m:r>
                    <m:r>
                      <a:rPr lang="pt-BR" i="1">
                        <a:latin typeface="Cambria Math"/>
                      </a:rPr>
                      <m:t>𝑐𝑚</m:t>
                    </m:r>
                    <m:r>
                      <a:rPr lang="pt-BR" i="1">
                        <a:latin typeface="Cambria Math"/>
                      </a:rPr>
                      <m:t>−4,3</m:t>
                    </m:r>
                    <m:r>
                      <a:rPr lang="pt-BR" i="1">
                        <a:latin typeface="Cambria Math"/>
                      </a:rPr>
                      <m:t>𝐾𝑔</m:t>
                    </m:r>
                    <m:r>
                      <a:rPr lang="pt-BR" i="1">
                        <a:latin typeface="Cambria Math"/>
                      </a:rPr>
                      <m:t>.</m:t>
                    </m:r>
                    <m:r>
                      <a:rPr lang="pt-BR" i="1">
                        <a:latin typeface="Cambria Math"/>
                      </a:rPr>
                      <m:t>𝑐𝑚</m:t>
                    </m:r>
                    <m:r>
                      <a:rPr lang="pt-BR" i="1">
                        <a:latin typeface="Cambria Math"/>
                      </a:rPr>
                      <m:t>=2,6</m:t>
                    </m:r>
                    <m:r>
                      <a:rPr lang="pt-BR" i="1">
                        <a:latin typeface="Cambria Math"/>
                      </a:rPr>
                      <m:t>𝐾𝑔</m:t>
                    </m:r>
                    <m:r>
                      <a:rPr lang="pt-BR" i="1">
                        <a:latin typeface="Cambria Math"/>
                      </a:rPr>
                      <m:t>.</m:t>
                    </m:r>
                    <m:r>
                      <a:rPr lang="pt-BR" i="1">
                        <a:latin typeface="Cambria Math"/>
                      </a:rPr>
                      <m:t>𝑐𝑚</m:t>
                    </m:r>
                  </m:oMath>
                </a14:m>
                <a:endParaRPr lang="pt-BR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𝑇𝑅</m:t>
                    </m:r>
                    <m:r>
                      <a:rPr lang="pt-BR" b="0" i="1" smtClean="0">
                        <a:latin typeface="Cambria Math"/>
                      </a:rPr>
                      <m:t>2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𝑇𝑀</m:t>
                    </m:r>
                    <m:r>
                      <a:rPr lang="pt-BR" b="0" i="1" smtClean="0">
                        <a:latin typeface="Cambria Math"/>
                      </a:rPr>
                      <m:t>2</m:t>
                    </m:r>
                    <m:r>
                      <a:rPr lang="pt-BR" i="1">
                        <a:latin typeface="Cambria Math"/>
                      </a:rPr>
                      <m:t>−</m:t>
                    </m:r>
                    <m:r>
                      <a:rPr lang="pt-BR" i="1">
                        <a:latin typeface="Cambria Math"/>
                      </a:rPr>
                      <m:t>𝑇𝐽</m:t>
                    </m:r>
                    <m:r>
                      <a:rPr lang="pt-BR" b="0" i="1" smtClean="0">
                        <a:latin typeface="Cambria Math"/>
                      </a:rPr>
                      <m:t>2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10</m:t>
                    </m:r>
                    <m:r>
                      <a:rPr lang="pt-BR" i="1">
                        <a:latin typeface="Cambria Math"/>
                      </a:rPr>
                      <m:t>𝐾𝑔</m:t>
                    </m:r>
                    <m:r>
                      <a:rPr lang="pt-BR" i="1">
                        <a:latin typeface="Cambria Math"/>
                      </a:rPr>
                      <m:t>.</m:t>
                    </m:r>
                    <m:r>
                      <a:rPr lang="pt-BR" i="1">
                        <a:latin typeface="Cambria Math"/>
                      </a:rPr>
                      <m:t>𝑐𝑚</m:t>
                    </m:r>
                    <m:r>
                      <a:rPr lang="pt-BR" i="1">
                        <a:latin typeface="Cambria Math"/>
                      </a:rPr>
                      <m:t>−6,3</m:t>
                    </m:r>
                    <m:r>
                      <a:rPr lang="pt-BR" i="1">
                        <a:latin typeface="Cambria Math"/>
                      </a:rPr>
                      <m:t>𝐾𝑔</m:t>
                    </m:r>
                    <m:r>
                      <a:rPr lang="pt-BR" i="1">
                        <a:latin typeface="Cambria Math"/>
                      </a:rPr>
                      <m:t>.</m:t>
                    </m:r>
                    <m:r>
                      <a:rPr lang="pt-BR" i="1">
                        <a:latin typeface="Cambria Math"/>
                      </a:rPr>
                      <m:t>𝑐𝑚</m:t>
                    </m:r>
                    <m:r>
                      <a:rPr lang="pt-BR" i="1">
                        <a:latin typeface="Cambria Math"/>
                      </a:rPr>
                      <m:t>=3,7</m:t>
                    </m:r>
                    <m:r>
                      <a:rPr lang="pt-BR" i="1">
                        <a:latin typeface="Cambria Math"/>
                      </a:rPr>
                      <m:t>𝐾𝑔</m:t>
                    </m:r>
                    <m:r>
                      <a:rPr lang="pt-BR" i="1">
                        <a:latin typeface="Cambria Math"/>
                      </a:rPr>
                      <m:t>.</m:t>
                    </m:r>
                    <m:r>
                      <a:rPr lang="pt-BR" i="1">
                        <a:latin typeface="Cambria Math"/>
                      </a:rPr>
                      <m:t>𝑐𝑚</m:t>
                    </m:r>
                  </m:oMath>
                </a14:m>
                <a:endParaRPr lang="pt-BR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𝑇𝑅</m:t>
                    </m:r>
                    <m:r>
                      <a:rPr lang="pt-BR" b="0" i="1" smtClean="0">
                        <a:latin typeface="Cambria Math"/>
                      </a:rPr>
                      <m:t>1=</m:t>
                    </m:r>
                    <m:r>
                      <a:rPr lang="pt-BR" b="0" i="1" smtClean="0">
                        <a:latin typeface="Cambria Math"/>
                      </a:rPr>
                      <m:t>𝑇𝑀</m:t>
                    </m:r>
                    <m:r>
                      <a:rPr lang="pt-BR" b="0" i="1" smtClean="0">
                        <a:latin typeface="Cambria Math"/>
                      </a:rPr>
                      <m:t>1−</m:t>
                    </m:r>
                    <m:r>
                      <a:rPr lang="pt-BR" b="0" i="1" smtClean="0">
                        <a:latin typeface="Cambria Math"/>
                      </a:rPr>
                      <m:t>𝑇𝐽</m:t>
                    </m:r>
                    <m:r>
                      <a:rPr lang="pt-BR" b="0" i="1" smtClean="0">
                        <a:latin typeface="Cambria Math"/>
                      </a:rPr>
                      <m:t>1=11,95</m:t>
                    </m:r>
                    <m:r>
                      <a:rPr lang="pt-BR" b="0" i="1" smtClean="0">
                        <a:latin typeface="Cambria Math"/>
                      </a:rPr>
                      <m:t>𝐾𝑔</m:t>
                    </m:r>
                    <m:r>
                      <a:rPr lang="pt-BR" b="0" i="1" smtClean="0">
                        <a:latin typeface="Cambria Math"/>
                      </a:rPr>
                      <m:t>.</m:t>
                    </m:r>
                    <m:r>
                      <a:rPr lang="pt-BR" b="0" i="1" smtClean="0">
                        <a:latin typeface="Cambria Math"/>
                      </a:rPr>
                      <m:t>𝑐𝑚</m:t>
                    </m:r>
                    <m:r>
                      <a:rPr lang="pt-BR" b="0" i="1" smtClean="0">
                        <a:latin typeface="Cambria Math"/>
                      </a:rPr>
                      <m:t>−11,86</m:t>
                    </m:r>
                    <m:r>
                      <a:rPr lang="pt-BR" b="0" i="1" smtClean="0">
                        <a:latin typeface="Cambria Math"/>
                      </a:rPr>
                      <m:t>𝐾𝑔</m:t>
                    </m:r>
                    <m:r>
                      <a:rPr lang="pt-BR" b="0" i="1" smtClean="0">
                        <a:latin typeface="Cambria Math"/>
                      </a:rPr>
                      <m:t>.</m:t>
                    </m:r>
                    <m:r>
                      <a:rPr lang="pt-BR" b="0" i="1" smtClean="0">
                        <a:latin typeface="Cambria Math"/>
                      </a:rPr>
                      <m:t>𝑐𝑚</m:t>
                    </m:r>
                    <m:r>
                      <a:rPr lang="pt-BR" b="0" i="1" smtClean="0">
                        <a:latin typeface="Cambria Math"/>
                      </a:rPr>
                      <m:t>=0,09</m:t>
                    </m:r>
                    <m:r>
                      <a:rPr lang="pt-BR" b="0" i="1" smtClean="0">
                        <a:latin typeface="Cambria Math"/>
                      </a:rPr>
                      <m:t>𝐾𝑔</m:t>
                    </m:r>
                    <m:r>
                      <a:rPr lang="pt-BR" b="0" i="1" smtClean="0">
                        <a:latin typeface="Cambria Math"/>
                      </a:rPr>
                      <m:t>.</m:t>
                    </m:r>
                    <m:r>
                      <a:rPr lang="pt-BR" b="0" i="1" smtClean="0">
                        <a:latin typeface="Cambria Math"/>
                      </a:rPr>
                      <m:t>𝑐𝑚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A junta 1 tem dificuldades para erguer o braço robô da posição horizontal para a vertical porquê o torque resultante é muito reduzido, de forma que o servomotor TGY-MG959 não consegue iniciar o movimento de erguer o braço robô da posição horizontal para a vertical. </a:t>
                </a:r>
              </a:p>
              <a:p>
                <a:r>
                  <a:rPr lang="pt-BR" dirty="0" smtClean="0"/>
                  <a:t>Dependendo de quanto tempo o servo da junta 1 exerce esforço, é possível que o torque resultante possa, até mesmo, se tornar negativo.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4853136"/>
              </a:xfrm>
              <a:blipFill rotWithShape="1">
                <a:blip r:embed="rId2"/>
                <a:stretch>
                  <a:fillRect l="-809" t="-21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9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Nesta análise, mostraremos as pesagens realizadas com as partes do braço robô, </a:t>
            </a:r>
            <a:r>
              <a:rPr lang="pt-BR" dirty="0" err="1" smtClean="0"/>
              <a:t>lenvando</a:t>
            </a:r>
            <a:r>
              <a:rPr lang="pt-BR" dirty="0" smtClean="0"/>
              <a:t> em conta, inclusive, os pesos dos parafusos utilizados na montagem dos segmentos e fixação dos motores, e dos cabos de extensão dos </a:t>
            </a:r>
            <a:r>
              <a:rPr lang="pt-BR" dirty="0" err="1" smtClean="0"/>
              <a:t>servomotores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 base nas pesagens, é feito um recálculo dos motores seguindo a mesma sequência utilizada nos cálculos realizados no projeto inicial do braço robô.</a:t>
            </a:r>
          </a:p>
        </p:txBody>
      </p:sp>
    </p:spTree>
    <p:extLst>
      <p:ext uri="{BB962C8B-B14F-4D97-AF65-F5344CB8AC3E}">
        <p14:creationId xmlns:p14="http://schemas.microsoft.com/office/powerpoint/2010/main" val="15028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Pesagens das peças na balança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Segmento L1 (com parafusos)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1" y="2174875"/>
            <a:ext cx="2963466" cy="3951288"/>
          </a:xfrm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Segmento L1 (sem parafusos)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179" y="2174875"/>
            <a:ext cx="2963466" cy="3951288"/>
          </a:xfrm>
        </p:spPr>
      </p:pic>
    </p:spTree>
    <p:extLst>
      <p:ext uri="{BB962C8B-B14F-4D97-AF65-F5344CB8AC3E}">
        <p14:creationId xmlns:p14="http://schemas.microsoft.com/office/powerpoint/2010/main" val="201756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Pesagens das peças na balança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Parafusos dos servos (segmento L1)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1" y="2174875"/>
            <a:ext cx="2963466" cy="3951288"/>
          </a:xfrm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Parafuso de fixação (segmento L1)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179" y="2174875"/>
            <a:ext cx="2963466" cy="3951288"/>
          </a:xfrm>
        </p:spPr>
      </p:pic>
    </p:spTree>
    <p:extLst>
      <p:ext uri="{BB962C8B-B14F-4D97-AF65-F5344CB8AC3E}">
        <p14:creationId xmlns:p14="http://schemas.microsoft.com/office/powerpoint/2010/main" val="31897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Pesagens das peças na balança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Peso do parafuso com porca e arruela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1" y="2174875"/>
            <a:ext cx="2963466" cy="3951288"/>
          </a:xfrm>
        </p:spPr>
      </p:pic>
      <p:pic>
        <p:nvPicPr>
          <p:cNvPr id="8" name="Espaço Reservado para Conteúdo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077072"/>
            <a:ext cx="2592288" cy="1944216"/>
          </a:xfrm>
        </p:spPr>
      </p:pic>
      <p:sp>
        <p:nvSpPr>
          <p:cNvPr id="10" name="Espaço Reservado para Conteúdo 3"/>
          <p:cNvSpPr txBox="1">
            <a:spLocks/>
          </p:cNvSpPr>
          <p:nvPr/>
        </p:nvSpPr>
        <p:spPr>
          <a:xfrm>
            <a:off x="4644008" y="2060848"/>
            <a:ext cx="4040188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Parafusos exercem mais torque sobre a junta 1 quanto mais próximos estiverem da garra</a:t>
            </a:r>
            <a:r>
              <a:rPr lang="pt-BR" u="sng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4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Pesagens das peças na balança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1535113"/>
            <a:ext cx="5976664" cy="639762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Segmento L2 (com parafusos do servo da junta 3)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9602"/>
            <a:ext cx="2746375" cy="3661833"/>
          </a:xfrm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2873" y="1405434"/>
            <a:ext cx="2601615" cy="769441"/>
          </a:xfr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pt-BR" sz="2200" dirty="0" smtClean="0"/>
              <a:t>Segmento L2 </a:t>
            </a:r>
          </a:p>
          <a:p>
            <a:pPr algn="ctr">
              <a:spcBef>
                <a:spcPts val="0"/>
              </a:spcBef>
            </a:pPr>
            <a:r>
              <a:rPr lang="pt-BR" sz="2200" dirty="0" smtClean="0"/>
              <a:t>(sem os parafusos)</a:t>
            </a:r>
            <a:endParaRPr lang="pt-BR" sz="2200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56" y="2318400"/>
            <a:ext cx="2746800" cy="3662400"/>
          </a:xfrm>
        </p:spPr>
      </p:pic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6156176" y="2204864"/>
            <a:ext cx="2385591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11" name="Espaço Reservado para Conteúdo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318400"/>
            <a:ext cx="2746800" cy="3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Pesagens das peças na balança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337" y="1196752"/>
            <a:ext cx="2818656" cy="97812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pt-BR" dirty="0" smtClean="0"/>
              <a:t>Segmento L3 (com parafusos de fixação do servo da junta 4)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4" y="2174875"/>
            <a:ext cx="2963466" cy="3951288"/>
          </a:xfrm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037682" y="1535113"/>
            <a:ext cx="3033663" cy="639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pt-BR" dirty="0" smtClean="0"/>
              <a:t>Segmento L3 (sem parafusos)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79" y="2174875"/>
            <a:ext cx="2963466" cy="3951288"/>
          </a:xfrm>
        </p:spPr>
      </p:pic>
      <p:sp>
        <p:nvSpPr>
          <p:cNvPr id="9" name="Espaço Reservado para Texto 4"/>
          <p:cNvSpPr txBox="1">
            <a:spLocks/>
          </p:cNvSpPr>
          <p:nvPr/>
        </p:nvSpPr>
        <p:spPr>
          <a:xfrm>
            <a:off x="6071345" y="1556792"/>
            <a:ext cx="3033663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Parafusos de fixação do servo da junta 4</a:t>
            </a:r>
            <a:endParaRPr lang="pt-BR" dirty="0"/>
          </a:p>
        </p:txBody>
      </p:sp>
      <p:pic>
        <p:nvPicPr>
          <p:cNvPr id="10" name="Espaço Reservado para Conteúdo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902" y="2196554"/>
            <a:ext cx="2963466" cy="39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2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Pesagens das peças na balança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8030" y="1535113"/>
            <a:ext cx="2890664" cy="639762"/>
          </a:xfrm>
        </p:spPr>
        <p:txBody>
          <a:bodyPr/>
          <a:lstStyle/>
          <a:p>
            <a:r>
              <a:rPr lang="pt-BR" dirty="0" smtClean="0"/>
              <a:t>Servo junta 1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" y="2174875"/>
            <a:ext cx="2963466" cy="3951288"/>
          </a:xfrm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092567" y="1535113"/>
            <a:ext cx="2952328" cy="639762"/>
          </a:xfrm>
        </p:spPr>
        <p:txBody>
          <a:bodyPr/>
          <a:lstStyle/>
          <a:p>
            <a:r>
              <a:rPr lang="pt-BR" dirty="0" smtClean="0"/>
              <a:t>Servo junta 2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66" y="2174875"/>
            <a:ext cx="2963466" cy="3951288"/>
          </a:xfrm>
        </p:spPr>
      </p:pic>
      <p:sp>
        <p:nvSpPr>
          <p:cNvPr id="9" name="Espaço Reservado para Texto 4"/>
          <p:cNvSpPr txBox="1">
            <a:spLocks/>
          </p:cNvSpPr>
          <p:nvPr/>
        </p:nvSpPr>
        <p:spPr>
          <a:xfrm>
            <a:off x="6102835" y="1556792"/>
            <a:ext cx="295232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Servo junta 3</a:t>
            </a:r>
            <a:endParaRPr lang="pt-BR" dirty="0"/>
          </a:p>
        </p:txBody>
      </p:sp>
      <p:pic>
        <p:nvPicPr>
          <p:cNvPr id="10" name="Espaço Reservado para Conteúdo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34" y="2174400"/>
            <a:ext cx="2963466" cy="39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9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Pesagens das peças na balança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Garra MK2 + servo da junta 4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1" y="2174875"/>
            <a:ext cx="2963466" cy="3951288"/>
          </a:xfrm>
        </p:spPr>
      </p:pic>
      <p:pic>
        <p:nvPicPr>
          <p:cNvPr id="8" name="Espaço Reservado para Conteúdo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179" y="2174875"/>
            <a:ext cx="2963466" cy="3951288"/>
          </a:xfrm>
        </p:spPr>
      </p:pic>
    </p:spTree>
    <p:extLst>
      <p:ext uri="{BB962C8B-B14F-4D97-AF65-F5344CB8AC3E}">
        <p14:creationId xmlns:p14="http://schemas.microsoft.com/office/powerpoint/2010/main" val="2785575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1154</Words>
  <Application>Microsoft Office PowerPoint</Application>
  <PresentationFormat>Apresentação na tela (4:3)</PresentationFormat>
  <Paragraphs>117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Pesagem de peças e recálculo dos torques sofridos pelas juntas do braço robô</vt:lpstr>
      <vt:lpstr>Introdução</vt:lpstr>
      <vt:lpstr>Pesagens das peças na balança</vt:lpstr>
      <vt:lpstr>Pesagens das peças na balança</vt:lpstr>
      <vt:lpstr>Pesagens das peças na balança</vt:lpstr>
      <vt:lpstr>Pesagens das peças na balança</vt:lpstr>
      <vt:lpstr>Pesagens das peças na balança</vt:lpstr>
      <vt:lpstr>Pesagens das peças na balança</vt:lpstr>
      <vt:lpstr>Pesagens das peças na balança</vt:lpstr>
      <vt:lpstr>Detalhamento da Garra + servo J4</vt:lpstr>
      <vt:lpstr>Pesagens das peças na balança</vt:lpstr>
      <vt:lpstr>Pesos calculados X Pesos da balança</vt:lpstr>
      <vt:lpstr>Recálculo dos torques sofridos com base nas pesagens</vt:lpstr>
      <vt:lpstr>Recálculo dos torques sofridos com base nas pesagens</vt:lpstr>
      <vt:lpstr>Recálculo dos torques sofridos com base nas pesagens</vt:lpstr>
      <vt:lpstr>Conclusão (segmentos)</vt:lpstr>
      <vt:lpstr>Conclusão (garra)</vt:lpstr>
      <vt:lpstr>Conclusão (pesos dos servos)</vt:lpstr>
      <vt:lpstr>Conclusão geral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Pesagem de peças e recálculo dos torques sofridos pelas juntas do braço robô</dc:title>
  <dc:creator>Amaro</dc:creator>
  <cp:lastModifiedBy>Amaro</cp:lastModifiedBy>
  <cp:revision>113</cp:revision>
  <dcterms:created xsi:type="dcterms:W3CDTF">2021-01-22T03:30:21Z</dcterms:created>
  <dcterms:modified xsi:type="dcterms:W3CDTF">2021-01-26T05:13:42Z</dcterms:modified>
</cp:coreProperties>
</file>