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9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11" autoAdjust="0"/>
    <p:restoredTop sz="94660"/>
  </p:normalViewPr>
  <p:slideViewPr>
    <p:cSldViewPr>
      <p:cViewPr varScale="1">
        <p:scale>
          <a:sx n="78" d="100"/>
          <a:sy n="78" d="100"/>
        </p:scale>
        <p:origin x="49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EC251-D700-40B5-87D9-A45C9416D694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3BA9C-038C-4BB8-B038-C189F78C73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98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Versão 01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3BA9C-038C-4BB8-B038-C189F78C736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35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Versão 02 Atual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3BA9C-038C-4BB8-B038-C189F78C736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96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Tentativa como Energia Final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3BA9C-038C-4BB8-B038-C189F78C736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815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prática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3BA9C-038C-4BB8-B038-C189F78C736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283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Tentativa como Energia Útil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3BA9C-038C-4BB8-B038-C189F78C736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835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30/10/2024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30/10/2024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30/10/2024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30/10/2024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30/10/2024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6B41-91B8-4293-9633-874C21C369B6}" type="datetimeFigureOut">
              <a:rPr lang="pt-BR" smtClean="0"/>
              <a:pPr/>
              <a:t>30/10/2024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6B41-91B8-4293-9633-874C21C369B6}" type="datetimeFigureOut">
              <a:rPr lang="pt-BR" smtClean="0"/>
              <a:pPr/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7164-3FCE-4E13-91E1-132C493CB27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32163" y="441326"/>
            <a:ext cx="1392238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425451"/>
            <a:ext cx="160020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24589" y="441326"/>
            <a:ext cx="1471613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00600" y="441326"/>
            <a:ext cx="133985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772400" y="425451"/>
            <a:ext cx="144780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9070194" y="425451"/>
            <a:ext cx="1460500" cy="61960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dirty="0"/>
              <a:t>      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905001" y="-63500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Recursos</a:t>
            </a:r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608389" y="-63500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Primária</a:t>
            </a:r>
            <a:endParaRPr lang="en-US" sz="1300" b="1" dirty="0">
              <a:latin typeface="Times New Roman" pitchFamily="18" charset="0"/>
            </a:endParaRPr>
          </a:p>
          <a:p>
            <a:pPr algn="ctr"/>
            <a:endParaRPr lang="en-US" sz="800" b="1" dirty="0">
              <a:latin typeface="Times New Roman" pitchFamily="18" charset="0"/>
            </a:endParaRPr>
          </a:p>
          <a:p>
            <a:pPr algn="ctr"/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6324600" y="-63500"/>
            <a:ext cx="1371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Secundária</a:t>
            </a:r>
            <a:r>
              <a:rPr lang="en-US" sz="1300" b="1" dirty="0">
                <a:latin typeface="Times New Roman" pitchFamily="18" charset="0"/>
              </a:rPr>
              <a:t> (1)</a:t>
            </a: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7772400" y="-77788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Secundária</a:t>
            </a:r>
            <a:r>
              <a:rPr lang="en-US" sz="1300" b="1" dirty="0">
                <a:latin typeface="Times New Roman" pitchFamily="18" charset="0"/>
              </a:rPr>
              <a:t>(2)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9229726" y="-77788"/>
            <a:ext cx="1285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Energia</a:t>
            </a:r>
            <a:r>
              <a:rPr lang="en-US" sz="1300" b="1" dirty="0">
                <a:latin typeface="Times New Roman" pitchFamily="18" charset="0"/>
              </a:rPr>
              <a:t> Final</a:t>
            </a:r>
          </a:p>
        </p:txBody>
      </p: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5029201" y="-63500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Importação</a:t>
            </a:r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36" name="Rectangle 220"/>
          <p:cNvSpPr>
            <a:spLocks noChangeArrowheads="1"/>
          </p:cNvSpPr>
          <p:nvPr/>
        </p:nvSpPr>
        <p:spPr bwMode="auto">
          <a:xfrm>
            <a:off x="7924800" y="3429001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BRASIL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46" name="Rectangle 238"/>
          <p:cNvSpPr>
            <a:spLocks noChangeArrowheads="1"/>
          </p:cNvSpPr>
          <p:nvPr/>
        </p:nvSpPr>
        <p:spPr bwMode="auto">
          <a:xfrm>
            <a:off x="9372600" y="3962401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BRASIL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cxnSp>
        <p:nvCxnSpPr>
          <p:cNvPr id="53" name="AutoShape 274"/>
          <p:cNvCxnSpPr>
            <a:cxnSpLocks noChangeShapeType="1"/>
            <a:stCxn id="36" idx="3"/>
            <a:endCxn id="46" idx="1"/>
          </p:cNvCxnSpPr>
          <p:nvPr/>
        </p:nvCxnSpPr>
        <p:spPr bwMode="auto">
          <a:xfrm>
            <a:off x="8953500" y="3700462"/>
            <a:ext cx="419100" cy="533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6" name="Rectangle 317"/>
          <p:cNvSpPr>
            <a:spLocks noChangeArrowheads="1"/>
          </p:cNvSpPr>
          <p:nvPr/>
        </p:nvSpPr>
        <p:spPr bwMode="auto">
          <a:xfrm>
            <a:off x="7010400" y="3943351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 err="1">
                <a:latin typeface="Times New Roman" pitchFamily="18" charset="0"/>
              </a:rPr>
              <a:t>Hidro</a:t>
            </a:r>
            <a:endParaRPr lang="en-US" sz="1200" dirty="0">
              <a:latin typeface="Times New Roman" pitchFamily="18" charset="0"/>
            </a:endParaRP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67" name="Rectangle 318"/>
          <p:cNvSpPr>
            <a:spLocks noChangeArrowheads="1"/>
          </p:cNvSpPr>
          <p:nvPr/>
        </p:nvSpPr>
        <p:spPr bwMode="auto">
          <a:xfrm>
            <a:off x="6477000" y="3943351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>
                <a:latin typeface="Times New Roman" pitchFamily="18" charset="0"/>
              </a:rPr>
              <a:t>Solar</a:t>
            </a: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68" name="Rectangle 321"/>
          <p:cNvSpPr>
            <a:spLocks noChangeArrowheads="1"/>
          </p:cNvSpPr>
          <p:nvPr/>
        </p:nvSpPr>
        <p:spPr bwMode="auto">
          <a:xfrm>
            <a:off x="7010400" y="4257676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+13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69" name="Rectangle 322"/>
          <p:cNvSpPr>
            <a:spLocks noChangeArrowheads="1"/>
          </p:cNvSpPr>
          <p:nvPr/>
        </p:nvSpPr>
        <p:spPr bwMode="auto">
          <a:xfrm>
            <a:off x="6477000" y="4257676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>
                <a:latin typeface="Times New Roman" pitchFamily="18" charset="0"/>
              </a:rPr>
              <a:t>Nuclear</a:t>
            </a: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72" name="Line 326"/>
          <p:cNvSpPr>
            <a:spLocks noChangeShapeType="1"/>
          </p:cNvSpPr>
          <p:nvPr/>
        </p:nvSpPr>
        <p:spPr bwMode="auto">
          <a:xfrm flipV="1">
            <a:off x="70104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3" name="Line 327"/>
          <p:cNvSpPr>
            <a:spLocks noChangeShapeType="1"/>
          </p:cNvSpPr>
          <p:nvPr/>
        </p:nvSpPr>
        <p:spPr bwMode="auto">
          <a:xfrm>
            <a:off x="70104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C41DBE59-0257-694E-4015-1411EFAACCAC}"/>
              </a:ext>
            </a:extLst>
          </p:cNvPr>
          <p:cNvCxnSpPr>
            <a:stCxn id="73" idx="1"/>
          </p:cNvCxnSpPr>
          <p:nvPr/>
        </p:nvCxnSpPr>
        <p:spPr>
          <a:xfrm flipV="1">
            <a:off x="7315200" y="3657601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6937566-4B5C-8C2E-538B-5F7A0685A745}"/>
              </a:ext>
            </a:extLst>
          </p:cNvPr>
          <p:cNvSpPr txBox="1"/>
          <p:nvPr/>
        </p:nvSpPr>
        <p:spPr>
          <a:xfrm>
            <a:off x="7780340" y="2995481"/>
            <a:ext cx="127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 perdas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061C28F-9F6D-F6E0-70C3-6A278F9578B2}"/>
              </a:ext>
            </a:extLst>
          </p:cNvPr>
          <p:cNvSpPr txBox="1"/>
          <p:nvPr/>
        </p:nvSpPr>
        <p:spPr>
          <a:xfrm>
            <a:off x="6176712" y="208387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ANTIGO</a:t>
            </a:r>
          </a:p>
        </p:txBody>
      </p:sp>
    </p:spTree>
    <p:extLst>
      <p:ext uri="{BB962C8B-B14F-4D97-AF65-F5344CB8AC3E}">
        <p14:creationId xmlns:p14="http://schemas.microsoft.com/office/powerpoint/2010/main" val="181461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85390" y="588368"/>
            <a:ext cx="1392238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22773" y="572493"/>
            <a:ext cx="160020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77816" y="588368"/>
            <a:ext cx="1471613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53827" y="588368"/>
            <a:ext cx="133985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225627" y="572493"/>
            <a:ext cx="1447800" cy="61198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521027" y="548680"/>
            <a:ext cx="1460500" cy="6196013"/>
          </a:xfrm>
          <a:prstGeom prst="rect">
            <a:avLst/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EAEAEA">
                  <a:alpha val="60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58228" y="83542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Recursos</a:t>
            </a:r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061616" y="83542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Primária</a:t>
            </a:r>
            <a:endParaRPr lang="en-US" sz="1300" b="1" dirty="0">
              <a:latin typeface="Times New Roman" pitchFamily="18" charset="0"/>
            </a:endParaRPr>
          </a:p>
          <a:p>
            <a:pPr algn="ctr"/>
            <a:endParaRPr lang="en-US" sz="800" b="1" dirty="0">
              <a:latin typeface="Times New Roman" pitchFamily="18" charset="0"/>
            </a:endParaRPr>
          </a:p>
          <a:p>
            <a:pPr algn="ctr"/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4777827" y="83542"/>
            <a:ext cx="1371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Secundária</a:t>
            </a:r>
            <a:r>
              <a:rPr lang="en-US" sz="1300" b="1" dirty="0">
                <a:latin typeface="Times New Roman" pitchFamily="18" charset="0"/>
              </a:rPr>
              <a:t> (1)</a:t>
            </a: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6225627" y="69254"/>
            <a:ext cx="1447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Secundária</a:t>
            </a:r>
            <a:r>
              <a:rPr lang="en-US" sz="1300" b="1" dirty="0">
                <a:latin typeface="Times New Roman" pitchFamily="18" charset="0"/>
              </a:rPr>
              <a:t>(2)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7682953" y="69254"/>
            <a:ext cx="12858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Energia</a:t>
            </a:r>
            <a:r>
              <a:rPr lang="en-US" sz="1300" b="1" dirty="0">
                <a:latin typeface="Times New Roman" pitchFamily="18" charset="0"/>
              </a:rPr>
              <a:t> Final</a:t>
            </a:r>
          </a:p>
        </p:txBody>
      </p: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3482428" y="83542"/>
            <a:ext cx="1116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Importação</a:t>
            </a:r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33" name="Rectangle 217"/>
          <p:cNvSpPr>
            <a:spLocks noChangeArrowheads="1"/>
          </p:cNvSpPr>
          <p:nvPr/>
        </p:nvSpPr>
        <p:spPr bwMode="auto">
          <a:xfrm>
            <a:off x="6378027" y="17916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N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34" name="Rectangle 218"/>
          <p:cNvSpPr>
            <a:spLocks noChangeArrowheads="1"/>
          </p:cNvSpPr>
          <p:nvPr/>
        </p:nvSpPr>
        <p:spPr bwMode="auto">
          <a:xfrm>
            <a:off x="6378027" y="30108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NE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35" name="Rectangle 219"/>
          <p:cNvSpPr>
            <a:spLocks noChangeArrowheads="1"/>
          </p:cNvSpPr>
          <p:nvPr/>
        </p:nvSpPr>
        <p:spPr bwMode="auto">
          <a:xfrm>
            <a:off x="6378027" y="42300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SE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36" name="Rectangle 220"/>
          <p:cNvSpPr>
            <a:spLocks noChangeArrowheads="1"/>
          </p:cNvSpPr>
          <p:nvPr/>
        </p:nvSpPr>
        <p:spPr bwMode="auto">
          <a:xfrm>
            <a:off x="6378027" y="56016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S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43" name="Rectangle 235"/>
          <p:cNvSpPr>
            <a:spLocks noChangeArrowheads="1"/>
          </p:cNvSpPr>
          <p:nvPr/>
        </p:nvSpPr>
        <p:spPr bwMode="auto">
          <a:xfrm>
            <a:off x="7825827" y="17916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N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44" name="Rectangle 236"/>
          <p:cNvSpPr>
            <a:spLocks noChangeArrowheads="1"/>
          </p:cNvSpPr>
          <p:nvPr/>
        </p:nvSpPr>
        <p:spPr bwMode="auto">
          <a:xfrm>
            <a:off x="7825827" y="38490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NE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45" name="Rectangle 237"/>
          <p:cNvSpPr>
            <a:spLocks noChangeArrowheads="1"/>
          </p:cNvSpPr>
          <p:nvPr/>
        </p:nvSpPr>
        <p:spPr bwMode="auto">
          <a:xfrm>
            <a:off x="7825827" y="49158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SE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46" name="Rectangle 238"/>
          <p:cNvSpPr>
            <a:spLocks noChangeArrowheads="1"/>
          </p:cNvSpPr>
          <p:nvPr/>
        </p:nvSpPr>
        <p:spPr bwMode="auto">
          <a:xfrm>
            <a:off x="7825827" y="613509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Eletricidade</a:t>
            </a:r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S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cxnSp>
        <p:nvCxnSpPr>
          <p:cNvPr id="50" name="AutoShape 271"/>
          <p:cNvCxnSpPr>
            <a:cxnSpLocks noChangeShapeType="1"/>
            <a:stCxn id="33" idx="3"/>
            <a:endCxn id="43" idx="1"/>
          </p:cNvCxnSpPr>
          <p:nvPr/>
        </p:nvCxnSpPr>
        <p:spPr bwMode="auto">
          <a:xfrm>
            <a:off x="7406727" y="2063155"/>
            <a:ext cx="419100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1" name="AutoShape 272"/>
          <p:cNvCxnSpPr>
            <a:cxnSpLocks noChangeShapeType="1"/>
            <a:stCxn id="34" idx="3"/>
            <a:endCxn id="44" idx="1"/>
          </p:cNvCxnSpPr>
          <p:nvPr/>
        </p:nvCxnSpPr>
        <p:spPr bwMode="auto">
          <a:xfrm>
            <a:off x="7406727" y="3282354"/>
            <a:ext cx="4191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2" name="AutoShape 273"/>
          <p:cNvCxnSpPr>
            <a:cxnSpLocks noChangeShapeType="1"/>
            <a:stCxn id="35" idx="3"/>
            <a:endCxn id="45" idx="1"/>
          </p:cNvCxnSpPr>
          <p:nvPr/>
        </p:nvCxnSpPr>
        <p:spPr bwMode="auto">
          <a:xfrm>
            <a:off x="7406727" y="4501554"/>
            <a:ext cx="419100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3" name="AutoShape 274"/>
          <p:cNvCxnSpPr>
            <a:cxnSpLocks noChangeShapeType="1"/>
            <a:stCxn id="36" idx="3"/>
            <a:endCxn id="46" idx="1"/>
          </p:cNvCxnSpPr>
          <p:nvPr/>
        </p:nvCxnSpPr>
        <p:spPr bwMode="auto">
          <a:xfrm>
            <a:off x="7406727" y="5873154"/>
            <a:ext cx="419100" cy="533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4" name="AutoShape 284"/>
          <p:cNvCxnSpPr>
            <a:cxnSpLocks noChangeShapeType="1"/>
            <a:stCxn id="33" idx="1"/>
            <a:endCxn id="36" idx="1"/>
          </p:cNvCxnSpPr>
          <p:nvPr/>
        </p:nvCxnSpPr>
        <p:spPr bwMode="auto">
          <a:xfrm rot="10800000" flipH="1" flipV="1">
            <a:off x="6378027" y="2063154"/>
            <a:ext cx="1588" cy="38100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55" name="AutoShape 285"/>
          <p:cNvCxnSpPr>
            <a:cxnSpLocks noChangeShapeType="1"/>
            <a:stCxn id="33" idx="1"/>
            <a:endCxn id="34" idx="1"/>
          </p:cNvCxnSpPr>
          <p:nvPr/>
        </p:nvCxnSpPr>
        <p:spPr bwMode="auto">
          <a:xfrm rot="10800000" flipH="1" flipV="1">
            <a:off x="6378027" y="2063154"/>
            <a:ext cx="1588" cy="12192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6" name="AutoShape 287"/>
          <p:cNvCxnSpPr>
            <a:cxnSpLocks noChangeShapeType="1"/>
            <a:stCxn id="33" idx="1"/>
            <a:endCxn id="35" idx="1"/>
          </p:cNvCxnSpPr>
          <p:nvPr/>
        </p:nvCxnSpPr>
        <p:spPr bwMode="auto">
          <a:xfrm rot="10800000" flipH="1" flipV="1">
            <a:off x="6378027" y="2063154"/>
            <a:ext cx="1588" cy="24384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3" name="AutoShape 312"/>
          <p:cNvCxnSpPr>
            <a:cxnSpLocks noChangeShapeType="1"/>
            <a:stCxn id="33" idx="2"/>
            <a:endCxn id="34" idx="0"/>
          </p:cNvCxnSpPr>
          <p:nvPr/>
        </p:nvCxnSpPr>
        <p:spPr bwMode="auto">
          <a:xfrm>
            <a:off x="6892377" y="2334618"/>
            <a:ext cx="0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" name="AutoShape 313"/>
          <p:cNvCxnSpPr>
            <a:cxnSpLocks noChangeShapeType="1"/>
            <a:stCxn id="36" idx="0"/>
            <a:endCxn id="35" idx="2"/>
          </p:cNvCxnSpPr>
          <p:nvPr/>
        </p:nvCxnSpPr>
        <p:spPr bwMode="auto">
          <a:xfrm flipV="1">
            <a:off x="6892377" y="4773018"/>
            <a:ext cx="0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5" name="AutoShape 315"/>
          <p:cNvCxnSpPr>
            <a:cxnSpLocks noChangeShapeType="1"/>
            <a:stCxn id="33" idx="3"/>
            <a:endCxn id="35" idx="0"/>
          </p:cNvCxnSpPr>
          <p:nvPr/>
        </p:nvCxnSpPr>
        <p:spPr bwMode="auto">
          <a:xfrm flipH="1">
            <a:off x="6892377" y="2063154"/>
            <a:ext cx="514350" cy="2166938"/>
          </a:xfrm>
          <a:prstGeom prst="bentConnector4">
            <a:avLst>
              <a:gd name="adj1" fmla="val -14509"/>
              <a:gd name="adj2" fmla="val 8783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1" name="Arc 325"/>
          <p:cNvSpPr>
            <a:spLocks/>
          </p:cNvSpPr>
          <p:nvPr/>
        </p:nvSpPr>
        <p:spPr bwMode="auto">
          <a:xfrm flipV="1">
            <a:off x="5768427" y="5525492"/>
            <a:ext cx="381000" cy="3048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endParaRPr lang="pt-BR"/>
          </a:p>
        </p:txBody>
      </p:sp>
      <p:sp>
        <p:nvSpPr>
          <p:cNvPr id="72" name="Line 326"/>
          <p:cNvSpPr>
            <a:spLocks noChangeShapeType="1"/>
          </p:cNvSpPr>
          <p:nvPr/>
        </p:nvSpPr>
        <p:spPr bwMode="auto">
          <a:xfrm flipV="1">
            <a:off x="5463627" y="583029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73" name="Line 327"/>
          <p:cNvSpPr>
            <a:spLocks noChangeShapeType="1"/>
          </p:cNvSpPr>
          <p:nvPr/>
        </p:nvSpPr>
        <p:spPr bwMode="auto">
          <a:xfrm>
            <a:off x="5463627" y="583029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" name="Rectangle 317">
            <a:extLst>
              <a:ext uri="{FF2B5EF4-FFF2-40B4-BE49-F238E27FC236}">
                <a16:creationId xmlns:a16="http://schemas.microsoft.com/office/drawing/2014/main" id="{DD6FD8C7-50D8-6AB2-7228-8C02C97F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3627" y="6111542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 err="1">
                <a:latin typeface="Times New Roman" pitchFamily="18" charset="0"/>
              </a:rPr>
              <a:t>Hidro</a:t>
            </a:r>
            <a:endParaRPr lang="en-US" sz="1200" dirty="0">
              <a:latin typeface="Times New Roman" pitchFamily="18" charset="0"/>
            </a:endParaRP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3" name="Rectangle 318">
            <a:extLst>
              <a:ext uri="{FF2B5EF4-FFF2-40B4-BE49-F238E27FC236}">
                <a16:creationId xmlns:a16="http://schemas.microsoft.com/office/drawing/2014/main" id="{89CA8C8F-1A80-4F38-1B66-B15A3179E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227" y="6111542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>
                <a:latin typeface="Times New Roman" pitchFamily="18" charset="0"/>
              </a:rPr>
              <a:t>Solar</a:t>
            </a: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4" name="Rectangle 321">
            <a:extLst>
              <a:ext uri="{FF2B5EF4-FFF2-40B4-BE49-F238E27FC236}">
                <a16:creationId xmlns:a16="http://schemas.microsoft.com/office/drawing/2014/main" id="{CE1447F5-8598-AD0C-98B4-15960C076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3627" y="6425867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+13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14" name="Rectangle 322">
            <a:extLst>
              <a:ext uri="{FF2B5EF4-FFF2-40B4-BE49-F238E27FC236}">
                <a16:creationId xmlns:a16="http://schemas.microsoft.com/office/drawing/2014/main" id="{32EDC3CC-BE84-23C8-A636-B55CF1C0B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227" y="6425867"/>
            <a:ext cx="533400" cy="31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dirty="0">
              <a:latin typeface="Times New Roman" pitchFamily="18" charset="0"/>
            </a:endParaRPr>
          </a:p>
          <a:p>
            <a:pPr algn="ctr"/>
            <a:r>
              <a:rPr lang="en-US" sz="1200" dirty="0">
                <a:latin typeface="Times New Roman" pitchFamily="18" charset="0"/>
              </a:rPr>
              <a:t>Nuclear</a:t>
            </a:r>
          </a:p>
          <a:p>
            <a:pPr algn="ctr"/>
            <a:endParaRPr lang="pt-BR" sz="1200" dirty="0">
              <a:latin typeface="Times New Roman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1E29E1-ABC9-5F92-82C9-770CB54BBE58}"/>
              </a:ext>
            </a:extLst>
          </p:cNvPr>
          <p:cNvSpPr txBox="1"/>
          <p:nvPr/>
        </p:nvSpPr>
        <p:spPr>
          <a:xfrm>
            <a:off x="4713863" y="2303422"/>
            <a:ext cx="78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ATUAL</a:t>
            </a:r>
          </a:p>
        </p:txBody>
      </p:sp>
      <p:cxnSp>
        <p:nvCxnSpPr>
          <p:cNvPr id="19" name="AutoShape 312">
            <a:extLst>
              <a:ext uri="{FF2B5EF4-FFF2-40B4-BE49-F238E27FC236}">
                <a16:creationId xmlns:a16="http://schemas.microsoft.com/office/drawing/2014/main" id="{CCA555D2-EF3F-D24C-5A80-90B920ACA599}"/>
              </a:ext>
            </a:extLst>
          </p:cNvPr>
          <p:cNvCxnSpPr>
            <a:cxnSpLocks noChangeShapeType="1"/>
            <a:stCxn id="34" idx="2"/>
            <a:endCxn id="35" idx="0"/>
          </p:cNvCxnSpPr>
          <p:nvPr/>
        </p:nvCxnSpPr>
        <p:spPr bwMode="auto">
          <a:xfrm>
            <a:off x="6892377" y="3553818"/>
            <a:ext cx="0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Rectangle 235">
            <a:extLst>
              <a:ext uri="{FF2B5EF4-FFF2-40B4-BE49-F238E27FC236}">
                <a16:creationId xmlns:a16="http://schemas.microsoft.com/office/drawing/2014/main" id="{05910AEC-7ED2-6633-952C-07C383B51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577" y="1426097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Residencial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22" name="Rectangle 235">
            <a:extLst>
              <a:ext uri="{FF2B5EF4-FFF2-40B4-BE49-F238E27FC236}">
                <a16:creationId xmlns:a16="http://schemas.microsoft.com/office/drawing/2014/main" id="{40F344D6-6D57-4091-8CE2-0C6402FB3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6827" y="2385764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>
                <a:latin typeface="Times New Roman" pitchFamily="18" charset="0"/>
              </a:rPr>
              <a:t>Industrial</a:t>
            </a: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23" name="Text Box 30">
            <a:extLst>
              <a:ext uri="{FF2B5EF4-FFF2-40B4-BE49-F238E27FC236}">
                <a16:creationId xmlns:a16="http://schemas.microsoft.com/office/drawing/2014/main" id="{17C75CF6-AA7D-8594-48D9-DF2F6AA0D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5339" y="69254"/>
            <a:ext cx="152055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Energia</a:t>
            </a:r>
            <a:r>
              <a:rPr lang="en-US" sz="1300" b="1" dirty="0">
                <a:latin typeface="Times New Roman" pitchFamily="18" charset="0"/>
              </a:rPr>
              <a:t> Final (2)</a:t>
            </a:r>
          </a:p>
        </p:txBody>
      </p:sp>
      <p:sp>
        <p:nvSpPr>
          <p:cNvPr id="24" name="Rectangle 235">
            <a:extLst>
              <a:ext uri="{FF2B5EF4-FFF2-40B4-BE49-F238E27FC236}">
                <a16:creationId xmlns:a16="http://schemas.microsoft.com/office/drawing/2014/main" id="{B5F29337-40FF-6DEC-77CA-A17394D78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557" y="1429523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Iluminação</a:t>
            </a:r>
            <a:endParaRPr lang="en-US" sz="1400" dirty="0">
              <a:latin typeface="Times New Roman" pitchFamily="18" charset="0"/>
            </a:endParaRP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25" name="Rectangle 235">
            <a:extLst>
              <a:ext uri="{FF2B5EF4-FFF2-40B4-BE49-F238E27FC236}">
                <a16:creationId xmlns:a16="http://schemas.microsoft.com/office/drawing/2014/main" id="{7259CF8B-F00E-85D0-F816-FDF1F0BFA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557" y="2345538"/>
            <a:ext cx="1028700" cy="5429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dirty="0">
              <a:latin typeface="Times New Roman" pitchFamily="18" charset="0"/>
            </a:endParaRPr>
          </a:p>
          <a:p>
            <a:pPr algn="ctr"/>
            <a:r>
              <a:rPr lang="en-US" sz="1400" dirty="0" err="1">
                <a:latin typeface="Times New Roman" pitchFamily="18" charset="0"/>
              </a:rPr>
              <a:t>Aquecimento</a:t>
            </a:r>
            <a:endParaRPr lang="en-US" sz="1400" dirty="0">
              <a:latin typeface="Times New Roman" pitchFamily="18" charset="0"/>
            </a:endParaRPr>
          </a:p>
          <a:p>
            <a:pPr algn="ctr"/>
            <a:endParaRPr lang="pt-BR" sz="1400" dirty="0">
              <a:latin typeface="Times New Roman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52AD306-5DEC-A07E-31BE-69FD83D1558C}"/>
              </a:ext>
            </a:extLst>
          </p:cNvPr>
          <p:cNvSpPr txBox="1"/>
          <p:nvPr/>
        </p:nvSpPr>
        <p:spPr>
          <a:xfrm>
            <a:off x="10271272" y="2855448"/>
            <a:ext cx="97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FUTURO</a:t>
            </a:r>
          </a:p>
        </p:txBody>
      </p:sp>
      <p:cxnSp>
        <p:nvCxnSpPr>
          <p:cNvPr id="27" name="AutoShape 271">
            <a:extLst>
              <a:ext uri="{FF2B5EF4-FFF2-40B4-BE49-F238E27FC236}">
                <a16:creationId xmlns:a16="http://schemas.microsoft.com/office/drawing/2014/main" id="{72105202-5E9F-C5E5-FE66-BAF4DBA44610}"/>
              </a:ext>
            </a:extLst>
          </p:cNvPr>
          <p:cNvCxnSpPr>
            <a:cxnSpLocks noChangeShapeType="1"/>
            <a:stCxn id="43" idx="3"/>
            <a:endCxn id="21" idx="1"/>
          </p:cNvCxnSpPr>
          <p:nvPr/>
        </p:nvCxnSpPr>
        <p:spPr bwMode="auto">
          <a:xfrm flipV="1">
            <a:off x="8854527" y="1697560"/>
            <a:ext cx="532050" cy="3655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0" name="AutoShape 271">
            <a:extLst>
              <a:ext uri="{FF2B5EF4-FFF2-40B4-BE49-F238E27FC236}">
                <a16:creationId xmlns:a16="http://schemas.microsoft.com/office/drawing/2014/main" id="{A684C42A-7B08-3F5D-2737-27EDC71584E5}"/>
              </a:ext>
            </a:extLst>
          </p:cNvPr>
          <p:cNvCxnSpPr>
            <a:cxnSpLocks noChangeShapeType="1"/>
            <a:stCxn id="21" idx="3"/>
            <a:endCxn id="24" idx="1"/>
          </p:cNvCxnSpPr>
          <p:nvPr/>
        </p:nvCxnSpPr>
        <p:spPr bwMode="auto">
          <a:xfrm>
            <a:off x="10415277" y="1697559"/>
            <a:ext cx="507280" cy="342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7" name="Text Box 30">
            <a:extLst>
              <a:ext uri="{FF2B5EF4-FFF2-40B4-BE49-F238E27FC236}">
                <a16:creationId xmlns:a16="http://schemas.microsoft.com/office/drawing/2014/main" id="{21524AA4-D6B5-813B-E23E-59F1FC8B6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917" y="93836"/>
            <a:ext cx="152055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300" b="1" dirty="0" err="1">
                <a:latin typeface="Times New Roman" pitchFamily="18" charset="0"/>
              </a:rPr>
              <a:t>Energia</a:t>
            </a:r>
            <a:r>
              <a:rPr lang="en-US" sz="1300" b="1" dirty="0">
                <a:latin typeface="Times New Roman" pitchFamily="18" charset="0"/>
              </a:rPr>
              <a:t> </a:t>
            </a:r>
            <a:r>
              <a:rPr lang="en-US" sz="1300" b="1" dirty="0" err="1">
                <a:latin typeface="Times New Roman" pitchFamily="18" charset="0"/>
              </a:rPr>
              <a:t>Útil</a:t>
            </a:r>
            <a:endParaRPr lang="en-US" sz="1300" b="1" dirty="0">
              <a:latin typeface="Times New Roman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0D9A9BD-D915-EAE6-62A4-E52ED13A6E98}"/>
              </a:ext>
            </a:extLst>
          </p:cNvPr>
          <p:cNvSpPr txBox="1"/>
          <p:nvPr/>
        </p:nvSpPr>
        <p:spPr>
          <a:xfrm>
            <a:off x="9584530" y="932632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PRÓXIMO</a:t>
            </a:r>
          </a:p>
        </p:txBody>
      </p:sp>
    </p:spTree>
    <p:extLst>
      <p:ext uri="{BB962C8B-B14F-4D97-AF65-F5344CB8AC3E}">
        <p14:creationId xmlns:p14="http://schemas.microsoft.com/office/powerpoint/2010/main" val="80742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3CEE06BA-8962-E4A3-8629-506EB7F68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83" name="Rectangle: Rounded Corners 5">
            <a:extLst>
              <a:ext uri="{FF2B5EF4-FFF2-40B4-BE49-F238E27FC236}">
                <a16:creationId xmlns:a16="http://schemas.microsoft.com/office/drawing/2014/main" id="{91C1CC29-D433-2690-2B5E-9092DAB1EFA7}"/>
              </a:ext>
            </a:extLst>
          </p:cNvPr>
          <p:cNvSpPr/>
          <p:nvPr/>
        </p:nvSpPr>
        <p:spPr>
          <a:xfrm>
            <a:off x="2770671" y="2158409"/>
            <a:ext cx="1167812" cy="64809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Coal Power plant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: Rounded Corners 7">
            <a:extLst>
              <a:ext uri="{FF2B5EF4-FFF2-40B4-BE49-F238E27FC236}">
                <a16:creationId xmlns:a16="http://schemas.microsoft.com/office/drawing/2014/main" id="{04F11194-7DB6-0B62-28DD-2E818B9DB007}"/>
              </a:ext>
            </a:extLst>
          </p:cNvPr>
          <p:cNvSpPr/>
          <p:nvPr/>
        </p:nvSpPr>
        <p:spPr>
          <a:xfrm>
            <a:off x="2770671" y="3452194"/>
            <a:ext cx="1167812" cy="64809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 Power plant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5" name="Straight Connector 9">
            <a:extLst>
              <a:ext uri="{FF2B5EF4-FFF2-40B4-BE49-F238E27FC236}">
                <a16:creationId xmlns:a16="http://schemas.microsoft.com/office/drawing/2014/main" id="{EF21EE4C-9B72-9C4F-AF55-6ABAE474955B}"/>
              </a:ext>
            </a:extLst>
          </p:cNvPr>
          <p:cNvCxnSpPr>
            <a:cxnSpLocks/>
          </p:cNvCxnSpPr>
          <p:nvPr/>
        </p:nvCxnSpPr>
        <p:spPr>
          <a:xfrm>
            <a:off x="4427572" y="1424763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86" name="TextBox 11">
            <a:extLst>
              <a:ext uri="{FF2B5EF4-FFF2-40B4-BE49-F238E27FC236}">
                <a16:creationId xmlns:a16="http://schemas.microsoft.com/office/drawing/2014/main" id="{C9CDE02B-488E-9D8F-C6B7-6CF0735047DA}"/>
              </a:ext>
            </a:extLst>
          </p:cNvPr>
          <p:cNvSpPr txBox="1"/>
          <p:nvPr/>
        </p:nvSpPr>
        <p:spPr>
          <a:xfrm rot="16200000">
            <a:off x="359823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electricity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87" name="Straight Arrow Connector 18">
            <a:extLst>
              <a:ext uri="{FF2B5EF4-FFF2-40B4-BE49-F238E27FC236}">
                <a16:creationId xmlns:a16="http://schemas.microsoft.com/office/drawing/2014/main" id="{04DC2073-5656-AB85-CC54-FCCE8560C108}"/>
              </a:ext>
            </a:extLst>
          </p:cNvPr>
          <p:cNvCxnSpPr>
            <a:cxnSpLocks/>
          </p:cNvCxnSpPr>
          <p:nvPr/>
        </p:nvCxnSpPr>
        <p:spPr>
          <a:xfrm>
            <a:off x="3949116" y="2463287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tangle: Rounded Corners 20">
            <a:extLst>
              <a:ext uri="{FF2B5EF4-FFF2-40B4-BE49-F238E27FC236}">
                <a16:creationId xmlns:a16="http://schemas.microsoft.com/office/drawing/2014/main" id="{68D0F1BD-5E90-EBB5-0DD8-7F3331A01B81}"/>
              </a:ext>
            </a:extLst>
          </p:cNvPr>
          <p:cNvSpPr/>
          <p:nvPr/>
        </p:nvSpPr>
        <p:spPr>
          <a:xfrm>
            <a:off x="4928188" y="2701159"/>
            <a:ext cx="1167812" cy="648098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Electricity grid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9" name="Straight Connector 23">
            <a:extLst>
              <a:ext uri="{FF2B5EF4-FFF2-40B4-BE49-F238E27FC236}">
                <a16:creationId xmlns:a16="http://schemas.microsoft.com/office/drawing/2014/main" id="{4CFAC3CB-F7CF-CC1D-4DF1-F7266A4692D5}"/>
              </a:ext>
            </a:extLst>
          </p:cNvPr>
          <p:cNvCxnSpPr>
            <a:cxnSpLocks/>
          </p:cNvCxnSpPr>
          <p:nvPr/>
        </p:nvCxnSpPr>
        <p:spPr>
          <a:xfrm>
            <a:off x="6574470" y="1414130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90" name="TextBox 24">
            <a:extLst>
              <a:ext uri="{FF2B5EF4-FFF2-40B4-BE49-F238E27FC236}">
                <a16:creationId xmlns:a16="http://schemas.microsoft.com/office/drawing/2014/main" id="{13546338-03FC-5259-DC2D-EA23032A3D75}"/>
              </a:ext>
            </a:extLst>
          </p:cNvPr>
          <p:cNvSpPr txBox="1"/>
          <p:nvPr/>
        </p:nvSpPr>
        <p:spPr>
          <a:xfrm rot="16200000">
            <a:off x="574513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electricity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1" name="Rectangle: Rounded Corners 26">
            <a:extLst>
              <a:ext uri="{FF2B5EF4-FFF2-40B4-BE49-F238E27FC236}">
                <a16:creationId xmlns:a16="http://schemas.microsoft.com/office/drawing/2014/main" id="{177D6552-AA41-4BD6-E6EC-99BA9A1D0013}"/>
              </a:ext>
            </a:extLst>
          </p:cNvPr>
          <p:cNvSpPr/>
          <p:nvPr/>
        </p:nvSpPr>
        <p:spPr>
          <a:xfrm>
            <a:off x="7079476" y="2699220"/>
            <a:ext cx="1167812" cy="648098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Electric Households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2" name="Straight Connector 29">
            <a:extLst>
              <a:ext uri="{FF2B5EF4-FFF2-40B4-BE49-F238E27FC236}">
                <a16:creationId xmlns:a16="http://schemas.microsoft.com/office/drawing/2014/main" id="{D3A2D6EB-FAD4-D3AC-1C17-4E2858AE84AC}"/>
              </a:ext>
            </a:extLst>
          </p:cNvPr>
          <p:cNvCxnSpPr>
            <a:cxnSpLocks/>
          </p:cNvCxnSpPr>
          <p:nvPr/>
        </p:nvCxnSpPr>
        <p:spPr>
          <a:xfrm>
            <a:off x="8743499" y="1417673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93" name="TextBox 33">
            <a:extLst>
              <a:ext uri="{FF2B5EF4-FFF2-40B4-BE49-F238E27FC236}">
                <a16:creationId xmlns:a16="http://schemas.microsoft.com/office/drawing/2014/main" id="{1F331446-0C2F-619E-47A5-E3E8C0A7AA45}"/>
              </a:ext>
            </a:extLst>
          </p:cNvPr>
          <p:cNvSpPr txBox="1"/>
          <p:nvPr/>
        </p:nvSpPr>
        <p:spPr>
          <a:xfrm rot="16200000">
            <a:off x="790840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electricity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94" name="Straight Arrow Connector 35">
            <a:extLst>
              <a:ext uri="{FF2B5EF4-FFF2-40B4-BE49-F238E27FC236}">
                <a16:creationId xmlns:a16="http://schemas.microsoft.com/office/drawing/2014/main" id="{1167CF55-28CA-97EC-3CAF-9498304EA943}"/>
              </a:ext>
            </a:extLst>
          </p:cNvPr>
          <p:cNvCxnSpPr>
            <a:cxnSpLocks/>
          </p:cNvCxnSpPr>
          <p:nvPr/>
        </p:nvCxnSpPr>
        <p:spPr>
          <a:xfrm>
            <a:off x="3938483" y="3817166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5" name="Straight Arrow Connector 36">
            <a:extLst>
              <a:ext uri="{FF2B5EF4-FFF2-40B4-BE49-F238E27FC236}">
                <a16:creationId xmlns:a16="http://schemas.microsoft.com/office/drawing/2014/main" id="{C38A7058-2BFE-EE26-6D86-5BE0819ABB24}"/>
              </a:ext>
            </a:extLst>
          </p:cNvPr>
          <p:cNvCxnSpPr>
            <a:cxnSpLocks/>
          </p:cNvCxnSpPr>
          <p:nvPr/>
        </p:nvCxnSpPr>
        <p:spPr>
          <a:xfrm>
            <a:off x="4439976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6" name="Straight Arrow Connector 37">
            <a:extLst>
              <a:ext uri="{FF2B5EF4-FFF2-40B4-BE49-F238E27FC236}">
                <a16:creationId xmlns:a16="http://schemas.microsoft.com/office/drawing/2014/main" id="{67E1E918-734C-C8DA-93B2-18DCCF00D8BA}"/>
              </a:ext>
            </a:extLst>
          </p:cNvPr>
          <p:cNvCxnSpPr>
            <a:cxnSpLocks/>
          </p:cNvCxnSpPr>
          <p:nvPr/>
        </p:nvCxnSpPr>
        <p:spPr>
          <a:xfrm>
            <a:off x="6096000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7" name="Straight Arrow Connector 38">
            <a:extLst>
              <a:ext uri="{FF2B5EF4-FFF2-40B4-BE49-F238E27FC236}">
                <a16:creationId xmlns:a16="http://schemas.microsoft.com/office/drawing/2014/main" id="{811E9208-24B2-F114-8B29-71917280B4E4}"/>
              </a:ext>
            </a:extLst>
          </p:cNvPr>
          <p:cNvCxnSpPr>
            <a:cxnSpLocks/>
          </p:cNvCxnSpPr>
          <p:nvPr/>
        </p:nvCxnSpPr>
        <p:spPr>
          <a:xfrm>
            <a:off x="6586860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61875357-CE45-591D-29C1-A42118D6EF26}"/>
              </a:ext>
            </a:extLst>
          </p:cNvPr>
          <p:cNvCxnSpPr>
            <a:cxnSpLocks/>
          </p:cNvCxnSpPr>
          <p:nvPr/>
        </p:nvCxnSpPr>
        <p:spPr>
          <a:xfrm>
            <a:off x="8247288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9" name="TextBox 27">
            <a:extLst>
              <a:ext uri="{FF2B5EF4-FFF2-40B4-BE49-F238E27FC236}">
                <a16:creationId xmlns:a16="http://schemas.microsoft.com/office/drawing/2014/main" id="{693AA40C-E54D-5FCD-73E9-CCE905301FD0}"/>
              </a:ext>
            </a:extLst>
          </p:cNvPr>
          <p:cNvSpPr txBox="1"/>
          <p:nvPr/>
        </p:nvSpPr>
        <p:spPr>
          <a:xfrm>
            <a:off x="3271267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Secondary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0" name="TextBox 28">
            <a:extLst>
              <a:ext uri="{FF2B5EF4-FFF2-40B4-BE49-F238E27FC236}">
                <a16:creationId xmlns:a16="http://schemas.microsoft.com/office/drawing/2014/main" id="{7B8E3931-E4C9-4D04-5026-F0BE7BCBAF52}"/>
              </a:ext>
            </a:extLst>
          </p:cNvPr>
          <p:cNvSpPr txBox="1"/>
          <p:nvPr/>
        </p:nvSpPr>
        <p:spPr>
          <a:xfrm>
            <a:off x="577627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Final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1" name="TextBox 30">
            <a:extLst>
              <a:ext uri="{FF2B5EF4-FFF2-40B4-BE49-F238E27FC236}">
                <a16:creationId xmlns:a16="http://schemas.microsoft.com/office/drawing/2014/main" id="{94355DD1-102D-085F-C210-87B49A4C834A}"/>
              </a:ext>
            </a:extLst>
          </p:cNvPr>
          <p:cNvSpPr txBox="1"/>
          <p:nvPr/>
        </p:nvSpPr>
        <p:spPr>
          <a:xfrm>
            <a:off x="784152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Final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 (2)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3" name="Rectangle: Rounded Corners 26">
            <a:extLst>
              <a:ext uri="{FF2B5EF4-FFF2-40B4-BE49-F238E27FC236}">
                <a16:creationId xmlns:a16="http://schemas.microsoft.com/office/drawing/2014/main" id="{40C10F16-B9F9-8E6B-EC88-99D6A7BF3836}"/>
              </a:ext>
            </a:extLst>
          </p:cNvPr>
          <p:cNvSpPr/>
          <p:nvPr/>
        </p:nvSpPr>
        <p:spPr>
          <a:xfrm>
            <a:off x="9248504" y="2699220"/>
            <a:ext cx="1167812" cy="648098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Lightning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" name="Straight Connector 29">
            <a:extLst>
              <a:ext uri="{FF2B5EF4-FFF2-40B4-BE49-F238E27FC236}">
                <a16:creationId xmlns:a16="http://schemas.microsoft.com/office/drawing/2014/main" id="{1C6A4E6F-46F7-0D3B-D470-4B6E83DA0749}"/>
              </a:ext>
            </a:extLst>
          </p:cNvPr>
          <p:cNvCxnSpPr>
            <a:cxnSpLocks/>
          </p:cNvCxnSpPr>
          <p:nvPr/>
        </p:nvCxnSpPr>
        <p:spPr>
          <a:xfrm>
            <a:off x="10912527" y="1417673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05" name="TextBox 33">
            <a:extLst>
              <a:ext uri="{FF2B5EF4-FFF2-40B4-BE49-F238E27FC236}">
                <a16:creationId xmlns:a16="http://schemas.microsoft.com/office/drawing/2014/main" id="{EB34EC6F-A82F-861A-C194-005C2FA8F732}"/>
              </a:ext>
            </a:extLst>
          </p:cNvPr>
          <p:cNvSpPr txBox="1"/>
          <p:nvPr/>
        </p:nvSpPr>
        <p:spPr>
          <a:xfrm rot="16200000">
            <a:off x="10077433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light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06" name="Straight Arrow Connector 38">
            <a:extLst>
              <a:ext uri="{FF2B5EF4-FFF2-40B4-BE49-F238E27FC236}">
                <a16:creationId xmlns:a16="http://schemas.microsoft.com/office/drawing/2014/main" id="{0D8A37EA-D25F-4449-A801-FD5118063826}"/>
              </a:ext>
            </a:extLst>
          </p:cNvPr>
          <p:cNvCxnSpPr>
            <a:cxnSpLocks/>
          </p:cNvCxnSpPr>
          <p:nvPr/>
        </p:nvCxnSpPr>
        <p:spPr>
          <a:xfrm>
            <a:off x="8755888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7" name="Straight Arrow Connector 39">
            <a:extLst>
              <a:ext uri="{FF2B5EF4-FFF2-40B4-BE49-F238E27FC236}">
                <a16:creationId xmlns:a16="http://schemas.microsoft.com/office/drawing/2014/main" id="{6331BE02-0AB7-C78D-B729-F29F1D338609}"/>
              </a:ext>
            </a:extLst>
          </p:cNvPr>
          <p:cNvCxnSpPr>
            <a:cxnSpLocks/>
          </p:cNvCxnSpPr>
          <p:nvPr/>
        </p:nvCxnSpPr>
        <p:spPr>
          <a:xfrm>
            <a:off x="10416316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8" name="TextBox 30">
            <a:extLst>
              <a:ext uri="{FF2B5EF4-FFF2-40B4-BE49-F238E27FC236}">
                <a16:creationId xmlns:a16="http://schemas.microsoft.com/office/drawing/2014/main" id="{9FE2EA77-C762-D3F6-6525-33B1C79F8ECE}"/>
              </a:ext>
            </a:extLst>
          </p:cNvPr>
          <p:cNvSpPr txBox="1"/>
          <p:nvPr/>
        </p:nvSpPr>
        <p:spPr>
          <a:xfrm>
            <a:off x="10010556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Useful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5635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99C87-6155-B2AB-7692-CC5100E79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5C78F37C-5E16-9B7C-66A5-C574BCF33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83" name="Rectangle: Rounded Corners 5">
            <a:extLst>
              <a:ext uri="{FF2B5EF4-FFF2-40B4-BE49-F238E27FC236}">
                <a16:creationId xmlns:a16="http://schemas.microsoft.com/office/drawing/2014/main" id="{99D32BEB-D502-1903-D49A-770A13C0D3E0}"/>
              </a:ext>
            </a:extLst>
          </p:cNvPr>
          <p:cNvSpPr/>
          <p:nvPr/>
        </p:nvSpPr>
        <p:spPr>
          <a:xfrm>
            <a:off x="2770671" y="2158409"/>
            <a:ext cx="1167812" cy="64809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Coal Power plant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: Rounded Corners 7">
            <a:extLst>
              <a:ext uri="{FF2B5EF4-FFF2-40B4-BE49-F238E27FC236}">
                <a16:creationId xmlns:a16="http://schemas.microsoft.com/office/drawing/2014/main" id="{26AA3ED7-3B37-31AD-A6B6-AA9331D5D492}"/>
              </a:ext>
            </a:extLst>
          </p:cNvPr>
          <p:cNvSpPr/>
          <p:nvPr/>
        </p:nvSpPr>
        <p:spPr>
          <a:xfrm>
            <a:off x="2770671" y="3452194"/>
            <a:ext cx="1167812" cy="64809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 Power plant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5" name="Straight Connector 9">
            <a:extLst>
              <a:ext uri="{FF2B5EF4-FFF2-40B4-BE49-F238E27FC236}">
                <a16:creationId xmlns:a16="http://schemas.microsoft.com/office/drawing/2014/main" id="{AF0B7204-14F6-1167-6373-490D907623CF}"/>
              </a:ext>
            </a:extLst>
          </p:cNvPr>
          <p:cNvCxnSpPr>
            <a:cxnSpLocks/>
          </p:cNvCxnSpPr>
          <p:nvPr/>
        </p:nvCxnSpPr>
        <p:spPr>
          <a:xfrm>
            <a:off x="4427572" y="1424763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86" name="TextBox 11">
            <a:extLst>
              <a:ext uri="{FF2B5EF4-FFF2-40B4-BE49-F238E27FC236}">
                <a16:creationId xmlns:a16="http://schemas.microsoft.com/office/drawing/2014/main" id="{9EBF433D-F633-F69D-ACCD-03FA0293DCC5}"/>
              </a:ext>
            </a:extLst>
          </p:cNvPr>
          <p:cNvSpPr txBox="1"/>
          <p:nvPr/>
        </p:nvSpPr>
        <p:spPr>
          <a:xfrm rot="16200000">
            <a:off x="359823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electricity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87" name="Straight Arrow Connector 18">
            <a:extLst>
              <a:ext uri="{FF2B5EF4-FFF2-40B4-BE49-F238E27FC236}">
                <a16:creationId xmlns:a16="http://schemas.microsoft.com/office/drawing/2014/main" id="{EF27C09B-C37C-8AB8-FCDF-E872EF4F79EC}"/>
              </a:ext>
            </a:extLst>
          </p:cNvPr>
          <p:cNvCxnSpPr>
            <a:cxnSpLocks/>
          </p:cNvCxnSpPr>
          <p:nvPr/>
        </p:nvCxnSpPr>
        <p:spPr>
          <a:xfrm>
            <a:off x="3949116" y="2463287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tangle: Rounded Corners 20">
            <a:extLst>
              <a:ext uri="{FF2B5EF4-FFF2-40B4-BE49-F238E27FC236}">
                <a16:creationId xmlns:a16="http://schemas.microsoft.com/office/drawing/2014/main" id="{BB9437DA-39B1-D4CF-01F6-41479B87399E}"/>
              </a:ext>
            </a:extLst>
          </p:cNvPr>
          <p:cNvSpPr/>
          <p:nvPr/>
        </p:nvSpPr>
        <p:spPr>
          <a:xfrm>
            <a:off x="4928188" y="2701159"/>
            <a:ext cx="1167812" cy="648098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Electricity grid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9" name="Straight Connector 23">
            <a:extLst>
              <a:ext uri="{FF2B5EF4-FFF2-40B4-BE49-F238E27FC236}">
                <a16:creationId xmlns:a16="http://schemas.microsoft.com/office/drawing/2014/main" id="{4DE0ED22-E571-E067-A57E-A44ABF6055E6}"/>
              </a:ext>
            </a:extLst>
          </p:cNvPr>
          <p:cNvCxnSpPr>
            <a:cxnSpLocks/>
          </p:cNvCxnSpPr>
          <p:nvPr/>
        </p:nvCxnSpPr>
        <p:spPr>
          <a:xfrm>
            <a:off x="6574470" y="1414130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90" name="TextBox 24">
            <a:extLst>
              <a:ext uri="{FF2B5EF4-FFF2-40B4-BE49-F238E27FC236}">
                <a16:creationId xmlns:a16="http://schemas.microsoft.com/office/drawing/2014/main" id="{C7ABCCD8-F00B-78D5-B30E-17B929A07E7C}"/>
              </a:ext>
            </a:extLst>
          </p:cNvPr>
          <p:cNvSpPr txBox="1"/>
          <p:nvPr/>
        </p:nvSpPr>
        <p:spPr>
          <a:xfrm rot="16200000">
            <a:off x="574513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electricity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1" name="Rectangle: Rounded Corners 26">
            <a:extLst>
              <a:ext uri="{FF2B5EF4-FFF2-40B4-BE49-F238E27FC236}">
                <a16:creationId xmlns:a16="http://schemas.microsoft.com/office/drawing/2014/main" id="{115061CC-9197-6B74-8D0B-AC71CF0AA8CA}"/>
              </a:ext>
            </a:extLst>
          </p:cNvPr>
          <p:cNvSpPr/>
          <p:nvPr/>
        </p:nvSpPr>
        <p:spPr>
          <a:xfrm>
            <a:off x="7079476" y="1359363"/>
            <a:ext cx="1167812" cy="648098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Electric Households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Straight Arrow Connector 35">
            <a:extLst>
              <a:ext uri="{FF2B5EF4-FFF2-40B4-BE49-F238E27FC236}">
                <a16:creationId xmlns:a16="http://schemas.microsoft.com/office/drawing/2014/main" id="{914ED883-9575-87DF-C546-71C235DBF9CC}"/>
              </a:ext>
            </a:extLst>
          </p:cNvPr>
          <p:cNvCxnSpPr>
            <a:cxnSpLocks/>
          </p:cNvCxnSpPr>
          <p:nvPr/>
        </p:nvCxnSpPr>
        <p:spPr>
          <a:xfrm>
            <a:off x="3938483" y="3817166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5" name="Straight Arrow Connector 36">
            <a:extLst>
              <a:ext uri="{FF2B5EF4-FFF2-40B4-BE49-F238E27FC236}">
                <a16:creationId xmlns:a16="http://schemas.microsoft.com/office/drawing/2014/main" id="{18B892A0-B962-F9BD-5AC1-4F1D5712A24A}"/>
              </a:ext>
            </a:extLst>
          </p:cNvPr>
          <p:cNvCxnSpPr>
            <a:cxnSpLocks/>
          </p:cNvCxnSpPr>
          <p:nvPr/>
        </p:nvCxnSpPr>
        <p:spPr>
          <a:xfrm>
            <a:off x="4439976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6" name="Straight Arrow Connector 37">
            <a:extLst>
              <a:ext uri="{FF2B5EF4-FFF2-40B4-BE49-F238E27FC236}">
                <a16:creationId xmlns:a16="http://schemas.microsoft.com/office/drawing/2014/main" id="{6606A24C-D19B-D906-ACE5-1E2694DEEA7A}"/>
              </a:ext>
            </a:extLst>
          </p:cNvPr>
          <p:cNvCxnSpPr>
            <a:cxnSpLocks/>
          </p:cNvCxnSpPr>
          <p:nvPr/>
        </p:nvCxnSpPr>
        <p:spPr>
          <a:xfrm>
            <a:off x="6096000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7" name="Straight Arrow Connector 38">
            <a:extLst>
              <a:ext uri="{FF2B5EF4-FFF2-40B4-BE49-F238E27FC236}">
                <a16:creationId xmlns:a16="http://schemas.microsoft.com/office/drawing/2014/main" id="{0DB85C5C-0756-7D9D-4B22-CA89CF6F3738}"/>
              </a:ext>
            </a:extLst>
          </p:cNvPr>
          <p:cNvCxnSpPr>
            <a:cxnSpLocks/>
          </p:cNvCxnSpPr>
          <p:nvPr/>
        </p:nvCxnSpPr>
        <p:spPr>
          <a:xfrm>
            <a:off x="6586860" y="1683412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9" name="TextBox 27">
            <a:extLst>
              <a:ext uri="{FF2B5EF4-FFF2-40B4-BE49-F238E27FC236}">
                <a16:creationId xmlns:a16="http://schemas.microsoft.com/office/drawing/2014/main" id="{D604A8D2-8B20-6A47-0E9E-65120212EC2D}"/>
              </a:ext>
            </a:extLst>
          </p:cNvPr>
          <p:cNvSpPr txBox="1"/>
          <p:nvPr/>
        </p:nvSpPr>
        <p:spPr>
          <a:xfrm>
            <a:off x="3271267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Secondary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0" name="TextBox 28">
            <a:extLst>
              <a:ext uri="{FF2B5EF4-FFF2-40B4-BE49-F238E27FC236}">
                <a16:creationId xmlns:a16="http://schemas.microsoft.com/office/drawing/2014/main" id="{DE38CA19-33F7-2CE6-5F2E-061B1E627F4C}"/>
              </a:ext>
            </a:extLst>
          </p:cNvPr>
          <p:cNvSpPr txBox="1"/>
          <p:nvPr/>
        </p:nvSpPr>
        <p:spPr>
          <a:xfrm>
            <a:off x="577627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Final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3" name="Rectangle: Rounded Corners 26">
            <a:extLst>
              <a:ext uri="{FF2B5EF4-FFF2-40B4-BE49-F238E27FC236}">
                <a16:creationId xmlns:a16="http://schemas.microsoft.com/office/drawing/2014/main" id="{A718ACD6-BD71-38C6-6A14-553A1585EADD}"/>
              </a:ext>
            </a:extLst>
          </p:cNvPr>
          <p:cNvSpPr/>
          <p:nvPr/>
        </p:nvSpPr>
        <p:spPr>
          <a:xfrm>
            <a:off x="7075492" y="2699220"/>
            <a:ext cx="1167812" cy="648098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Lightning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" name="Straight Connector 29">
            <a:extLst>
              <a:ext uri="{FF2B5EF4-FFF2-40B4-BE49-F238E27FC236}">
                <a16:creationId xmlns:a16="http://schemas.microsoft.com/office/drawing/2014/main" id="{A6223F92-282E-D3DD-2213-AA0E48B953BE}"/>
              </a:ext>
            </a:extLst>
          </p:cNvPr>
          <p:cNvCxnSpPr>
            <a:cxnSpLocks/>
          </p:cNvCxnSpPr>
          <p:nvPr/>
        </p:nvCxnSpPr>
        <p:spPr>
          <a:xfrm>
            <a:off x="8739515" y="1417673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05" name="TextBox 33">
            <a:extLst>
              <a:ext uri="{FF2B5EF4-FFF2-40B4-BE49-F238E27FC236}">
                <a16:creationId xmlns:a16="http://schemas.microsoft.com/office/drawing/2014/main" id="{8F72C9BB-5B24-409C-AAF3-AF63DBC92C85}"/>
              </a:ext>
            </a:extLst>
          </p:cNvPr>
          <p:cNvSpPr txBox="1"/>
          <p:nvPr/>
        </p:nvSpPr>
        <p:spPr>
          <a:xfrm rot="16200000">
            <a:off x="7904421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light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06" name="Straight Arrow Connector 38">
            <a:extLst>
              <a:ext uri="{FF2B5EF4-FFF2-40B4-BE49-F238E27FC236}">
                <a16:creationId xmlns:a16="http://schemas.microsoft.com/office/drawing/2014/main" id="{B9D0FF2D-099E-BBB6-3A8B-FB0460EFDD53}"/>
              </a:ext>
            </a:extLst>
          </p:cNvPr>
          <p:cNvCxnSpPr>
            <a:cxnSpLocks/>
          </p:cNvCxnSpPr>
          <p:nvPr/>
        </p:nvCxnSpPr>
        <p:spPr>
          <a:xfrm>
            <a:off x="6582876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7" name="Straight Arrow Connector 39">
            <a:extLst>
              <a:ext uri="{FF2B5EF4-FFF2-40B4-BE49-F238E27FC236}">
                <a16:creationId xmlns:a16="http://schemas.microsoft.com/office/drawing/2014/main" id="{45F796AF-0CDF-F28D-4768-9389AD0ACA1E}"/>
              </a:ext>
            </a:extLst>
          </p:cNvPr>
          <p:cNvCxnSpPr>
            <a:cxnSpLocks/>
          </p:cNvCxnSpPr>
          <p:nvPr/>
        </p:nvCxnSpPr>
        <p:spPr>
          <a:xfrm>
            <a:off x="8243304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8" name="TextBox 30">
            <a:extLst>
              <a:ext uri="{FF2B5EF4-FFF2-40B4-BE49-F238E27FC236}">
                <a16:creationId xmlns:a16="http://schemas.microsoft.com/office/drawing/2014/main" id="{5242947D-348A-81DE-597C-5A0B097E6E55}"/>
              </a:ext>
            </a:extLst>
          </p:cNvPr>
          <p:cNvSpPr txBox="1"/>
          <p:nvPr/>
        </p:nvSpPr>
        <p:spPr>
          <a:xfrm>
            <a:off x="7837544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Useful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2" name="Straight Arrow Connector 38">
            <a:extLst>
              <a:ext uri="{FF2B5EF4-FFF2-40B4-BE49-F238E27FC236}">
                <a16:creationId xmlns:a16="http://schemas.microsoft.com/office/drawing/2014/main" id="{921501FE-817E-4497-F4D3-9B042DF0109E}"/>
              </a:ext>
            </a:extLst>
          </p:cNvPr>
          <p:cNvCxnSpPr>
            <a:cxnSpLocks/>
          </p:cNvCxnSpPr>
          <p:nvPr/>
        </p:nvCxnSpPr>
        <p:spPr>
          <a:xfrm flipH="1">
            <a:off x="6574470" y="1916832"/>
            <a:ext cx="499266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8780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9BC55-90A1-E5E1-F80F-1CFE4F901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CD26F56F-8E08-E389-F95B-87306AF46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83" name="Rectangle: Rounded Corners 5">
            <a:extLst>
              <a:ext uri="{FF2B5EF4-FFF2-40B4-BE49-F238E27FC236}">
                <a16:creationId xmlns:a16="http://schemas.microsoft.com/office/drawing/2014/main" id="{17CBC95F-D4B0-E994-B013-1BB77F48D13A}"/>
              </a:ext>
            </a:extLst>
          </p:cNvPr>
          <p:cNvSpPr/>
          <p:nvPr/>
        </p:nvSpPr>
        <p:spPr>
          <a:xfrm>
            <a:off x="2770671" y="2158409"/>
            <a:ext cx="1167812" cy="64809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Coal Power plant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: Rounded Corners 7">
            <a:extLst>
              <a:ext uri="{FF2B5EF4-FFF2-40B4-BE49-F238E27FC236}">
                <a16:creationId xmlns:a16="http://schemas.microsoft.com/office/drawing/2014/main" id="{3E00B13D-E5BE-2BA5-2F1E-DC36C5755F5F}"/>
              </a:ext>
            </a:extLst>
          </p:cNvPr>
          <p:cNvSpPr/>
          <p:nvPr/>
        </p:nvSpPr>
        <p:spPr>
          <a:xfrm>
            <a:off x="2770671" y="3452194"/>
            <a:ext cx="1167812" cy="64809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 Power plant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5" name="Straight Connector 9">
            <a:extLst>
              <a:ext uri="{FF2B5EF4-FFF2-40B4-BE49-F238E27FC236}">
                <a16:creationId xmlns:a16="http://schemas.microsoft.com/office/drawing/2014/main" id="{875900E8-538A-5E49-6D85-E9ACEB84B57F}"/>
              </a:ext>
            </a:extLst>
          </p:cNvPr>
          <p:cNvCxnSpPr>
            <a:cxnSpLocks/>
          </p:cNvCxnSpPr>
          <p:nvPr/>
        </p:nvCxnSpPr>
        <p:spPr>
          <a:xfrm>
            <a:off x="4427572" y="1424763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86" name="TextBox 11">
            <a:extLst>
              <a:ext uri="{FF2B5EF4-FFF2-40B4-BE49-F238E27FC236}">
                <a16:creationId xmlns:a16="http://schemas.microsoft.com/office/drawing/2014/main" id="{582C02C8-A33D-0D16-295E-C131B7882791}"/>
              </a:ext>
            </a:extLst>
          </p:cNvPr>
          <p:cNvSpPr txBox="1"/>
          <p:nvPr/>
        </p:nvSpPr>
        <p:spPr>
          <a:xfrm rot="16200000">
            <a:off x="359823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electricity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87" name="Straight Arrow Connector 18">
            <a:extLst>
              <a:ext uri="{FF2B5EF4-FFF2-40B4-BE49-F238E27FC236}">
                <a16:creationId xmlns:a16="http://schemas.microsoft.com/office/drawing/2014/main" id="{DEC405A3-1ED9-A654-AB9B-1E827592B74F}"/>
              </a:ext>
            </a:extLst>
          </p:cNvPr>
          <p:cNvCxnSpPr>
            <a:cxnSpLocks/>
          </p:cNvCxnSpPr>
          <p:nvPr/>
        </p:nvCxnSpPr>
        <p:spPr>
          <a:xfrm>
            <a:off x="3949116" y="2463287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tangle: Rounded Corners 20">
            <a:extLst>
              <a:ext uri="{FF2B5EF4-FFF2-40B4-BE49-F238E27FC236}">
                <a16:creationId xmlns:a16="http://schemas.microsoft.com/office/drawing/2014/main" id="{8261FC71-1552-48A0-8F23-893B0EA5FB5A}"/>
              </a:ext>
            </a:extLst>
          </p:cNvPr>
          <p:cNvSpPr/>
          <p:nvPr/>
        </p:nvSpPr>
        <p:spPr>
          <a:xfrm>
            <a:off x="4928188" y="2701159"/>
            <a:ext cx="1167812" cy="648098"/>
          </a:xfrm>
          <a:prstGeom prst="roundRect">
            <a:avLst/>
          </a:prstGeom>
          <a:solidFill>
            <a:srgbClr val="A5A5A5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Electricity grid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9" name="Straight Connector 23">
            <a:extLst>
              <a:ext uri="{FF2B5EF4-FFF2-40B4-BE49-F238E27FC236}">
                <a16:creationId xmlns:a16="http://schemas.microsoft.com/office/drawing/2014/main" id="{F1F47A76-FAB3-255E-0882-F84CE1FFBBD7}"/>
              </a:ext>
            </a:extLst>
          </p:cNvPr>
          <p:cNvCxnSpPr>
            <a:cxnSpLocks/>
          </p:cNvCxnSpPr>
          <p:nvPr/>
        </p:nvCxnSpPr>
        <p:spPr>
          <a:xfrm>
            <a:off x="6574470" y="1414130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90" name="TextBox 24">
            <a:extLst>
              <a:ext uri="{FF2B5EF4-FFF2-40B4-BE49-F238E27FC236}">
                <a16:creationId xmlns:a16="http://schemas.microsoft.com/office/drawing/2014/main" id="{DC47A9E5-18EB-3929-441D-8E53D00234B6}"/>
              </a:ext>
            </a:extLst>
          </p:cNvPr>
          <p:cNvSpPr txBox="1"/>
          <p:nvPr/>
        </p:nvSpPr>
        <p:spPr>
          <a:xfrm rot="16200000">
            <a:off x="574513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electricity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1" name="Rectangle: Rounded Corners 26">
            <a:extLst>
              <a:ext uri="{FF2B5EF4-FFF2-40B4-BE49-F238E27FC236}">
                <a16:creationId xmlns:a16="http://schemas.microsoft.com/office/drawing/2014/main" id="{CE61C593-775B-608D-4E91-D9613B9A03BB}"/>
              </a:ext>
            </a:extLst>
          </p:cNvPr>
          <p:cNvSpPr/>
          <p:nvPr/>
        </p:nvSpPr>
        <p:spPr>
          <a:xfrm>
            <a:off x="7079476" y="2699220"/>
            <a:ext cx="1167812" cy="648098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Electric Households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2" name="Straight Connector 29">
            <a:extLst>
              <a:ext uri="{FF2B5EF4-FFF2-40B4-BE49-F238E27FC236}">
                <a16:creationId xmlns:a16="http://schemas.microsoft.com/office/drawing/2014/main" id="{07B0731B-AFC4-7555-C8EA-645B02C136F6}"/>
              </a:ext>
            </a:extLst>
          </p:cNvPr>
          <p:cNvCxnSpPr>
            <a:cxnSpLocks/>
          </p:cNvCxnSpPr>
          <p:nvPr/>
        </p:nvCxnSpPr>
        <p:spPr>
          <a:xfrm>
            <a:off x="8743499" y="1417673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93" name="TextBox 33">
            <a:extLst>
              <a:ext uri="{FF2B5EF4-FFF2-40B4-BE49-F238E27FC236}">
                <a16:creationId xmlns:a16="http://schemas.microsoft.com/office/drawing/2014/main" id="{324D07D0-B19E-FA0B-F715-FA712810FE6E}"/>
              </a:ext>
            </a:extLst>
          </p:cNvPr>
          <p:cNvSpPr txBox="1"/>
          <p:nvPr/>
        </p:nvSpPr>
        <p:spPr>
          <a:xfrm rot="16200000">
            <a:off x="790840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electricity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94" name="Straight Arrow Connector 35">
            <a:extLst>
              <a:ext uri="{FF2B5EF4-FFF2-40B4-BE49-F238E27FC236}">
                <a16:creationId xmlns:a16="http://schemas.microsoft.com/office/drawing/2014/main" id="{66EB626B-0650-3A43-A2EA-C11A14C990D9}"/>
              </a:ext>
            </a:extLst>
          </p:cNvPr>
          <p:cNvCxnSpPr>
            <a:cxnSpLocks/>
          </p:cNvCxnSpPr>
          <p:nvPr/>
        </p:nvCxnSpPr>
        <p:spPr>
          <a:xfrm>
            <a:off x="3938483" y="3817166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5" name="Straight Arrow Connector 36">
            <a:extLst>
              <a:ext uri="{FF2B5EF4-FFF2-40B4-BE49-F238E27FC236}">
                <a16:creationId xmlns:a16="http://schemas.microsoft.com/office/drawing/2014/main" id="{0B687128-90E4-A96E-C7A5-364F84CD2E40}"/>
              </a:ext>
            </a:extLst>
          </p:cNvPr>
          <p:cNvCxnSpPr>
            <a:cxnSpLocks/>
          </p:cNvCxnSpPr>
          <p:nvPr/>
        </p:nvCxnSpPr>
        <p:spPr>
          <a:xfrm>
            <a:off x="4439976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6" name="Straight Arrow Connector 37">
            <a:extLst>
              <a:ext uri="{FF2B5EF4-FFF2-40B4-BE49-F238E27FC236}">
                <a16:creationId xmlns:a16="http://schemas.microsoft.com/office/drawing/2014/main" id="{8364A4DB-B075-1534-F61A-02CB288BB13D}"/>
              </a:ext>
            </a:extLst>
          </p:cNvPr>
          <p:cNvCxnSpPr>
            <a:cxnSpLocks/>
          </p:cNvCxnSpPr>
          <p:nvPr/>
        </p:nvCxnSpPr>
        <p:spPr>
          <a:xfrm>
            <a:off x="6096000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7" name="Straight Arrow Connector 38">
            <a:extLst>
              <a:ext uri="{FF2B5EF4-FFF2-40B4-BE49-F238E27FC236}">
                <a16:creationId xmlns:a16="http://schemas.microsoft.com/office/drawing/2014/main" id="{6F954841-7111-7AD6-E6E2-0C1415557D70}"/>
              </a:ext>
            </a:extLst>
          </p:cNvPr>
          <p:cNvCxnSpPr>
            <a:cxnSpLocks/>
          </p:cNvCxnSpPr>
          <p:nvPr/>
        </p:nvCxnSpPr>
        <p:spPr>
          <a:xfrm>
            <a:off x="6586860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0D6B5E8-054E-8DC7-BA61-708DABAA3C35}"/>
              </a:ext>
            </a:extLst>
          </p:cNvPr>
          <p:cNvCxnSpPr>
            <a:cxnSpLocks/>
          </p:cNvCxnSpPr>
          <p:nvPr/>
        </p:nvCxnSpPr>
        <p:spPr>
          <a:xfrm>
            <a:off x="8247288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9" name="TextBox 27">
            <a:extLst>
              <a:ext uri="{FF2B5EF4-FFF2-40B4-BE49-F238E27FC236}">
                <a16:creationId xmlns:a16="http://schemas.microsoft.com/office/drawing/2014/main" id="{09F68A92-34D0-0F7B-83C3-8291D6DA4603}"/>
              </a:ext>
            </a:extLst>
          </p:cNvPr>
          <p:cNvSpPr txBox="1"/>
          <p:nvPr/>
        </p:nvSpPr>
        <p:spPr>
          <a:xfrm>
            <a:off x="3271267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Secondary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0" name="TextBox 28">
            <a:extLst>
              <a:ext uri="{FF2B5EF4-FFF2-40B4-BE49-F238E27FC236}">
                <a16:creationId xmlns:a16="http://schemas.microsoft.com/office/drawing/2014/main" id="{B41E61B6-1083-6459-34A1-A528C96BCD82}"/>
              </a:ext>
            </a:extLst>
          </p:cNvPr>
          <p:cNvSpPr txBox="1"/>
          <p:nvPr/>
        </p:nvSpPr>
        <p:spPr>
          <a:xfrm>
            <a:off x="577627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Final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1" name="TextBox 30">
            <a:extLst>
              <a:ext uri="{FF2B5EF4-FFF2-40B4-BE49-F238E27FC236}">
                <a16:creationId xmlns:a16="http://schemas.microsoft.com/office/drawing/2014/main" id="{2D9733DD-504F-C37D-5374-2400D24D4B91}"/>
              </a:ext>
            </a:extLst>
          </p:cNvPr>
          <p:cNvSpPr txBox="1"/>
          <p:nvPr/>
        </p:nvSpPr>
        <p:spPr>
          <a:xfrm>
            <a:off x="784152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Useful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3" name="Rectangle: Rounded Corners 26">
            <a:extLst>
              <a:ext uri="{FF2B5EF4-FFF2-40B4-BE49-F238E27FC236}">
                <a16:creationId xmlns:a16="http://schemas.microsoft.com/office/drawing/2014/main" id="{B214F4C7-8353-92F4-B217-FCBEA608425E}"/>
              </a:ext>
            </a:extLst>
          </p:cNvPr>
          <p:cNvSpPr/>
          <p:nvPr/>
        </p:nvSpPr>
        <p:spPr>
          <a:xfrm>
            <a:off x="9248504" y="2699220"/>
            <a:ext cx="1167812" cy="648098"/>
          </a:xfrm>
          <a:prstGeom prst="round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Lightning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" name="Straight Connector 29">
            <a:extLst>
              <a:ext uri="{FF2B5EF4-FFF2-40B4-BE49-F238E27FC236}">
                <a16:creationId xmlns:a16="http://schemas.microsoft.com/office/drawing/2014/main" id="{7281E7D0-FAA8-77FA-5F2B-FF855991BF77}"/>
              </a:ext>
            </a:extLst>
          </p:cNvPr>
          <p:cNvCxnSpPr>
            <a:cxnSpLocks/>
          </p:cNvCxnSpPr>
          <p:nvPr/>
        </p:nvCxnSpPr>
        <p:spPr>
          <a:xfrm>
            <a:off x="10912527" y="1417673"/>
            <a:ext cx="0" cy="4848446"/>
          </a:xfrm>
          <a:prstGeom prst="line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05" name="TextBox 33">
            <a:extLst>
              <a:ext uri="{FF2B5EF4-FFF2-40B4-BE49-F238E27FC236}">
                <a16:creationId xmlns:a16="http://schemas.microsoft.com/office/drawing/2014/main" id="{3A654A2F-4B55-B861-F357-0B46312EBF19}"/>
              </a:ext>
            </a:extLst>
          </p:cNvPr>
          <p:cNvSpPr txBox="1"/>
          <p:nvPr/>
        </p:nvSpPr>
        <p:spPr>
          <a:xfrm rot="16200000">
            <a:off x="10077433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light</a:t>
            </a:r>
            <a:endParaRPr kumimoji="0" lang="en-GB" sz="16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06" name="Straight Arrow Connector 38">
            <a:extLst>
              <a:ext uri="{FF2B5EF4-FFF2-40B4-BE49-F238E27FC236}">
                <a16:creationId xmlns:a16="http://schemas.microsoft.com/office/drawing/2014/main" id="{C44D8DF7-CAD3-C20B-144E-DCE6E069FB1B}"/>
              </a:ext>
            </a:extLst>
          </p:cNvPr>
          <p:cNvCxnSpPr>
            <a:cxnSpLocks/>
          </p:cNvCxnSpPr>
          <p:nvPr/>
        </p:nvCxnSpPr>
        <p:spPr>
          <a:xfrm>
            <a:off x="8755888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7" name="Straight Arrow Connector 39">
            <a:extLst>
              <a:ext uri="{FF2B5EF4-FFF2-40B4-BE49-F238E27FC236}">
                <a16:creationId xmlns:a16="http://schemas.microsoft.com/office/drawing/2014/main" id="{61629CA6-B591-E395-A439-74DB0A88B242}"/>
              </a:ext>
            </a:extLst>
          </p:cNvPr>
          <p:cNvCxnSpPr>
            <a:cxnSpLocks/>
          </p:cNvCxnSpPr>
          <p:nvPr/>
        </p:nvCxnSpPr>
        <p:spPr>
          <a:xfrm>
            <a:off x="10416316" y="3023269"/>
            <a:ext cx="490860" cy="0"/>
          </a:xfrm>
          <a:prstGeom prst="straightConnector1">
            <a:avLst/>
          </a:prstGeom>
          <a:noFill/>
          <a:ln w="19050" cap="flat" cmpd="sng" algn="ctr">
            <a:solidFill>
              <a:srgbClr val="A5A5A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8" name="TextBox 30">
            <a:extLst>
              <a:ext uri="{FF2B5EF4-FFF2-40B4-BE49-F238E27FC236}">
                <a16:creationId xmlns:a16="http://schemas.microsoft.com/office/drawing/2014/main" id="{7A56EC41-8554-FB29-1428-1A076A0B12E4}"/>
              </a:ext>
            </a:extLst>
          </p:cNvPr>
          <p:cNvSpPr txBox="1"/>
          <p:nvPr/>
        </p:nvSpPr>
        <p:spPr>
          <a:xfrm>
            <a:off x="10010556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Useful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Energy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97963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174</Words>
  <Application>Microsoft Office PowerPoint</Application>
  <PresentationFormat>Widescreen</PresentationFormat>
  <Paragraphs>132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Auditorio PPE</dc:creator>
  <cp:lastModifiedBy>Jonathan Veiga Velasco</cp:lastModifiedBy>
  <cp:revision>16</cp:revision>
  <dcterms:created xsi:type="dcterms:W3CDTF">2011-07-19T13:55:12Z</dcterms:created>
  <dcterms:modified xsi:type="dcterms:W3CDTF">2024-10-30T19:05:10Z</dcterms:modified>
</cp:coreProperties>
</file>