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8"/>
    <p:restoredTop sz="96197"/>
  </p:normalViewPr>
  <p:slideViewPr>
    <p:cSldViewPr snapToGrid="0" snapToObjects="1">
      <p:cViewPr varScale="1">
        <p:scale>
          <a:sx n="127" d="100"/>
          <a:sy n="127" d="100"/>
        </p:scale>
        <p:origin x="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665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610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1623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2044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553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2991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566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159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069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568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054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816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882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26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387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12/7/22</a:t>
            </a:fld>
            <a:endParaRPr lang="en-US" dirty="0"/>
          </a:p>
        </p:txBody>
      </p:sp>
    </p:spTree>
    <p:extLst>
      <p:ext uri="{BB962C8B-B14F-4D97-AF65-F5344CB8AC3E}">
        <p14:creationId xmlns:p14="http://schemas.microsoft.com/office/powerpoint/2010/main" val="183893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12/7/22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49310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Diabetes+130-US+hospitals+for+years+1999-200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0DE5-8CED-FA25-5E0E-62D50671D4F8}"/>
              </a:ext>
            </a:extLst>
          </p:cNvPr>
          <p:cNvSpPr>
            <a:spLocks noGrp="1"/>
          </p:cNvSpPr>
          <p:nvPr>
            <p:ph type="ctrTitle"/>
          </p:nvPr>
        </p:nvSpPr>
        <p:spPr>
          <a:xfrm>
            <a:off x="478511" y="2192205"/>
            <a:ext cx="8751949" cy="1077218"/>
          </a:xfrm>
        </p:spPr>
        <p:txBody>
          <a:bodyPr>
            <a:normAutofit/>
          </a:bodyPr>
          <a:lstStyle/>
          <a:p>
            <a: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READMISSION ANALYSIS OF DIABETES PATIENT</a:t>
            </a:r>
            <a:b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chemeClr val="tx1"/>
              </a:solidFill>
            </a:endParaRPr>
          </a:p>
        </p:txBody>
      </p:sp>
      <p:sp>
        <p:nvSpPr>
          <p:cNvPr id="3" name="Subtitle 2">
            <a:extLst>
              <a:ext uri="{FF2B5EF4-FFF2-40B4-BE49-F238E27FC236}">
                <a16:creationId xmlns:a16="http://schemas.microsoft.com/office/drawing/2014/main" id="{C6195910-D9CB-40BD-D756-8CD493F50C07}"/>
              </a:ext>
            </a:extLst>
          </p:cNvPr>
          <p:cNvSpPr>
            <a:spLocks noGrp="1"/>
          </p:cNvSpPr>
          <p:nvPr>
            <p:ph type="subTitle" idx="1"/>
          </p:nvPr>
        </p:nvSpPr>
        <p:spPr>
          <a:xfrm>
            <a:off x="733344" y="3429000"/>
            <a:ext cx="3135271" cy="2948354"/>
          </a:xfrm>
        </p:spPr>
        <p:txBody>
          <a:bodyPr>
            <a:normAutofit fontScale="92500"/>
          </a:bodyPr>
          <a:lstStyle/>
          <a:p>
            <a:pPr algn="l"/>
            <a:r>
              <a:rPr lang="en-US" sz="2400" b="1" u="sng" dirty="0">
                <a:solidFill>
                  <a:schemeClr val="tx1"/>
                </a:solidFill>
                <a:latin typeface="Calibri" panose="020F0502020204030204" pitchFamily="34" charset="0"/>
                <a:cs typeface="Calibri" panose="020F0502020204030204" pitchFamily="34" charset="0"/>
              </a:rPr>
              <a:t>GROUP 8:</a:t>
            </a:r>
          </a:p>
          <a:p>
            <a:pPr algn="l"/>
            <a:endParaRPr lang="en-US" sz="2400" b="1" u="sng" dirty="0">
              <a:solidFill>
                <a:schemeClr val="tx1"/>
              </a:solidFill>
              <a:latin typeface="Calibri" panose="020F0502020204030204" pitchFamily="34" charset="0"/>
              <a:cs typeface="Calibri" panose="020F0502020204030204" pitchFamily="34" charset="0"/>
            </a:endParaRPr>
          </a:p>
          <a:p>
            <a:pPr algn="l"/>
            <a:r>
              <a:rPr lang="en-US" sz="2400" b="1" dirty="0" err="1">
                <a:solidFill>
                  <a:schemeClr val="tx1"/>
                </a:solidFill>
                <a:latin typeface="Calibri" panose="020F0502020204030204" pitchFamily="34" charset="0"/>
                <a:cs typeface="Calibri" panose="020F0502020204030204" pitchFamily="34" charset="0"/>
              </a:rPr>
              <a:t>Anshita</a:t>
            </a:r>
            <a:r>
              <a:rPr lang="en-US" sz="2400" b="1" dirty="0">
                <a:solidFill>
                  <a:schemeClr val="tx1"/>
                </a:solidFill>
                <a:latin typeface="Calibri" panose="020F0502020204030204" pitchFamily="34" charset="0"/>
                <a:cs typeface="Calibri" panose="020F0502020204030204" pitchFamily="34" charset="0"/>
              </a:rPr>
              <a:t> Aishwarya</a:t>
            </a:r>
          </a:p>
          <a:p>
            <a:pPr algn="l"/>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Amar Sai Kiran </a:t>
            </a:r>
            <a:r>
              <a:rPr lang="en-US" sz="2400" b="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Poosarla</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400" b="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Bijin</a:t>
            </a: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Rao</a:t>
            </a:r>
          </a:p>
          <a:p>
            <a:pPr algn="l"/>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Manoj </a:t>
            </a:r>
            <a:r>
              <a:rPr lang="en-US" sz="2400" b="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Kondlay</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tx1"/>
              </a:solidFill>
            </a:endParaRPr>
          </a:p>
        </p:txBody>
      </p:sp>
      <p:sp>
        <p:nvSpPr>
          <p:cNvPr id="8" name="TextBox 7">
            <a:extLst>
              <a:ext uri="{FF2B5EF4-FFF2-40B4-BE49-F238E27FC236}">
                <a16:creationId xmlns:a16="http://schemas.microsoft.com/office/drawing/2014/main" id="{ACCBCB10-9E96-B862-7FA7-F49C46E0E2B3}"/>
              </a:ext>
            </a:extLst>
          </p:cNvPr>
          <p:cNvSpPr txBox="1"/>
          <p:nvPr/>
        </p:nvSpPr>
        <p:spPr>
          <a:xfrm>
            <a:off x="841168" y="955410"/>
            <a:ext cx="8778109" cy="1077218"/>
          </a:xfrm>
          <a:prstGeom prst="rect">
            <a:avLst/>
          </a:prstGeom>
          <a:noFill/>
        </p:spPr>
        <p:txBody>
          <a:bodyPr wrap="none" rtlCol="0">
            <a:spAutoFit/>
          </a:bodyPr>
          <a:lstStyle/>
          <a:p>
            <a:r>
              <a:rPr lang="en-US" sz="3200" b="1" dirty="0">
                <a:latin typeface="Calibri" panose="020F0502020204030204" pitchFamily="34" charset="0"/>
                <a:cs typeface="Calibri" panose="020F0502020204030204" pitchFamily="34" charset="0"/>
              </a:rPr>
              <a:t>IE 7300: </a:t>
            </a:r>
            <a:r>
              <a:rPr lang="en-US" sz="3200" b="1" dirty="0">
                <a:effectLst/>
                <a:latin typeface="Calibri" panose="020F0502020204030204" pitchFamily="34" charset="0"/>
                <a:ea typeface="Calibri" panose="020F0502020204030204" pitchFamily="34" charset="0"/>
                <a:cs typeface="Times New Roman" panose="02020603050405020304" pitchFamily="18" charset="0"/>
              </a:rPr>
              <a:t>STATISTICAL LEARNING FOR ENGINEERING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b="1" dirty="0">
                <a:latin typeface="Calibri" panose="020F0502020204030204" pitchFamily="34" charset="0"/>
                <a:cs typeface="Calibri" panose="020F0502020204030204" pitchFamily="34" charset="0"/>
              </a:rPr>
              <a:t>                                FINAL PROJECT</a:t>
            </a:r>
          </a:p>
        </p:txBody>
      </p:sp>
    </p:spTree>
    <p:extLst>
      <p:ext uri="{BB962C8B-B14F-4D97-AF65-F5344CB8AC3E}">
        <p14:creationId xmlns:p14="http://schemas.microsoft.com/office/powerpoint/2010/main" val="23907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D2F014-F821-E080-D48B-B8AA79E4D502}"/>
              </a:ext>
            </a:extLst>
          </p:cNvPr>
          <p:cNvSpPr txBox="1">
            <a:spLocks/>
          </p:cNvSpPr>
          <p:nvPr/>
        </p:nvSpPr>
        <p:spPr>
          <a:xfrm>
            <a:off x="809790" y="213826"/>
            <a:ext cx="6460440" cy="125520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i="1" dirty="0">
                <a:solidFill>
                  <a:schemeClr val="tx1"/>
                </a:solidFill>
              </a:rPr>
              <a:t>Data Cleaning and Processing: </a:t>
            </a:r>
          </a:p>
          <a:p>
            <a:r>
              <a:rPr lang="en-US" sz="3300" i="1" dirty="0">
                <a:solidFill>
                  <a:schemeClr val="tx1"/>
                </a:solidFill>
              </a:rPr>
              <a:t>Dimension Reduction</a:t>
            </a:r>
          </a:p>
        </p:txBody>
      </p:sp>
      <p:pic>
        <p:nvPicPr>
          <p:cNvPr id="5" name="Picture 4" descr="Graphical user interface&#10;&#10;Description automatically generated with low confidence">
            <a:extLst>
              <a:ext uri="{FF2B5EF4-FFF2-40B4-BE49-F238E27FC236}">
                <a16:creationId xmlns:a16="http://schemas.microsoft.com/office/drawing/2014/main" id="{0BF582EB-CEFB-0B9F-D99A-65B86CBC4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90" y="1618936"/>
            <a:ext cx="7779574" cy="4875335"/>
          </a:xfrm>
          <a:prstGeom prst="rect">
            <a:avLst/>
          </a:prstGeom>
          <a:ln>
            <a:solidFill>
              <a:schemeClr val="accent2"/>
            </a:solidFill>
          </a:ln>
        </p:spPr>
      </p:pic>
    </p:spTree>
    <p:extLst>
      <p:ext uri="{BB962C8B-B14F-4D97-AF65-F5344CB8AC3E}">
        <p14:creationId xmlns:p14="http://schemas.microsoft.com/office/powerpoint/2010/main" val="309543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39BF4-FDF9-5784-739C-DCB3D802179E}"/>
              </a:ext>
            </a:extLst>
          </p:cNvPr>
          <p:cNvSpPr>
            <a:spLocks noGrp="1"/>
          </p:cNvSpPr>
          <p:nvPr>
            <p:ph idx="1"/>
          </p:nvPr>
        </p:nvSpPr>
        <p:spPr>
          <a:xfrm>
            <a:off x="677334" y="1920746"/>
            <a:ext cx="8596668" cy="3880773"/>
          </a:xfrm>
        </p:spPr>
        <p:txBody>
          <a:bodyPr>
            <a:normAutofit lnSpcReduction="10000"/>
          </a:bodyPr>
          <a:lstStyle/>
          <a:p>
            <a:pPr marL="0" indent="0">
              <a:buNone/>
            </a:pPr>
            <a:r>
              <a:rPr lang="en-US" sz="2400" b="1" u="sng" dirty="0">
                <a:latin typeface="Times New Roman" panose="02020603050405020304" pitchFamily="18" charset="0"/>
                <a:cs typeface="Times New Roman" panose="02020603050405020304" pitchFamily="18" charset="0"/>
              </a:rPr>
              <a:t>OBSERVATION</a:t>
            </a:r>
          </a:p>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t>
            </a:r>
            <a:r>
              <a:rPr lang="en-US" dirty="0">
                <a:latin typeface="Times New Roman" panose="02020603050405020304" pitchFamily="18" charset="0"/>
                <a:ea typeface="Calibri" panose="020F0502020204030204" pitchFamily="34" charset="0"/>
                <a:cs typeface="Times New Roman" panose="02020603050405020304" pitchFamily="18" charset="0"/>
              </a:rPr>
              <a:t>previous </a:t>
            </a:r>
            <a:r>
              <a:rPr lang="en-US" sz="1800" dirty="0">
                <a:effectLst/>
                <a:latin typeface="Calibri" panose="020F0502020204030204" pitchFamily="34" charset="0"/>
                <a:ea typeface="Calibri" panose="020F0502020204030204" pitchFamily="34" charset="0"/>
                <a:cs typeface="Times New Roman" panose="02020603050405020304" pitchFamily="18" charset="0"/>
              </a:rPr>
              <a:t>histogram plot of these features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 observe that </a:t>
            </a:r>
          </a:p>
          <a:p>
            <a:pPr algn="jus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‘acetohexamide’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examide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‘tolbutamide’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citoglipton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‘troglitazone’				-   ‘glipizide-metformin’</a:t>
            </a:r>
          </a:p>
          <a:p>
            <a:pPr algn="jus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‘tolazamide’.     			-   ‘glimepiride-pioglitazone’ </a:t>
            </a:r>
          </a:p>
          <a:p>
            <a:pPr algn="jus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‘metformin-rosiglitazone’ 	-   ‘metformin-pioglitazone’ </a:t>
            </a:r>
          </a:p>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columns mostly have patients who were never readmitted and very less values for the success class. Hence, we drop these columns.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8566D2F-12F5-5A32-BC2A-4321D9ED292E}"/>
              </a:ext>
            </a:extLst>
          </p:cNvPr>
          <p:cNvSpPr txBox="1">
            <a:spLocks/>
          </p:cNvSpPr>
          <p:nvPr/>
        </p:nvSpPr>
        <p:spPr>
          <a:xfrm>
            <a:off x="677334" y="378718"/>
            <a:ext cx="6460440" cy="125520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i="1" dirty="0">
                <a:solidFill>
                  <a:schemeClr val="tx1"/>
                </a:solidFill>
              </a:rPr>
              <a:t>Data Cleaning and Processing: </a:t>
            </a:r>
          </a:p>
          <a:p>
            <a:r>
              <a:rPr lang="en-US" sz="3300" i="1" dirty="0">
                <a:solidFill>
                  <a:schemeClr val="tx1"/>
                </a:solidFill>
              </a:rPr>
              <a:t>Dimension Reduction</a:t>
            </a:r>
          </a:p>
        </p:txBody>
      </p:sp>
    </p:spTree>
    <p:extLst>
      <p:ext uri="{BB962C8B-B14F-4D97-AF65-F5344CB8AC3E}">
        <p14:creationId xmlns:p14="http://schemas.microsoft.com/office/powerpoint/2010/main" val="3074936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83E1A-6413-E1CC-55F0-FEFA970BC038}"/>
              </a:ext>
            </a:extLst>
          </p:cNvPr>
          <p:cNvSpPr>
            <a:spLocks noGrp="1"/>
          </p:cNvSpPr>
          <p:nvPr>
            <p:ph idx="1"/>
          </p:nvPr>
        </p:nvSpPr>
        <p:spPr>
          <a:xfrm>
            <a:off x="5811186" y="1367535"/>
            <a:ext cx="3527685" cy="3880773"/>
          </a:xfrm>
        </p:spPr>
        <p:txBody>
          <a:bodyPr/>
          <a:lstStyle/>
          <a:p>
            <a:pPr marL="0" indent="0">
              <a:buNone/>
            </a:pPr>
            <a:r>
              <a:rPr lang="en-US" b="1" u="sng" dirty="0">
                <a:latin typeface="Times New Roman" panose="02020603050405020304" pitchFamily="18" charset="0"/>
                <a:cs typeface="Times New Roman" panose="02020603050405020304" pitchFamily="18" charset="0"/>
              </a:rPr>
              <a:t>OBSERVATIONS</a:t>
            </a:r>
          </a:p>
          <a:p>
            <a:pPr marL="0" indent="0">
              <a:buNone/>
            </a:pPr>
            <a:endParaRPr lang="en-US" dirty="0"/>
          </a:p>
          <a:p>
            <a:pPr algn="just"/>
            <a:r>
              <a:rPr lang="en-US" dirty="0">
                <a:latin typeface="Times New Roman" panose="02020603050405020304" pitchFamily="18" charset="0"/>
                <a:cs typeface="Times New Roman" panose="02020603050405020304" pitchFamily="18" charset="0"/>
              </a:rPr>
              <a:t>The highest correlation is between time in hospital and num medication with 0.46. </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do not see any high correlation between any 2 features. </a:t>
            </a:r>
            <a:r>
              <a:rPr lang="en-US" dirty="0">
                <a:latin typeface="Times New Roman" panose="02020603050405020304" pitchFamily="18" charset="0"/>
                <a:ea typeface="Calibri" panose="020F0502020204030204" pitchFamily="34" charset="0"/>
                <a:cs typeface="Times New Roman" panose="02020603050405020304" pitchFamily="18" charset="0"/>
              </a:rPr>
              <a: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ence, we retain all the columns.</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A67EB760-B949-A1EE-95E8-E41FF5202122}"/>
              </a:ext>
            </a:extLst>
          </p:cNvPr>
          <p:cNvSpPr txBox="1">
            <a:spLocks/>
          </p:cNvSpPr>
          <p:nvPr/>
        </p:nvSpPr>
        <p:spPr>
          <a:xfrm>
            <a:off x="405313" y="340103"/>
            <a:ext cx="8596668" cy="746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Correlation Analysis</a:t>
            </a:r>
          </a:p>
        </p:txBody>
      </p:sp>
      <p:pic>
        <p:nvPicPr>
          <p:cNvPr id="5" name="Picture 4" descr="Graphical user interface&#10;&#10;Description automatically generated with low confidence">
            <a:extLst>
              <a:ext uri="{FF2B5EF4-FFF2-40B4-BE49-F238E27FC236}">
                <a16:creationId xmlns:a16="http://schemas.microsoft.com/office/drawing/2014/main" id="{1AE2F16D-514E-C686-392E-2B9D4CAFC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13" y="1367535"/>
            <a:ext cx="5170461" cy="4403678"/>
          </a:xfrm>
          <a:prstGeom prst="rect">
            <a:avLst/>
          </a:prstGeom>
          <a:ln>
            <a:solidFill>
              <a:schemeClr val="accent2"/>
            </a:solidFill>
          </a:ln>
        </p:spPr>
      </p:pic>
    </p:spTree>
    <p:extLst>
      <p:ext uri="{BB962C8B-B14F-4D97-AF65-F5344CB8AC3E}">
        <p14:creationId xmlns:p14="http://schemas.microsoft.com/office/powerpoint/2010/main" val="343190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98413-22B7-8D44-F9DC-D10702E84744}"/>
              </a:ext>
            </a:extLst>
          </p:cNvPr>
          <p:cNvSpPr>
            <a:spLocks noGrp="1"/>
          </p:cNvSpPr>
          <p:nvPr>
            <p:ph idx="1"/>
          </p:nvPr>
        </p:nvSpPr>
        <p:spPr>
          <a:xfrm>
            <a:off x="480263" y="3429000"/>
            <a:ext cx="7854267" cy="1804765"/>
          </a:xfrm>
        </p:spPr>
        <p:txBody>
          <a:bodyPr>
            <a:noAutofit/>
          </a:bodyPr>
          <a:lstStyle/>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Since, we are dealing with categorical columns in our dataset, we map these unique values into numerical values as few Machine Learning models can only deal with numeric data. </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All of the categorical columns present in our dataset have ordinal categories i.e., they do not have any particular order.</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case, we have used Label encoding for the categorical columns. </a:t>
            </a: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AF0B84D-3429-414D-65A8-6F7B9E2D796D}"/>
              </a:ext>
            </a:extLst>
          </p:cNvPr>
          <p:cNvSpPr txBox="1">
            <a:spLocks/>
          </p:cNvSpPr>
          <p:nvPr/>
        </p:nvSpPr>
        <p:spPr>
          <a:xfrm>
            <a:off x="408576" y="489679"/>
            <a:ext cx="8596668" cy="746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Data Encoding</a:t>
            </a:r>
            <a:endParaRPr lang="en-US" i="1" dirty="0"/>
          </a:p>
        </p:txBody>
      </p:sp>
      <p:pic>
        <p:nvPicPr>
          <p:cNvPr id="5" name="Picture 4" descr="Table&#10;&#10;Description automatically generated">
            <a:extLst>
              <a:ext uri="{FF2B5EF4-FFF2-40B4-BE49-F238E27FC236}">
                <a16:creationId xmlns:a16="http://schemas.microsoft.com/office/drawing/2014/main" id="{3DDFB927-425B-13F6-B2CD-90EB3C7D8E0C}"/>
              </a:ext>
            </a:extLst>
          </p:cNvPr>
          <p:cNvPicPr>
            <a:picLocks noChangeAspect="1"/>
          </p:cNvPicPr>
          <p:nvPr/>
        </p:nvPicPr>
        <p:blipFill>
          <a:blip r:embed="rId2"/>
          <a:stretch>
            <a:fillRect/>
          </a:stretch>
        </p:blipFill>
        <p:spPr>
          <a:xfrm>
            <a:off x="480264" y="1410948"/>
            <a:ext cx="7854267" cy="1690141"/>
          </a:xfrm>
          <a:prstGeom prst="rect">
            <a:avLst/>
          </a:prstGeom>
          <a:ln>
            <a:solidFill>
              <a:schemeClr val="accent2"/>
            </a:solidFill>
          </a:ln>
        </p:spPr>
      </p:pic>
    </p:spTree>
    <p:extLst>
      <p:ext uri="{BB962C8B-B14F-4D97-AF65-F5344CB8AC3E}">
        <p14:creationId xmlns:p14="http://schemas.microsoft.com/office/powerpoint/2010/main" val="48522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31F5B-5C82-87BE-CEE8-A264C189C4A2}"/>
              </a:ext>
            </a:extLst>
          </p:cNvPr>
          <p:cNvSpPr>
            <a:spLocks noGrp="1"/>
          </p:cNvSpPr>
          <p:nvPr>
            <p:ph idx="1"/>
          </p:nvPr>
        </p:nvSpPr>
        <p:spPr>
          <a:xfrm>
            <a:off x="602384" y="3440243"/>
            <a:ext cx="8596668" cy="2612362"/>
          </a:xfrm>
        </p:spPr>
        <p:txBody>
          <a:bodyPr>
            <a:normAutofit lnSpcReduction="10000"/>
          </a:bodyPr>
          <a:lstStyle/>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our project we have used Feature engineering technique to come up with new columns that includes:</a:t>
            </a:r>
          </a:p>
          <a:p>
            <a:pPr marL="0" indent="0" algn="jus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Total hospital visits = number of outpatient visits + number of emergency visits + number of inpatient visits</a:t>
            </a:r>
          </a:p>
          <a:p>
            <a:pPr marL="0" marR="0" indent="0" algn="just">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Total medications = number of medications given + number of diagnoses</a:t>
            </a:r>
          </a:p>
          <a:p>
            <a:pPr marL="0" marR="0" indent="0" algn="just">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Total procedures completed = number of lab procedures + number of other procedures</a:t>
            </a:r>
          </a:p>
          <a:p>
            <a:pPr marL="0" marR="0" indent="0" algn="just">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Total diagnoses = number of diagnoses + number of inpatient visits</a:t>
            </a:r>
          </a:p>
          <a:p>
            <a:pPr marL="0" indent="0">
              <a:buNone/>
            </a:pPr>
            <a:r>
              <a:rPr lang="en-US" dirty="0">
                <a:effectLst/>
              </a:rPr>
              <a:t> </a:t>
            </a:r>
            <a:endParaRPr lang="en-US" dirty="0"/>
          </a:p>
        </p:txBody>
      </p:sp>
      <p:sp>
        <p:nvSpPr>
          <p:cNvPr id="4" name="Title 1">
            <a:extLst>
              <a:ext uri="{FF2B5EF4-FFF2-40B4-BE49-F238E27FC236}">
                <a16:creationId xmlns:a16="http://schemas.microsoft.com/office/drawing/2014/main" id="{0CD48D26-B1F2-0975-AAA3-AFF12788F37C}"/>
              </a:ext>
            </a:extLst>
          </p:cNvPr>
          <p:cNvSpPr txBox="1">
            <a:spLocks/>
          </p:cNvSpPr>
          <p:nvPr/>
        </p:nvSpPr>
        <p:spPr>
          <a:xfrm>
            <a:off x="468536" y="442660"/>
            <a:ext cx="8596668" cy="746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Feature Engineering</a:t>
            </a:r>
            <a:endParaRPr lang="en-US" i="1" dirty="0"/>
          </a:p>
        </p:txBody>
      </p:sp>
      <p:pic>
        <p:nvPicPr>
          <p:cNvPr id="5" name="Picture 4" descr="Table&#10;&#10;Description automatically generated">
            <a:extLst>
              <a:ext uri="{FF2B5EF4-FFF2-40B4-BE49-F238E27FC236}">
                <a16:creationId xmlns:a16="http://schemas.microsoft.com/office/drawing/2014/main" id="{D82DA10B-8F52-2B33-2922-8E715F0B4CD8}"/>
              </a:ext>
            </a:extLst>
          </p:cNvPr>
          <p:cNvPicPr>
            <a:picLocks noChangeAspect="1"/>
          </p:cNvPicPr>
          <p:nvPr/>
        </p:nvPicPr>
        <p:blipFill>
          <a:blip r:embed="rId2"/>
          <a:stretch>
            <a:fillRect/>
          </a:stretch>
        </p:blipFill>
        <p:spPr>
          <a:xfrm>
            <a:off x="1471812" y="1363105"/>
            <a:ext cx="6712816" cy="1829799"/>
          </a:xfrm>
          <a:prstGeom prst="rect">
            <a:avLst/>
          </a:prstGeom>
          <a:ln>
            <a:solidFill>
              <a:schemeClr val="accent2"/>
            </a:solidFill>
          </a:ln>
        </p:spPr>
      </p:pic>
    </p:spTree>
    <p:extLst>
      <p:ext uri="{BB962C8B-B14F-4D97-AF65-F5344CB8AC3E}">
        <p14:creationId xmlns:p14="http://schemas.microsoft.com/office/powerpoint/2010/main" val="236450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37748-31C3-9DFE-A4EB-2F5B74C877D8}"/>
              </a:ext>
            </a:extLst>
          </p:cNvPr>
          <p:cNvSpPr>
            <a:spLocks noGrp="1"/>
          </p:cNvSpPr>
          <p:nvPr>
            <p:ph idx="1"/>
          </p:nvPr>
        </p:nvSpPr>
        <p:spPr>
          <a:xfrm>
            <a:off x="588456" y="3552669"/>
            <a:ext cx="7461261" cy="2233860"/>
          </a:xfrm>
        </p:spPr>
        <p:txBody>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The goal of this step is to bring all the features to a similar scale as it is an important step since in ensuring equal consideration of all the feature.</a:t>
            </a:r>
          </a:p>
          <a:p>
            <a:pPr algn="just"/>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hus, improving the numerical stability of our model. It may also speed up the training process. We have used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sklearn's</a:t>
            </a:r>
            <a:r>
              <a:rPr lang="en-US" sz="1800" dirty="0">
                <a:effectLst/>
                <a:latin typeface="Calibri" panose="020F0502020204030204" pitchFamily="34" charset="0"/>
                <a:ea typeface="Calibri" panose="020F0502020204030204" pitchFamily="34" charset="0"/>
                <a:cs typeface="Times New Roman" panose="02020603050405020304" pitchFamily="18" charset="0"/>
              </a:rPr>
              <a:t> normalize function to scale our dataset.</a:t>
            </a:r>
          </a:p>
          <a:p>
            <a:endParaRPr lang="en-US" dirty="0"/>
          </a:p>
        </p:txBody>
      </p:sp>
      <p:sp>
        <p:nvSpPr>
          <p:cNvPr id="4" name="Title 1">
            <a:extLst>
              <a:ext uri="{FF2B5EF4-FFF2-40B4-BE49-F238E27FC236}">
                <a16:creationId xmlns:a16="http://schemas.microsoft.com/office/drawing/2014/main" id="{31C0EEEF-A74C-32E5-29B5-CC7D6863DFD8}"/>
              </a:ext>
            </a:extLst>
          </p:cNvPr>
          <p:cNvSpPr txBox="1">
            <a:spLocks/>
          </p:cNvSpPr>
          <p:nvPr/>
        </p:nvSpPr>
        <p:spPr>
          <a:xfrm>
            <a:off x="513506" y="443296"/>
            <a:ext cx="8596668" cy="746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Data Scaling/Normalization</a:t>
            </a:r>
            <a:endParaRPr lang="en-US" i="1" dirty="0"/>
          </a:p>
        </p:txBody>
      </p:sp>
      <p:pic>
        <p:nvPicPr>
          <p:cNvPr id="5" name="Picture 4" descr="Table&#10;&#10;Description automatically generated">
            <a:extLst>
              <a:ext uri="{FF2B5EF4-FFF2-40B4-BE49-F238E27FC236}">
                <a16:creationId xmlns:a16="http://schemas.microsoft.com/office/drawing/2014/main" id="{1CC86825-89AE-3D7A-73AF-840C9661DC3C}"/>
              </a:ext>
            </a:extLst>
          </p:cNvPr>
          <p:cNvPicPr>
            <a:picLocks noChangeAspect="1"/>
          </p:cNvPicPr>
          <p:nvPr/>
        </p:nvPicPr>
        <p:blipFill>
          <a:blip r:embed="rId2"/>
          <a:stretch>
            <a:fillRect/>
          </a:stretch>
        </p:blipFill>
        <p:spPr>
          <a:xfrm>
            <a:off x="588456" y="1461530"/>
            <a:ext cx="7461261" cy="1713631"/>
          </a:xfrm>
          <a:prstGeom prst="rect">
            <a:avLst/>
          </a:prstGeom>
          <a:ln>
            <a:solidFill>
              <a:schemeClr val="accent2"/>
            </a:solidFill>
          </a:ln>
        </p:spPr>
      </p:pic>
    </p:spTree>
    <p:extLst>
      <p:ext uri="{BB962C8B-B14F-4D97-AF65-F5344CB8AC3E}">
        <p14:creationId xmlns:p14="http://schemas.microsoft.com/office/powerpoint/2010/main" val="91154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EC97F-FD3F-0AA2-6F16-FE43B62403F1}"/>
              </a:ext>
            </a:extLst>
          </p:cNvPr>
          <p:cNvSpPr>
            <a:spLocks noGrp="1"/>
          </p:cNvSpPr>
          <p:nvPr>
            <p:ph idx="1"/>
          </p:nvPr>
        </p:nvSpPr>
        <p:spPr>
          <a:xfrm>
            <a:off x="3797464" y="1597806"/>
            <a:ext cx="4597071" cy="4587316"/>
          </a:xfrm>
        </p:spPr>
        <p:txBody>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Data partitioning or data splitting is the process of dividing the dataset into 2 or more parts, typically to train the model on one part and validate on the other. </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This step is performed to avoid overfitting. Data should be split in a way that we have more data for the training purpose. </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In our case, we have performed an 80-20 split for creating train and test sets.</a:t>
            </a:r>
          </a:p>
          <a:p>
            <a:endParaRPr lang="en-US" dirty="0"/>
          </a:p>
        </p:txBody>
      </p:sp>
      <p:sp>
        <p:nvSpPr>
          <p:cNvPr id="4" name="Title 1">
            <a:extLst>
              <a:ext uri="{FF2B5EF4-FFF2-40B4-BE49-F238E27FC236}">
                <a16:creationId xmlns:a16="http://schemas.microsoft.com/office/drawing/2014/main" id="{F641882A-85B3-B7FD-92DA-73F475BCF226}"/>
              </a:ext>
            </a:extLst>
          </p:cNvPr>
          <p:cNvSpPr txBox="1">
            <a:spLocks/>
          </p:cNvSpPr>
          <p:nvPr/>
        </p:nvSpPr>
        <p:spPr>
          <a:xfrm>
            <a:off x="513506" y="443296"/>
            <a:ext cx="8596668" cy="746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Data Partitioning/Splitting</a:t>
            </a:r>
            <a:endParaRPr lang="en-US" i="1" dirty="0"/>
          </a:p>
        </p:txBody>
      </p:sp>
      <p:pic>
        <p:nvPicPr>
          <p:cNvPr id="5" name="Picture 4" descr="Table&#10;&#10;Description automatically generated">
            <a:extLst>
              <a:ext uri="{FF2B5EF4-FFF2-40B4-BE49-F238E27FC236}">
                <a16:creationId xmlns:a16="http://schemas.microsoft.com/office/drawing/2014/main" id="{CCBE9A8A-7BE3-2CE5-1412-0252176DC005}"/>
              </a:ext>
            </a:extLst>
          </p:cNvPr>
          <p:cNvPicPr>
            <a:picLocks noChangeAspect="1"/>
          </p:cNvPicPr>
          <p:nvPr/>
        </p:nvPicPr>
        <p:blipFill>
          <a:blip r:embed="rId2"/>
          <a:stretch>
            <a:fillRect/>
          </a:stretch>
        </p:blipFill>
        <p:spPr>
          <a:xfrm>
            <a:off x="513506" y="1597806"/>
            <a:ext cx="2784330" cy="1670050"/>
          </a:xfrm>
          <a:prstGeom prst="rect">
            <a:avLst/>
          </a:prstGeom>
          <a:ln>
            <a:solidFill>
              <a:schemeClr val="accent2"/>
            </a:solidFill>
          </a:ln>
        </p:spPr>
      </p:pic>
      <p:pic>
        <p:nvPicPr>
          <p:cNvPr id="6" name="Picture 5" descr="Table&#10;&#10;Description automatically generated">
            <a:extLst>
              <a:ext uri="{FF2B5EF4-FFF2-40B4-BE49-F238E27FC236}">
                <a16:creationId xmlns:a16="http://schemas.microsoft.com/office/drawing/2014/main" id="{76DAF3A6-6948-53AE-854E-E5E3A21FA720}"/>
              </a:ext>
            </a:extLst>
          </p:cNvPr>
          <p:cNvPicPr>
            <a:picLocks noChangeAspect="1"/>
          </p:cNvPicPr>
          <p:nvPr/>
        </p:nvPicPr>
        <p:blipFill>
          <a:blip r:embed="rId3"/>
          <a:stretch>
            <a:fillRect/>
          </a:stretch>
        </p:blipFill>
        <p:spPr>
          <a:xfrm>
            <a:off x="513505" y="3429000"/>
            <a:ext cx="2784330" cy="1831193"/>
          </a:xfrm>
          <a:prstGeom prst="rect">
            <a:avLst/>
          </a:prstGeom>
          <a:ln>
            <a:solidFill>
              <a:schemeClr val="accent2"/>
            </a:solidFill>
          </a:ln>
        </p:spPr>
      </p:pic>
    </p:spTree>
    <p:extLst>
      <p:ext uri="{BB962C8B-B14F-4D97-AF65-F5344CB8AC3E}">
        <p14:creationId xmlns:p14="http://schemas.microsoft.com/office/powerpoint/2010/main" val="1118973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6FBAE-D2CF-2686-1426-939552A67503}"/>
              </a:ext>
            </a:extLst>
          </p:cNvPr>
          <p:cNvSpPr>
            <a:spLocks noGrp="1"/>
          </p:cNvSpPr>
          <p:nvPr>
            <p:ph idx="1"/>
          </p:nvPr>
        </p:nvSpPr>
        <p:spPr>
          <a:xfrm>
            <a:off x="4736891" y="1573967"/>
            <a:ext cx="4886793" cy="4467395"/>
          </a:xfrm>
        </p:spPr>
        <p:txBody>
          <a:body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This our base model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it can interpret the model coefficients as indicators of feature importance, it performs well when the dataset is linearly separable.</a:t>
            </a:r>
            <a:r>
              <a:rPr lang="en-US" dirty="0">
                <a:effectLst/>
                <a:latin typeface="Times New Roman" panose="02020603050405020304" pitchFamily="18" charset="0"/>
                <a:cs typeface="Times New Roman" panose="02020603050405020304" pitchFamily="18" charset="0"/>
              </a:rPr>
              <a:t>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case, we have used logistic regression using gradient descent with a maximum number of iterations as 10000. For the model training, we have used the values of Learning Rate as 0.0000001 and Tolerance as 0.0000001.</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resulted in achieving an accuracy of 45%, precision of 0.45.</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itle 1">
            <a:extLst>
              <a:ext uri="{FF2B5EF4-FFF2-40B4-BE49-F238E27FC236}">
                <a16:creationId xmlns:a16="http://schemas.microsoft.com/office/drawing/2014/main" id="{E1A084E1-5AE9-3DEA-AE5F-9E929BBDB789}"/>
              </a:ext>
            </a:extLst>
          </p:cNvPr>
          <p:cNvSpPr txBox="1">
            <a:spLocks/>
          </p:cNvSpPr>
          <p:nvPr/>
        </p:nvSpPr>
        <p:spPr>
          <a:xfrm>
            <a:off x="513506" y="443296"/>
            <a:ext cx="8596668" cy="746684"/>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Model Implementation: Logistic Regression</a:t>
            </a:r>
            <a:endParaRPr lang="en-US" i="1" dirty="0"/>
          </a:p>
        </p:txBody>
      </p:sp>
      <p:pic>
        <p:nvPicPr>
          <p:cNvPr id="7" name="Picture 6" descr="Table&#10;&#10;Description automatically generated with low confidence">
            <a:extLst>
              <a:ext uri="{FF2B5EF4-FFF2-40B4-BE49-F238E27FC236}">
                <a16:creationId xmlns:a16="http://schemas.microsoft.com/office/drawing/2014/main" id="{39A84AE9-826D-8427-CF4B-D31A9FE547E5}"/>
              </a:ext>
            </a:extLst>
          </p:cNvPr>
          <p:cNvPicPr>
            <a:picLocks noChangeAspect="1"/>
          </p:cNvPicPr>
          <p:nvPr/>
        </p:nvPicPr>
        <p:blipFill>
          <a:blip r:embed="rId2"/>
          <a:stretch>
            <a:fillRect/>
          </a:stretch>
        </p:blipFill>
        <p:spPr>
          <a:xfrm>
            <a:off x="513506" y="1621970"/>
            <a:ext cx="3860800" cy="787400"/>
          </a:xfrm>
          <a:prstGeom prst="rect">
            <a:avLst/>
          </a:prstGeom>
          <a:ln>
            <a:solidFill>
              <a:schemeClr val="accent2"/>
            </a:solidFill>
          </a:ln>
        </p:spPr>
      </p:pic>
      <p:pic>
        <p:nvPicPr>
          <p:cNvPr id="8" name="Picture 7" descr="Chart&#10;&#10;Description automatically generated">
            <a:extLst>
              <a:ext uri="{FF2B5EF4-FFF2-40B4-BE49-F238E27FC236}">
                <a16:creationId xmlns:a16="http://schemas.microsoft.com/office/drawing/2014/main" id="{D44A3618-84B7-95A0-28E5-5AA720A70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05" y="2668624"/>
            <a:ext cx="3860799" cy="3102589"/>
          </a:xfrm>
          <a:prstGeom prst="rect">
            <a:avLst/>
          </a:prstGeom>
          <a:ln>
            <a:solidFill>
              <a:schemeClr val="accent2"/>
            </a:solidFill>
          </a:ln>
        </p:spPr>
      </p:pic>
    </p:spTree>
    <p:extLst>
      <p:ext uri="{BB962C8B-B14F-4D97-AF65-F5344CB8AC3E}">
        <p14:creationId xmlns:p14="http://schemas.microsoft.com/office/powerpoint/2010/main" val="564263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6B7B3-7A0C-4BA1-E88E-889B8781E8FC}"/>
              </a:ext>
            </a:extLst>
          </p:cNvPr>
          <p:cNvSpPr>
            <a:spLocks noGrp="1"/>
          </p:cNvSpPr>
          <p:nvPr>
            <p:ph idx="1"/>
          </p:nvPr>
        </p:nvSpPr>
        <p:spPr>
          <a:xfrm>
            <a:off x="4916773" y="1885637"/>
            <a:ext cx="4871803" cy="3880773"/>
          </a:xfrm>
        </p:spPr>
        <p:txBody>
          <a:bodyPr>
            <a:normAutofit/>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used this classification method, since it is fast and efficient while giving accurate results even for large datasets. We have also applied Laplace smoothing that handles the problem of zero probability in the Naive Bayes model.</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used PCA as there were 30 features and see if the model performs any better than our base model. After performing PCA, we consider the first 2 components which covers 99% (53% and 46% of components 1 and 2 respectively) of the variance of the dataset.</a:t>
            </a:r>
          </a:p>
          <a:p>
            <a:pPr marL="0" indent="0" algn="jus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itle 1">
            <a:extLst>
              <a:ext uri="{FF2B5EF4-FFF2-40B4-BE49-F238E27FC236}">
                <a16:creationId xmlns:a16="http://schemas.microsoft.com/office/drawing/2014/main" id="{11DD8648-E478-39A6-F20B-A48FE48E2338}"/>
              </a:ext>
            </a:extLst>
          </p:cNvPr>
          <p:cNvSpPr txBox="1">
            <a:spLocks/>
          </p:cNvSpPr>
          <p:nvPr/>
        </p:nvSpPr>
        <p:spPr>
          <a:xfrm>
            <a:off x="513506" y="443296"/>
            <a:ext cx="8596668" cy="746684"/>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Model Implementation: Naïve Bayes with PCA</a:t>
            </a:r>
            <a:endParaRPr lang="en-US" i="1" dirty="0"/>
          </a:p>
        </p:txBody>
      </p:sp>
      <p:pic>
        <p:nvPicPr>
          <p:cNvPr id="7" name="Picture 6" descr="Table&#10;&#10;Description automatically generated">
            <a:extLst>
              <a:ext uri="{FF2B5EF4-FFF2-40B4-BE49-F238E27FC236}">
                <a16:creationId xmlns:a16="http://schemas.microsoft.com/office/drawing/2014/main" id="{A343F72D-A784-4DB5-6A1F-CB9FA7B2E2FC}"/>
              </a:ext>
            </a:extLst>
          </p:cNvPr>
          <p:cNvPicPr>
            <a:picLocks noChangeAspect="1"/>
          </p:cNvPicPr>
          <p:nvPr/>
        </p:nvPicPr>
        <p:blipFill>
          <a:blip r:embed="rId2"/>
          <a:stretch>
            <a:fillRect/>
          </a:stretch>
        </p:blipFill>
        <p:spPr>
          <a:xfrm>
            <a:off x="513506" y="1885637"/>
            <a:ext cx="4073484" cy="1022455"/>
          </a:xfrm>
          <a:prstGeom prst="rect">
            <a:avLst/>
          </a:prstGeom>
          <a:ln>
            <a:solidFill>
              <a:schemeClr val="accent2"/>
            </a:solidFill>
          </a:ln>
        </p:spPr>
      </p:pic>
      <p:pic>
        <p:nvPicPr>
          <p:cNvPr id="8" name="Picture 7" descr="Table&#10;&#10;Description automatically generated">
            <a:extLst>
              <a:ext uri="{FF2B5EF4-FFF2-40B4-BE49-F238E27FC236}">
                <a16:creationId xmlns:a16="http://schemas.microsoft.com/office/drawing/2014/main" id="{67B6140F-412E-0D51-7FEC-3F3B3B2BA4FA}"/>
              </a:ext>
            </a:extLst>
          </p:cNvPr>
          <p:cNvPicPr>
            <a:picLocks noChangeAspect="1"/>
          </p:cNvPicPr>
          <p:nvPr/>
        </p:nvPicPr>
        <p:blipFill>
          <a:blip r:embed="rId3"/>
          <a:stretch>
            <a:fillRect/>
          </a:stretch>
        </p:blipFill>
        <p:spPr>
          <a:xfrm>
            <a:off x="513506" y="3098865"/>
            <a:ext cx="4073484" cy="2184099"/>
          </a:xfrm>
          <a:prstGeom prst="rect">
            <a:avLst/>
          </a:prstGeom>
          <a:ln>
            <a:solidFill>
              <a:schemeClr val="accent2"/>
            </a:solidFill>
          </a:ln>
        </p:spPr>
      </p:pic>
    </p:spTree>
    <p:extLst>
      <p:ext uri="{BB962C8B-B14F-4D97-AF65-F5344CB8AC3E}">
        <p14:creationId xmlns:p14="http://schemas.microsoft.com/office/powerpoint/2010/main" val="236821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08418-E2F7-7192-E52A-7CC33890F3CB}"/>
              </a:ext>
            </a:extLst>
          </p:cNvPr>
          <p:cNvSpPr>
            <a:spLocks noGrp="1"/>
          </p:cNvSpPr>
          <p:nvPr>
            <p:ph idx="1"/>
          </p:nvPr>
        </p:nvSpPr>
        <p:spPr>
          <a:xfrm>
            <a:off x="513506" y="3679040"/>
            <a:ext cx="8926654" cy="2398752"/>
          </a:xfrm>
        </p:spPr>
        <p:txBody>
          <a:bodyPr>
            <a:normAutofit fontScale="92500" lnSpcReduction="10000"/>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SVM the computation time and complexity increases with the number of rows in the dataset, therefore in our case, we have used a sampled dataset of 500 records.</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decision boundary line is plotted by predicting the target variable class on both the training set and test.</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Even though, SVM is performing the best out of all the 3 models that we have explored, however the computation time is higher. Even when we sampled the dataset to 500 records, the time taken by SVM is around 13 seconds. If we take the complete dataset (~100k records), then the computation time would be much higher. This is not ideal. </a:t>
            </a:r>
          </a:p>
          <a:p>
            <a:endParaRPr lang="en-US" dirty="0"/>
          </a:p>
        </p:txBody>
      </p:sp>
      <p:sp>
        <p:nvSpPr>
          <p:cNvPr id="4" name="Title 1">
            <a:extLst>
              <a:ext uri="{FF2B5EF4-FFF2-40B4-BE49-F238E27FC236}">
                <a16:creationId xmlns:a16="http://schemas.microsoft.com/office/drawing/2014/main" id="{FD15E2EB-4CA4-6990-2A67-D2BDB8282F29}"/>
              </a:ext>
            </a:extLst>
          </p:cNvPr>
          <p:cNvSpPr txBox="1">
            <a:spLocks/>
          </p:cNvSpPr>
          <p:nvPr/>
        </p:nvSpPr>
        <p:spPr>
          <a:xfrm>
            <a:off x="513506" y="368346"/>
            <a:ext cx="8596668" cy="746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Model Implementation: SVM</a:t>
            </a:r>
            <a:endParaRPr lang="en-US" i="1" dirty="0"/>
          </a:p>
        </p:txBody>
      </p:sp>
      <p:pic>
        <p:nvPicPr>
          <p:cNvPr id="5" name="Picture 4" descr="Table&#10;&#10;Description automatically generated">
            <a:extLst>
              <a:ext uri="{FF2B5EF4-FFF2-40B4-BE49-F238E27FC236}">
                <a16:creationId xmlns:a16="http://schemas.microsoft.com/office/drawing/2014/main" id="{5C68E472-8FE7-46D3-47FD-A743E11104D4}"/>
              </a:ext>
            </a:extLst>
          </p:cNvPr>
          <p:cNvPicPr>
            <a:picLocks noChangeAspect="1"/>
          </p:cNvPicPr>
          <p:nvPr/>
        </p:nvPicPr>
        <p:blipFill>
          <a:blip r:embed="rId2"/>
          <a:stretch>
            <a:fillRect/>
          </a:stretch>
        </p:blipFill>
        <p:spPr>
          <a:xfrm>
            <a:off x="513506" y="1440020"/>
            <a:ext cx="2859280" cy="1655504"/>
          </a:xfrm>
          <a:prstGeom prst="rect">
            <a:avLst/>
          </a:prstGeom>
          <a:ln>
            <a:solidFill>
              <a:schemeClr val="accent2"/>
            </a:solidFill>
          </a:ln>
        </p:spPr>
      </p:pic>
      <p:pic>
        <p:nvPicPr>
          <p:cNvPr id="6" name="Picture 5" descr="A picture containing text, sky, vector graphics, day&#10;&#10;Description automatically generated">
            <a:extLst>
              <a:ext uri="{FF2B5EF4-FFF2-40B4-BE49-F238E27FC236}">
                <a16:creationId xmlns:a16="http://schemas.microsoft.com/office/drawing/2014/main" id="{027BE579-687F-74A1-B0EA-C1C8533F0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955" y="1211230"/>
            <a:ext cx="3019425" cy="2226310"/>
          </a:xfrm>
          <a:prstGeom prst="rect">
            <a:avLst/>
          </a:prstGeom>
          <a:ln>
            <a:solidFill>
              <a:schemeClr val="accent2"/>
            </a:solidFill>
          </a:ln>
        </p:spPr>
      </p:pic>
      <p:pic>
        <p:nvPicPr>
          <p:cNvPr id="7" name="Picture 6" descr="A picture containing text, sky, vector graphics, day&#10;&#10;Description automatically generated">
            <a:extLst>
              <a:ext uri="{FF2B5EF4-FFF2-40B4-BE49-F238E27FC236}">
                <a16:creationId xmlns:a16="http://schemas.microsoft.com/office/drawing/2014/main" id="{B7BFC0DE-58B8-CF00-C99F-BFE293890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9960" y="1202690"/>
            <a:ext cx="2870200" cy="2226310"/>
          </a:xfrm>
          <a:prstGeom prst="rect">
            <a:avLst/>
          </a:prstGeom>
          <a:ln>
            <a:solidFill>
              <a:schemeClr val="accent2"/>
            </a:solidFill>
          </a:ln>
        </p:spPr>
      </p:pic>
    </p:spTree>
    <p:extLst>
      <p:ext uri="{BB962C8B-B14F-4D97-AF65-F5344CB8AC3E}">
        <p14:creationId xmlns:p14="http://schemas.microsoft.com/office/powerpoint/2010/main" val="227827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DE64-F479-A892-2605-F9CFCFFE308D}"/>
              </a:ext>
            </a:extLst>
          </p:cNvPr>
          <p:cNvSpPr>
            <a:spLocks noGrp="1"/>
          </p:cNvSpPr>
          <p:nvPr>
            <p:ph type="title"/>
          </p:nvPr>
        </p:nvSpPr>
        <p:spPr/>
        <p:txBody>
          <a:bodyPr/>
          <a:lstStyle/>
          <a:p>
            <a:r>
              <a:rPr lang="en-US" i="1" dirty="0">
                <a:solidFill>
                  <a:schemeClr val="tx1"/>
                </a:solidFill>
              </a:rPr>
              <a:t>Introduction</a:t>
            </a:r>
          </a:p>
        </p:txBody>
      </p:sp>
      <p:sp>
        <p:nvSpPr>
          <p:cNvPr id="3" name="Content Placeholder 2">
            <a:extLst>
              <a:ext uri="{FF2B5EF4-FFF2-40B4-BE49-F238E27FC236}">
                <a16:creationId xmlns:a16="http://schemas.microsoft.com/office/drawing/2014/main" id="{35DDF22E-206D-942D-3525-108A269B907A}"/>
              </a:ext>
            </a:extLst>
          </p:cNvPr>
          <p:cNvSpPr>
            <a:spLocks noGrp="1"/>
          </p:cNvSpPr>
          <p:nvPr>
            <p:ph idx="1"/>
          </p:nvPr>
        </p:nvSpPr>
        <p:spPr>
          <a:xfrm>
            <a:off x="677334" y="1528805"/>
            <a:ext cx="8596668" cy="3880773"/>
          </a:xfrm>
        </p:spPr>
        <p:txBody>
          <a:bodyPr/>
          <a:lstStyle/>
          <a:p>
            <a:pPr algn="just"/>
            <a:r>
              <a:rPr lang="en-US" b="0" i="0" dirty="0">
                <a:effectLst/>
                <a:latin typeface="Times New Roman" panose="02020603050405020304" pitchFamily="18" charset="0"/>
                <a:cs typeface="Times New Roman" panose="02020603050405020304" pitchFamily="18" charset="0"/>
              </a:rPr>
              <a:t>Diabetes is one of major chronic disease which results readmission due to poor control measures. Also, it is a severe chronic disease where a person suffers from an extended level of blood glucose in the body. Around 7% </a:t>
            </a:r>
            <a:r>
              <a:rPr lang="en-US" dirty="0">
                <a:latin typeface="Times New Roman" panose="02020603050405020304" pitchFamily="18" charset="0"/>
                <a:cs typeface="Times New Roman" panose="02020603050405020304" pitchFamily="18" charset="0"/>
              </a:rPr>
              <a:t>of the population worldwide are suffering with Diabetes. Therefore, it is very important to control readmission of diabetes patient.</a:t>
            </a:r>
          </a:p>
          <a:p>
            <a:pPr marL="0" marR="0" algn="just">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dataset has been obtained from the following UCI Machine Learning Repository: </a:t>
            </a:r>
            <a:r>
              <a:rPr lang="en-US"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https://archive.ics.uci.edu/ml/datasets/Diabetes+130-US+hospitals+for+years+1999-2008</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It contains data of over 130 US hospitals and delivery networks of 10 consecutive years from 1999 to 2008. </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We will use all of these diverse features with valuable and heterogeneous data about the patients and Machine Learning models to predict whether the diabetic patient is readmitted or not.</a:t>
            </a:r>
            <a:r>
              <a:rPr lang="en-US"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16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A1C62-47A8-51C8-DCC9-05DC297D01DA}"/>
              </a:ext>
            </a:extLst>
          </p:cNvPr>
          <p:cNvSpPr>
            <a:spLocks noGrp="1"/>
          </p:cNvSpPr>
          <p:nvPr>
            <p:ph idx="1"/>
          </p:nvPr>
        </p:nvSpPr>
        <p:spPr>
          <a:xfrm>
            <a:off x="513506" y="3429000"/>
            <a:ext cx="8596668" cy="2443724"/>
          </a:xfrm>
        </p:spPr>
        <p:txBody>
          <a:bodyPr>
            <a:normAutofit lnSpcReduction="10000"/>
          </a:bodyPr>
          <a:lstStyle/>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our chosen model that is, Logistic Regression, we have calculated the bias and variance of the model as follows:</a:t>
            </a:r>
            <a:r>
              <a:rPr lang="en-US" dirty="0">
                <a:effectLst/>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 Bias: 0.54</a:t>
            </a:r>
          </a:p>
          <a:p>
            <a:pPr marL="0" indent="0" algn="just">
              <a:buNone/>
            </a:pPr>
            <a:r>
              <a:rPr lang="en-US" dirty="0">
                <a:latin typeface="Times New Roman" panose="02020603050405020304" pitchFamily="18" charset="0"/>
                <a:cs typeface="Times New Roman" panose="02020603050405020304" pitchFamily="18" charset="0"/>
              </a:rPr>
              <a:t>     - Variance: 0.54</a:t>
            </a:r>
          </a:p>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observe that there is a proper balance between the 2 values, hence the model we have chosen is neither overfitting nor underfitting.</a:t>
            </a: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BB70FFD8-9DF3-6C97-2805-999DF24A65DF}"/>
              </a:ext>
            </a:extLst>
          </p:cNvPr>
          <p:cNvSpPr txBox="1">
            <a:spLocks/>
          </p:cNvSpPr>
          <p:nvPr/>
        </p:nvSpPr>
        <p:spPr>
          <a:xfrm>
            <a:off x="513506" y="368346"/>
            <a:ext cx="8596668" cy="746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Bias-Variance Trade-Off</a:t>
            </a:r>
            <a:endParaRPr lang="en-US" i="1" dirty="0"/>
          </a:p>
        </p:txBody>
      </p:sp>
      <p:pic>
        <p:nvPicPr>
          <p:cNvPr id="5" name="Picture 4" descr="Application, Word&#10;&#10;Description automatically generated">
            <a:extLst>
              <a:ext uri="{FF2B5EF4-FFF2-40B4-BE49-F238E27FC236}">
                <a16:creationId xmlns:a16="http://schemas.microsoft.com/office/drawing/2014/main" id="{280896F7-24C1-9B3D-C812-FC49628D4FF7}"/>
              </a:ext>
            </a:extLst>
          </p:cNvPr>
          <p:cNvPicPr>
            <a:picLocks noChangeAspect="1"/>
          </p:cNvPicPr>
          <p:nvPr/>
        </p:nvPicPr>
        <p:blipFill>
          <a:blip r:embed="rId2"/>
          <a:stretch>
            <a:fillRect/>
          </a:stretch>
        </p:blipFill>
        <p:spPr>
          <a:xfrm>
            <a:off x="513506" y="1532530"/>
            <a:ext cx="8596668" cy="1896470"/>
          </a:xfrm>
          <a:prstGeom prst="rect">
            <a:avLst/>
          </a:prstGeom>
          <a:ln>
            <a:solidFill>
              <a:schemeClr val="accent2"/>
            </a:solidFill>
          </a:ln>
        </p:spPr>
      </p:pic>
    </p:spTree>
    <p:extLst>
      <p:ext uri="{BB962C8B-B14F-4D97-AF65-F5344CB8AC3E}">
        <p14:creationId xmlns:p14="http://schemas.microsoft.com/office/powerpoint/2010/main" val="111942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8D85A-D549-305A-EC59-51364A621D3E}"/>
              </a:ext>
            </a:extLst>
          </p:cNvPr>
          <p:cNvSpPr>
            <a:spLocks noGrp="1"/>
          </p:cNvSpPr>
          <p:nvPr>
            <p:ph idx="1"/>
          </p:nvPr>
        </p:nvSpPr>
        <p:spPr>
          <a:xfrm>
            <a:off x="513506" y="1488613"/>
            <a:ext cx="8596668" cy="3880773"/>
          </a:xfrm>
        </p:spPr>
        <p:txBody>
          <a:bodyPr/>
          <a:lstStyle/>
          <a:p>
            <a:pPr marL="0" marR="0" algn="just">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the classification problem, we have used the Logistic Regression Model as the base model and considering the following factors, we have chosen this as the best performing model on our dataset:</a:t>
            </a:r>
          </a:p>
          <a:p>
            <a:pPr marL="0" marR="0" indent="0" algn="just">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algorithm is efficient and takes only about 93 seconds to provide the results for over 100k records.</a:t>
            </a:r>
          </a:p>
          <a:p>
            <a:pPr marL="342900" marR="0" lvl="0" indent="-342900" algn="just">
              <a:spcBef>
                <a:spcPts val="0"/>
              </a:spcBef>
              <a:spcAft>
                <a:spcPts val="0"/>
              </a:spcAft>
              <a:buFont typeface="Symbol"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has been able to accurately predict the new data (test data) with a recall score of 0.92.</a:t>
            </a:r>
          </a:p>
          <a:p>
            <a:endParaRPr lang="en-US" dirty="0"/>
          </a:p>
        </p:txBody>
      </p:sp>
      <p:sp>
        <p:nvSpPr>
          <p:cNvPr id="4" name="Title 1">
            <a:extLst>
              <a:ext uri="{FF2B5EF4-FFF2-40B4-BE49-F238E27FC236}">
                <a16:creationId xmlns:a16="http://schemas.microsoft.com/office/drawing/2014/main" id="{1E994902-DEFB-9965-9D28-5C77E307FAF8}"/>
              </a:ext>
            </a:extLst>
          </p:cNvPr>
          <p:cNvSpPr txBox="1">
            <a:spLocks/>
          </p:cNvSpPr>
          <p:nvPr/>
        </p:nvSpPr>
        <p:spPr>
          <a:xfrm>
            <a:off x="513506" y="368346"/>
            <a:ext cx="8596668" cy="746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Conclusion</a:t>
            </a:r>
            <a:endParaRPr lang="en-US" i="1" dirty="0"/>
          </a:p>
        </p:txBody>
      </p:sp>
    </p:spTree>
    <p:extLst>
      <p:ext uri="{BB962C8B-B14F-4D97-AF65-F5344CB8AC3E}">
        <p14:creationId xmlns:p14="http://schemas.microsoft.com/office/powerpoint/2010/main" val="4120595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819629-A4FA-32C8-7F8D-BF3C35CE13E0}"/>
              </a:ext>
            </a:extLst>
          </p:cNvPr>
          <p:cNvSpPr>
            <a:spLocks noGrp="1"/>
          </p:cNvSpPr>
          <p:nvPr>
            <p:ph type="title"/>
          </p:nvPr>
        </p:nvSpPr>
        <p:spPr>
          <a:xfrm>
            <a:off x="1470673" y="2159866"/>
            <a:ext cx="6219281" cy="1564716"/>
          </a:xfrm>
        </p:spPr>
        <p:txBody>
          <a:bodyPr vert="horz" lIns="91440" tIns="45720" rIns="91440" bIns="45720" rtlCol="0" anchor="b">
            <a:normAutofit/>
          </a:bodyPr>
          <a:lstStyle/>
          <a:p>
            <a:r>
              <a:rPr lang="en-US" sz="8800" i="1" kern="1200" dirty="0">
                <a:solidFill>
                  <a:schemeClr val="accent2"/>
                </a:solidFill>
                <a:latin typeface="+mj-lt"/>
                <a:ea typeface="+mj-ea"/>
                <a:cs typeface="+mj-cs"/>
              </a:rPr>
              <a:t>Thank You</a:t>
            </a:r>
          </a:p>
        </p:txBody>
      </p:sp>
    </p:spTree>
    <p:extLst>
      <p:ext uri="{BB962C8B-B14F-4D97-AF65-F5344CB8AC3E}">
        <p14:creationId xmlns:p14="http://schemas.microsoft.com/office/powerpoint/2010/main" val="28941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9186-68EA-BA4B-355C-CA00DC7E693D}"/>
              </a:ext>
            </a:extLst>
          </p:cNvPr>
          <p:cNvSpPr>
            <a:spLocks noGrp="1"/>
          </p:cNvSpPr>
          <p:nvPr>
            <p:ph type="title"/>
          </p:nvPr>
        </p:nvSpPr>
        <p:spPr>
          <a:xfrm>
            <a:off x="677334" y="609600"/>
            <a:ext cx="8596668" cy="762000"/>
          </a:xfrm>
        </p:spPr>
        <p:txBody>
          <a:bodyPr/>
          <a:lstStyle/>
          <a:p>
            <a:r>
              <a:rPr lang="en-US" i="1" dirty="0">
                <a:solidFill>
                  <a:schemeClr val="tx1"/>
                </a:solidFill>
              </a:rPr>
              <a:t>Problem Definition</a:t>
            </a:r>
          </a:p>
        </p:txBody>
      </p:sp>
      <p:sp>
        <p:nvSpPr>
          <p:cNvPr id="3" name="Content Placeholder 2">
            <a:extLst>
              <a:ext uri="{FF2B5EF4-FFF2-40B4-BE49-F238E27FC236}">
                <a16:creationId xmlns:a16="http://schemas.microsoft.com/office/drawing/2014/main" id="{A8DA3E94-E41C-267C-E3D7-6E4D2853B41F}"/>
              </a:ext>
            </a:extLst>
          </p:cNvPr>
          <p:cNvSpPr>
            <a:spLocks noGrp="1"/>
          </p:cNvSpPr>
          <p:nvPr>
            <p:ph idx="1"/>
          </p:nvPr>
        </p:nvSpPr>
        <p:spPr>
          <a:xfrm>
            <a:off x="677335" y="1863367"/>
            <a:ext cx="8256804" cy="3880773"/>
          </a:xfrm>
        </p:spPr>
        <p:txBody>
          <a:bodyPr>
            <a:norm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term ‘Hospital Readmission’ refers to when a patient discharged from a hospital has to be re-admitted within a certain time interval. The patients hospitalized with diabetes have a higher risk of being readmitted than the ones who weren’t hospitalized.</a:t>
            </a:r>
          </a:p>
          <a:p>
            <a:pPr algn="just"/>
            <a:r>
              <a:rPr lang="en-US" sz="2000" dirty="0">
                <a:latin typeface="Times New Roman" panose="02020603050405020304" pitchFamily="18" charset="0"/>
                <a:cs typeface="Times New Roman" panose="02020603050405020304" pitchFamily="18" charset="0"/>
              </a:rPr>
              <a:t>This is classification problem as patients are classified into two groups i.e., readmitted in less than 30 days (“&lt;30”), readmitted in more than 30 days (“&gt;30”) and not readmitted (“No”).</a:t>
            </a:r>
          </a:p>
          <a:p>
            <a:pPr algn="just"/>
            <a:r>
              <a:rPr lang="en-US" sz="2000" dirty="0">
                <a:latin typeface="Times New Roman" panose="02020603050405020304" pitchFamily="18" charset="0"/>
                <a:cs typeface="Times New Roman" panose="02020603050405020304" pitchFamily="18" charset="0"/>
              </a:rPr>
              <a:t>Here the class of interest is patients who are readmitted (“&lt;30” or “&gt;30”) in order to identify  and </a:t>
            </a:r>
            <a:r>
              <a:rPr lang="en-US" sz="2000" b="0" i="0" dirty="0">
                <a:solidFill>
                  <a:srgbClr val="212121"/>
                </a:solidFill>
                <a:effectLst/>
                <a:latin typeface="Times New Roman" panose="02020603050405020304" pitchFamily="18" charset="0"/>
                <a:cs typeface="Times New Roman" panose="02020603050405020304" pitchFamily="18" charset="0"/>
              </a:rPr>
              <a:t>reduce the risk of readmission</a:t>
            </a:r>
            <a:r>
              <a:rPr lang="en-US" sz="2400" b="0" i="0" dirty="0">
                <a:solidFill>
                  <a:srgbClr val="212121"/>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40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5A7D2-746B-ED5A-6FD9-815726F527BA}"/>
              </a:ext>
            </a:extLst>
          </p:cNvPr>
          <p:cNvSpPr>
            <a:spLocks noGrp="1"/>
          </p:cNvSpPr>
          <p:nvPr>
            <p:ph idx="1"/>
          </p:nvPr>
        </p:nvSpPr>
        <p:spPr>
          <a:xfrm>
            <a:off x="677334" y="1620943"/>
            <a:ext cx="8596668" cy="3880773"/>
          </a:xfrm>
        </p:spPr>
        <p:txBody>
          <a:bodyPr>
            <a:normAutofit fontScale="92500" lnSpcReduction="20000"/>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Dataset consists of more than 50 features and 100K records of patients. The dataset has 13 numerical columns 37 categorical columns.</a:t>
            </a:r>
            <a:r>
              <a:rPr lang="en-US" sz="2000" dirty="0">
                <a:effectLst/>
                <a:latin typeface="Times New Roman" panose="02020603050405020304" pitchFamily="18" charset="0"/>
                <a:cs typeface="Times New Roman" panose="02020603050405020304" pitchFamily="18" charset="0"/>
              </a:rPr>
              <a:t>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contains several features like race, age, patient id, lab test performed, gender, emergency visits, medication details etc. which affect the patient and hospital outcomes.</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 are 24 features for indicating medications such as metformin, insulin,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Nateglinide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chlorpropamide, etc.</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which</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indicate whether the drug was prescribed or there was a change in the dosage.</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target column 'readmitted' tells us whether the patient was readmitted or not. This column has 3 different values</a:t>
            </a:r>
          </a:p>
          <a:p>
            <a:pPr marL="0" indent="0" algn="jus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 &lt;30 (Readmitted in less than three days)</a:t>
            </a:r>
          </a:p>
          <a:p>
            <a:pPr marL="0" indent="0" algn="jus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 &gt;30 (Readmitted in more than three days)</a:t>
            </a:r>
          </a:p>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No (Not readmitted)</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71E4B99-4F3B-D0DE-A26B-263222DB8D1F}"/>
              </a:ext>
            </a:extLst>
          </p:cNvPr>
          <p:cNvSpPr>
            <a:spLocks noGrp="1"/>
          </p:cNvSpPr>
          <p:nvPr>
            <p:ph type="title"/>
          </p:nvPr>
        </p:nvSpPr>
        <p:spPr>
          <a:xfrm>
            <a:off x="677334" y="609600"/>
            <a:ext cx="8596668" cy="746684"/>
          </a:xfrm>
        </p:spPr>
        <p:txBody>
          <a:bodyPr/>
          <a:lstStyle/>
          <a:p>
            <a:r>
              <a:rPr lang="en-US" i="1" dirty="0">
                <a:solidFill>
                  <a:schemeClr val="tx1"/>
                </a:solidFill>
              </a:rPr>
              <a:t>Data Description</a:t>
            </a:r>
          </a:p>
        </p:txBody>
      </p:sp>
    </p:spTree>
    <p:extLst>
      <p:ext uri="{BB962C8B-B14F-4D97-AF65-F5344CB8AC3E}">
        <p14:creationId xmlns:p14="http://schemas.microsoft.com/office/powerpoint/2010/main" val="35449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28695"/>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24965E-DADA-F02B-C577-8E2E0541912D}"/>
              </a:ext>
            </a:extLst>
          </p:cNvPr>
          <p:cNvSpPr txBox="1">
            <a:spLocks/>
          </p:cNvSpPr>
          <p:nvPr/>
        </p:nvSpPr>
        <p:spPr>
          <a:xfrm>
            <a:off x="345351" y="414727"/>
            <a:ext cx="8596668" cy="7466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Exploratory Analysis</a:t>
            </a:r>
          </a:p>
        </p:txBody>
      </p:sp>
      <p:pic>
        <p:nvPicPr>
          <p:cNvPr id="6" name="Content Placeholder 5" descr="Chart, bar chart&#10;&#10;Description automatically generated">
            <a:extLst>
              <a:ext uri="{FF2B5EF4-FFF2-40B4-BE49-F238E27FC236}">
                <a16:creationId xmlns:a16="http://schemas.microsoft.com/office/drawing/2014/main" id="{C025D8CE-761E-E676-9A38-CDB928354F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351" y="1858354"/>
            <a:ext cx="4106702" cy="3532057"/>
          </a:xfrm>
          <a:prstGeom prst="rect">
            <a:avLst/>
          </a:prstGeom>
          <a:ln>
            <a:solidFill>
              <a:schemeClr val="accent2"/>
            </a:solidFill>
          </a:ln>
        </p:spPr>
      </p:pic>
      <p:sp>
        <p:nvSpPr>
          <p:cNvPr id="10" name="Content Placeholder 2">
            <a:extLst>
              <a:ext uri="{FF2B5EF4-FFF2-40B4-BE49-F238E27FC236}">
                <a16:creationId xmlns:a16="http://schemas.microsoft.com/office/drawing/2014/main" id="{46BCE869-BD7E-DC31-E66E-F95A60D1E8C7}"/>
              </a:ext>
            </a:extLst>
          </p:cNvPr>
          <p:cNvSpPr txBox="1">
            <a:spLocks/>
          </p:cNvSpPr>
          <p:nvPr/>
        </p:nvSpPr>
        <p:spPr>
          <a:xfrm>
            <a:off x="4643685" y="1521176"/>
            <a:ext cx="4856813" cy="4474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an essential step before we start building models. This analysis further aids us in the process of data cleaning and processing.</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observe that there is a lot of imbalances in the target variable classes. We know that the class &gt;30 signifies that the patient was readmitted in more than 30 days and &lt;30 signifies that the patient was readmitted in less than 30 days.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Therefore, we combine these 2 classes and call it class 1 (patient was readmitted). On the other hand, class ‘No’ means that the patient was not readmitted at all, and we call it class 0 (patient was not readmitted).</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8991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6E9F6-1810-958E-3D3B-76AB1A627495}"/>
              </a:ext>
            </a:extLst>
          </p:cNvPr>
          <p:cNvSpPr>
            <a:spLocks noGrp="1"/>
          </p:cNvSpPr>
          <p:nvPr>
            <p:ph idx="1"/>
          </p:nvPr>
        </p:nvSpPr>
        <p:spPr>
          <a:xfrm>
            <a:off x="4567001" y="3579106"/>
            <a:ext cx="4558347" cy="2087175"/>
          </a:xfrm>
        </p:spPr>
        <p:txBody>
          <a:bodyPr>
            <a:normAutofit fontScale="92500" lnSpcReduction="10000"/>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Having missing data can lead to discrepancies during analysis, thus we either try to impute them or drop the columns that have more than 90% missing data</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observe that the weight column has more than 95% missing data and medical specialty has almost 50% missing data. Hence, we drop these 2 columns.</a:t>
            </a:r>
          </a:p>
          <a:p>
            <a:pPr algn="just"/>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EBD061-FFAC-0B25-08BC-812CFC7E3C4B}"/>
              </a:ext>
            </a:extLst>
          </p:cNvPr>
          <p:cNvSpPr txBox="1">
            <a:spLocks/>
          </p:cNvSpPr>
          <p:nvPr/>
        </p:nvSpPr>
        <p:spPr>
          <a:xfrm>
            <a:off x="392520" y="443295"/>
            <a:ext cx="9201185" cy="69595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Data Cleaning and Processing: Missing Values</a:t>
            </a:r>
          </a:p>
        </p:txBody>
      </p:sp>
      <p:pic>
        <p:nvPicPr>
          <p:cNvPr id="7" name="Picture 6" descr="Graphical user interface&#10;&#10;Description automatically generated with medium confidence">
            <a:extLst>
              <a:ext uri="{FF2B5EF4-FFF2-40B4-BE49-F238E27FC236}">
                <a16:creationId xmlns:a16="http://schemas.microsoft.com/office/drawing/2014/main" id="{056BBB49-6768-38D4-D9E9-6A53EEAB4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20" y="1491932"/>
            <a:ext cx="3927423" cy="4174349"/>
          </a:xfrm>
          <a:prstGeom prst="rect">
            <a:avLst/>
          </a:prstGeom>
          <a:ln>
            <a:solidFill>
              <a:schemeClr val="accent2"/>
            </a:solidFill>
          </a:ln>
        </p:spPr>
      </p:pic>
      <p:pic>
        <p:nvPicPr>
          <p:cNvPr id="10" name="Picture 9" descr="Table&#10;&#10;Description automatically generated">
            <a:extLst>
              <a:ext uri="{FF2B5EF4-FFF2-40B4-BE49-F238E27FC236}">
                <a16:creationId xmlns:a16="http://schemas.microsoft.com/office/drawing/2014/main" id="{E6229B81-1A78-8D15-5378-AEDF6DDF1653}"/>
              </a:ext>
            </a:extLst>
          </p:cNvPr>
          <p:cNvPicPr>
            <a:picLocks noChangeAspect="1"/>
          </p:cNvPicPr>
          <p:nvPr/>
        </p:nvPicPr>
        <p:blipFill>
          <a:blip r:embed="rId3"/>
          <a:stretch>
            <a:fillRect/>
          </a:stretch>
        </p:blipFill>
        <p:spPr>
          <a:xfrm>
            <a:off x="4601980" y="1491932"/>
            <a:ext cx="4438424" cy="1850390"/>
          </a:xfrm>
          <a:prstGeom prst="rect">
            <a:avLst/>
          </a:prstGeom>
          <a:ln>
            <a:solidFill>
              <a:schemeClr val="accent2"/>
            </a:solidFill>
          </a:ln>
        </p:spPr>
      </p:pic>
    </p:spTree>
    <p:extLst>
      <p:ext uri="{BB962C8B-B14F-4D97-AF65-F5344CB8AC3E}">
        <p14:creationId xmlns:p14="http://schemas.microsoft.com/office/powerpoint/2010/main" val="278546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ECCFF-E88D-84C5-2FB1-0174C10ADF35}"/>
              </a:ext>
            </a:extLst>
          </p:cNvPr>
          <p:cNvSpPr>
            <a:spLocks noGrp="1"/>
          </p:cNvSpPr>
          <p:nvPr>
            <p:ph idx="1"/>
          </p:nvPr>
        </p:nvSpPr>
        <p:spPr>
          <a:xfrm>
            <a:off x="5229112" y="1261180"/>
            <a:ext cx="4347148" cy="4734886"/>
          </a:xfrm>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Payer code is an identifier corresponding to 23 distinct values, for example, Blue Cross/Blue Shield, Medicare, Self-pay.</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observe that each of the categories account for less than 35% of total and almost 40% of the data is missing. Hence, we drop this column as well.</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small portion of ‘race’ column has missing data. Therefore, we impute the column and set the unknown values ‘?’ as ‘Other’ category</a:t>
            </a:r>
            <a:r>
              <a:rPr lang="en-US"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40B690E-DF13-3D38-BDBC-59B393CC3721}"/>
              </a:ext>
            </a:extLst>
          </p:cNvPr>
          <p:cNvSpPr txBox="1">
            <a:spLocks/>
          </p:cNvSpPr>
          <p:nvPr/>
        </p:nvSpPr>
        <p:spPr>
          <a:xfrm>
            <a:off x="375075" y="363729"/>
            <a:ext cx="9201185" cy="69595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Data Cleaning and Processing: Missing Values</a:t>
            </a:r>
          </a:p>
        </p:txBody>
      </p:sp>
      <p:pic>
        <p:nvPicPr>
          <p:cNvPr id="5" name="Picture 4" descr="Chart&#10;&#10;Description automatically generated with medium confidence">
            <a:extLst>
              <a:ext uri="{FF2B5EF4-FFF2-40B4-BE49-F238E27FC236}">
                <a16:creationId xmlns:a16="http://schemas.microsoft.com/office/drawing/2014/main" id="{591A952D-C884-F1E6-12DC-3EAB73D0D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75" y="1261180"/>
            <a:ext cx="4706591" cy="2366440"/>
          </a:xfrm>
          <a:prstGeom prst="rect">
            <a:avLst/>
          </a:prstGeom>
          <a:ln>
            <a:solidFill>
              <a:schemeClr val="accent2"/>
            </a:solidFill>
          </a:ln>
        </p:spPr>
      </p:pic>
      <p:pic>
        <p:nvPicPr>
          <p:cNvPr id="6" name="Picture 5" descr="Chart&#10;&#10;Description automatically generated">
            <a:extLst>
              <a:ext uri="{FF2B5EF4-FFF2-40B4-BE49-F238E27FC236}">
                <a16:creationId xmlns:a16="http://schemas.microsoft.com/office/drawing/2014/main" id="{5E6B996B-732C-2F5B-5A3E-062346A94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85" y="3724184"/>
            <a:ext cx="4721581" cy="2366440"/>
          </a:xfrm>
          <a:prstGeom prst="rect">
            <a:avLst/>
          </a:prstGeom>
          <a:ln>
            <a:solidFill>
              <a:schemeClr val="accent2"/>
            </a:solidFill>
          </a:ln>
        </p:spPr>
      </p:pic>
    </p:spTree>
    <p:extLst>
      <p:ext uri="{BB962C8B-B14F-4D97-AF65-F5344CB8AC3E}">
        <p14:creationId xmlns:p14="http://schemas.microsoft.com/office/powerpoint/2010/main" val="56560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EA655-693D-0770-8641-34C96281A91D}"/>
              </a:ext>
            </a:extLst>
          </p:cNvPr>
          <p:cNvSpPr>
            <a:spLocks noGrp="1"/>
          </p:cNvSpPr>
          <p:nvPr>
            <p:ph idx="1"/>
          </p:nvPr>
        </p:nvSpPr>
        <p:spPr>
          <a:xfrm>
            <a:off x="4427904" y="1229490"/>
            <a:ext cx="5300713" cy="4397311"/>
          </a:xfrm>
        </p:spPr>
        <p:txBody>
          <a:body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diagnosis columns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primary_diagnosis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secondary_diagnosis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additional_diagnosis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These columns correspond to the primary diagnosis, secondary diagnosis and additional secondary diagnosis. These columns have been coded as first three digits of ICD9.</a:t>
            </a:r>
            <a:r>
              <a:rPr lang="en-US" dirty="0">
                <a:effectLst/>
                <a:latin typeface="Times New Roman" panose="02020603050405020304" pitchFamily="18" charset="0"/>
                <a:cs typeface="Times New Roman" panose="02020603050405020304" pitchFamily="18" charset="0"/>
              </a:rPr>
              <a:t>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primary diagnosis contains 848 distinct values, the secondary diagnosis has 923 distinct values whereas additional secondary diagnosis has 954 distinct values.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 of missing values in these 3 columns is considerably very small as compared to the number of rows in our dataset. Hence, we drop the rows containing missing values in these columns. </a:t>
            </a:r>
          </a:p>
          <a:p>
            <a:pPr algn="just"/>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E607D1F-20B5-CB01-C3BC-3771011A7A91}"/>
              </a:ext>
            </a:extLst>
          </p:cNvPr>
          <p:cNvSpPr txBox="1">
            <a:spLocks/>
          </p:cNvSpPr>
          <p:nvPr/>
        </p:nvSpPr>
        <p:spPr>
          <a:xfrm>
            <a:off x="375075" y="363729"/>
            <a:ext cx="9201185" cy="69595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Data Cleaning and Processing: Missing Values</a:t>
            </a:r>
          </a:p>
        </p:txBody>
      </p:sp>
      <p:sp>
        <p:nvSpPr>
          <p:cNvPr id="5" name="Content Placeholder 2">
            <a:extLst>
              <a:ext uri="{FF2B5EF4-FFF2-40B4-BE49-F238E27FC236}">
                <a16:creationId xmlns:a16="http://schemas.microsoft.com/office/drawing/2014/main" id="{05153CB1-2D4D-9D17-AE40-E913456E3DAC}"/>
              </a:ext>
            </a:extLst>
          </p:cNvPr>
          <p:cNvSpPr txBox="1">
            <a:spLocks/>
          </p:cNvSpPr>
          <p:nvPr/>
        </p:nvSpPr>
        <p:spPr>
          <a:xfrm>
            <a:off x="375075" y="123119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p>
        </p:txBody>
      </p:sp>
      <p:pic>
        <p:nvPicPr>
          <p:cNvPr id="6" name="Picture 5" descr="Table&#10;&#10;Description automatically generated">
            <a:extLst>
              <a:ext uri="{FF2B5EF4-FFF2-40B4-BE49-F238E27FC236}">
                <a16:creationId xmlns:a16="http://schemas.microsoft.com/office/drawing/2014/main" id="{18261D14-8BAD-53DE-747D-E64CD87491FE}"/>
              </a:ext>
            </a:extLst>
          </p:cNvPr>
          <p:cNvPicPr>
            <a:picLocks noChangeAspect="1"/>
          </p:cNvPicPr>
          <p:nvPr/>
        </p:nvPicPr>
        <p:blipFill>
          <a:blip r:embed="rId2"/>
          <a:stretch>
            <a:fillRect/>
          </a:stretch>
        </p:blipFill>
        <p:spPr>
          <a:xfrm>
            <a:off x="485811" y="1746028"/>
            <a:ext cx="3876327" cy="3367653"/>
          </a:xfrm>
          <a:prstGeom prst="rect">
            <a:avLst/>
          </a:prstGeom>
          <a:ln>
            <a:solidFill>
              <a:schemeClr val="accent2"/>
            </a:solidFill>
          </a:ln>
        </p:spPr>
      </p:pic>
    </p:spTree>
    <p:extLst>
      <p:ext uri="{BB962C8B-B14F-4D97-AF65-F5344CB8AC3E}">
        <p14:creationId xmlns:p14="http://schemas.microsoft.com/office/powerpoint/2010/main" val="175540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1AE63-67AC-DCBF-3675-BB42188733C9}"/>
              </a:ext>
            </a:extLst>
          </p:cNvPr>
          <p:cNvSpPr>
            <a:spLocks noGrp="1"/>
          </p:cNvSpPr>
          <p:nvPr>
            <p:ph idx="1"/>
          </p:nvPr>
        </p:nvSpPr>
        <p:spPr>
          <a:xfrm>
            <a:off x="4721902" y="1248584"/>
            <a:ext cx="4612061" cy="3880773"/>
          </a:xfrm>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‘gender’ column is identified by 3 different categories i.e., Male, Female, Unknown/Invalid.</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 of records with the ‘Unknown/Invalid’ category are extremely small as compared to the 2 other categories, Hence, we drop the 3 rows containing this value.</a:t>
            </a:r>
          </a:p>
          <a:p>
            <a:endParaRPr lang="en-US" dirty="0"/>
          </a:p>
        </p:txBody>
      </p:sp>
      <p:sp>
        <p:nvSpPr>
          <p:cNvPr id="4" name="Title 1">
            <a:extLst>
              <a:ext uri="{FF2B5EF4-FFF2-40B4-BE49-F238E27FC236}">
                <a16:creationId xmlns:a16="http://schemas.microsoft.com/office/drawing/2014/main" id="{29A5E829-CD1A-9552-AD3A-539FDE26578F}"/>
              </a:ext>
            </a:extLst>
          </p:cNvPr>
          <p:cNvSpPr txBox="1">
            <a:spLocks/>
          </p:cNvSpPr>
          <p:nvPr/>
        </p:nvSpPr>
        <p:spPr>
          <a:xfrm>
            <a:off x="360085" y="381286"/>
            <a:ext cx="9201185" cy="69595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solidFill>
                  <a:schemeClr val="tx1"/>
                </a:solidFill>
              </a:rPr>
              <a:t>Data Cleaning and Processing: Missing Values</a:t>
            </a:r>
          </a:p>
        </p:txBody>
      </p:sp>
      <p:pic>
        <p:nvPicPr>
          <p:cNvPr id="5" name="Picture 4" descr="Text&#10;&#10;Description automatically generated">
            <a:extLst>
              <a:ext uri="{FF2B5EF4-FFF2-40B4-BE49-F238E27FC236}">
                <a16:creationId xmlns:a16="http://schemas.microsoft.com/office/drawing/2014/main" id="{076A666A-2236-80F6-340D-6029A202447C}"/>
              </a:ext>
            </a:extLst>
          </p:cNvPr>
          <p:cNvPicPr>
            <a:picLocks noChangeAspect="1"/>
          </p:cNvPicPr>
          <p:nvPr/>
        </p:nvPicPr>
        <p:blipFill>
          <a:blip r:embed="rId2"/>
          <a:stretch>
            <a:fillRect/>
          </a:stretch>
        </p:blipFill>
        <p:spPr>
          <a:xfrm>
            <a:off x="480005" y="3934286"/>
            <a:ext cx="3882131" cy="1659866"/>
          </a:xfrm>
          <a:prstGeom prst="rect">
            <a:avLst/>
          </a:prstGeom>
          <a:ln>
            <a:solidFill>
              <a:schemeClr val="accent2"/>
            </a:solidFill>
          </a:ln>
        </p:spPr>
      </p:pic>
      <p:pic>
        <p:nvPicPr>
          <p:cNvPr id="6" name="Picture 5" descr="Chart, bar chart&#10;&#10;Description automatically generated">
            <a:extLst>
              <a:ext uri="{FF2B5EF4-FFF2-40B4-BE49-F238E27FC236}">
                <a16:creationId xmlns:a16="http://schemas.microsoft.com/office/drawing/2014/main" id="{982FC854-E59B-257A-798F-9F270C397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06" y="1248584"/>
            <a:ext cx="3882131" cy="2558918"/>
          </a:xfrm>
          <a:prstGeom prst="rect">
            <a:avLst/>
          </a:prstGeom>
          <a:ln>
            <a:solidFill>
              <a:schemeClr val="accent2"/>
            </a:solidFill>
          </a:ln>
        </p:spPr>
      </p:pic>
    </p:spTree>
    <p:extLst>
      <p:ext uri="{BB962C8B-B14F-4D97-AF65-F5344CB8AC3E}">
        <p14:creationId xmlns:p14="http://schemas.microsoft.com/office/powerpoint/2010/main" val="40936691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{3F1EA43E-8A50-AC4E-913C-A8377B7F3469}tf10001060_mac</Template>
  <TotalTime>1986</TotalTime>
  <Words>1794</Words>
  <Application>Microsoft Macintosh PowerPoint</Application>
  <PresentationFormat>Widescreen</PresentationFormat>
  <Paragraphs>105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Symbol</vt:lpstr>
      <vt:lpstr>Times New Roman</vt:lpstr>
      <vt:lpstr>Trebuchet MS</vt:lpstr>
      <vt:lpstr>Wingdings 3</vt:lpstr>
      <vt:lpstr>Facet</vt:lpstr>
      <vt:lpstr>READMISSION ANALYSIS OF DIABETES PATIENT </vt:lpstr>
      <vt:lpstr>Introduction</vt:lpstr>
      <vt:lpstr>Problem Definition</vt:lpstr>
      <vt:lpstr>Data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READMISSION ANALYSIS OF DIABETES PATIENT </dc:title>
  <dc:creator>Vignesh Selvanayagam</dc:creator>
  <cp:lastModifiedBy>Amar Sai Kiran Poosarla</cp:lastModifiedBy>
  <cp:revision>44</cp:revision>
  <dcterms:created xsi:type="dcterms:W3CDTF">2022-12-04T18:27:53Z</dcterms:created>
  <dcterms:modified xsi:type="dcterms:W3CDTF">2022-12-08T21:26:14Z</dcterms:modified>
</cp:coreProperties>
</file>