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Nuni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regular.fntdata"/><Relationship Id="rId14" Type="http://schemas.openxmlformats.org/officeDocument/2006/relationships/slide" Target="slides/slide9.xml"/><Relationship Id="rId17" Type="http://schemas.openxmlformats.org/officeDocument/2006/relationships/font" Target="fonts/Nunito-italic.fntdata"/><Relationship Id="rId16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Nuni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9785377214_0_3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9785377214_0_3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9790a0d021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9790a0d021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978537721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978537721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9785377214_0_3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9785377214_0_3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9790a0d02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9790a0d02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9790a0d021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9790a0d021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9790a0d021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9790a0d021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9790a0d021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9790a0d021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9790a0d021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9790a0d021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2675" y="1940600"/>
            <a:ext cx="3910726" cy="296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3"/>
          <p:cNvPicPr preferRelativeResize="0"/>
          <p:nvPr/>
        </p:nvPicPr>
        <p:blipFill>
          <a:blip r:embed="rId4">
            <a:alphaModFix amt="23000"/>
          </a:blip>
          <a:stretch>
            <a:fillRect/>
          </a:stretch>
        </p:blipFill>
        <p:spPr>
          <a:xfrm>
            <a:off x="212650" y="616925"/>
            <a:ext cx="4518850" cy="3909651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3"/>
          <p:cNvSpPr txBox="1"/>
          <p:nvPr/>
        </p:nvSpPr>
        <p:spPr>
          <a:xfrm>
            <a:off x="675600" y="365500"/>
            <a:ext cx="8287800" cy="49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2286000" rtl="0" algn="l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b="1" lang="en-GB" sz="2033">
                <a:solidFill>
                  <a:srgbClr val="741B47"/>
                </a:solidFill>
                <a:latin typeface="Nunito"/>
                <a:ea typeface="Nunito"/>
                <a:cs typeface="Nunito"/>
                <a:sym typeface="Nunito"/>
              </a:rPr>
              <a:t>Credit Default Prediction</a:t>
            </a:r>
            <a:endParaRPr/>
          </a:p>
        </p:txBody>
      </p:sp>
      <p:sp>
        <p:nvSpPr>
          <p:cNvPr id="131" name="Google Shape;131;p13"/>
          <p:cNvSpPr txBox="1"/>
          <p:nvPr/>
        </p:nvSpPr>
        <p:spPr>
          <a:xfrm>
            <a:off x="312325" y="1775300"/>
            <a:ext cx="4596300" cy="16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100">
                <a:solidFill>
                  <a:srgbClr val="4C1130"/>
                </a:solidFill>
                <a:latin typeface="Nunito"/>
                <a:ea typeface="Nunito"/>
                <a:cs typeface="Nunito"/>
                <a:sym typeface="Nunito"/>
              </a:rPr>
              <a:t>Project Members:</a:t>
            </a:r>
            <a:endParaRPr b="1" sz="2100">
              <a:solidFill>
                <a:srgbClr val="4C113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100">
                <a:solidFill>
                  <a:srgbClr val="4C1130"/>
                </a:solidFill>
                <a:latin typeface="Nunito"/>
                <a:ea typeface="Nunito"/>
                <a:cs typeface="Nunito"/>
                <a:sym typeface="Nunito"/>
              </a:rPr>
              <a:t>Pravin Anand Pawar</a:t>
            </a:r>
            <a:endParaRPr b="1" sz="2100">
              <a:solidFill>
                <a:srgbClr val="4C113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rgbClr val="4C113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100">
                <a:solidFill>
                  <a:srgbClr val="4C1130"/>
                </a:solidFill>
                <a:latin typeface="Nunito"/>
                <a:ea typeface="Nunito"/>
                <a:cs typeface="Nunito"/>
                <a:sym typeface="Nunito"/>
              </a:rPr>
              <a:t>Fnu Priyesh</a:t>
            </a:r>
            <a:endParaRPr b="1" sz="2100">
              <a:solidFill>
                <a:srgbClr val="4C113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100">
                <a:solidFill>
                  <a:srgbClr val="4C1130"/>
                </a:solidFill>
                <a:latin typeface="Nunito"/>
                <a:ea typeface="Nunito"/>
                <a:cs typeface="Nunito"/>
                <a:sym typeface="Nunito"/>
              </a:rPr>
              <a:t>NUID:001094740</a:t>
            </a:r>
            <a:endParaRPr b="1" sz="2100">
              <a:solidFill>
                <a:srgbClr val="4C113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32" name="Google Shape;132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2325" y="542000"/>
            <a:ext cx="3502073" cy="1296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14"/>
          <p:cNvPicPr preferRelativeResize="0"/>
          <p:nvPr/>
        </p:nvPicPr>
        <p:blipFill>
          <a:blip r:embed="rId3">
            <a:alphaModFix amt="67000"/>
          </a:blip>
          <a:stretch>
            <a:fillRect/>
          </a:stretch>
        </p:blipFill>
        <p:spPr>
          <a:xfrm>
            <a:off x="5049400" y="1963600"/>
            <a:ext cx="3914026" cy="29703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4"/>
          <p:cNvSpPr txBox="1"/>
          <p:nvPr>
            <p:ph type="ctrTitle"/>
          </p:nvPr>
        </p:nvSpPr>
        <p:spPr>
          <a:xfrm>
            <a:off x="590300" y="688625"/>
            <a:ext cx="6961200" cy="327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741B47"/>
              </a:solidFill>
            </a:endParaRPr>
          </a:p>
          <a:p>
            <a:pPr indent="457200" lvl="0" marL="22860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-GB" sz="2033">
                <a:solidFill>
                  <a:srgbClr val="741B47"/>
                </a:solidFill>
              </a:rPr>
              <a:t>Credit Default Prediction</a:t>
            </a:r>
            <a:endParaRPr b="1" sz="2033">
              <a:solidFill>
                <a:srgbClr val="741B47"/>
              </a:solidFill>
            </a:endParaRPr>
          </a:p>
          <a:p>
            <a:pPr indent="0" lvl="0" marL="9144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700"/>
          </a:p>
          <a:p>
            <a:pPr indent="-325755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rgbClr val="4C1130"/>
              </a:buClr>
              <a:buSzPct val="100000"/>
              <a:buChar char="●"/>
            </a:pPr>
            <a:r>
              <a:rPr b="1" lang="en-GB" sz="1700">
                <a:solidFill>
                  <a:srgbClr val="4C1130"/>
                </a:solidFill>
              </a:rPr>
              <a:t>Prediction of customer defaults using their personal finance data</a:t>
            </a:r>
            <a:endParaRPr b="1" sz="1700">
              <a:solidFill>
                <a:srgbClr val="4C1130"/>
              </a:solidFill>
            </a:endParaRPr>
          </a:p>
          <a:p>
            <a:pPr indent="0" lvl="0" marL="9144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4C1130"/>
              </a:solidFill>
            </a:endParaRPr>
          </a:p>
          <a:p>
            <a:pPr indent="-325755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rgbClr val="4C1130"/>
              </a:buClr>
              <a:buSzPct val="100000"/>
              <a:buChar char="●"/>
            </a:pPr>
            <a:r>
              <a:rPr b="1" lang="en-GB" sz="1700">
                <a:solidFill>
                  <a:srgbClr val="4C1130"/>
                </a:solidFill>
              </a:rPr>
              <a:t>Interpretation of results and identifying key factors affecting the result</a:t>
            </a:r>
            <a:endParaRPr b="1" sz="1700">
              <a:solidFill>
                <a:srgbClr val="4C1130"/>
              </a:solidFill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4C1130"/>
              </a:solidFill>
            </a:endParaRPr>
          </a:p>
          <a:p>
            <a:pPr indent="-325755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rgbClr val="4C1130"/>
              </a:buClr>
              <a:buSzPct val="100000"/>
              <a:buChar char="●"/>
            </a:pPr>
            <a:r>
              <a:rPr b="1" lang="en-GB" sz="1700">
                <a:solidFill>
                  <a:srgbClr val="4C1130"/>
                </a:solidFill>
              </a:rPr>
              <a:t>Analyse clients dataset with Delinquency, Spend, Payment, Balance and Risk features</a:t>
            </a:r>
            <a:endParaRPr b="1" sz="1700">
              <a:solidFill>
                <a:srgbClr val="4C1130"/>
              </a:solidFill>
            </a:endParaRPr>
          </a:p>
          <a:p>
            <a:pPr indent="0" lvl="0" marL="9144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4C1130"/>
              </a:solidFill>
            </a:endParaRPr>
          </a:p>
          <a:p>
            <a:pPr indent="-325755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rgbClr val="4C1130"/>
              </a:buClr>
              <a:buSzPct val="100000"/>
              <a:buChar char="●"/>
            </a:pPr>
            <a:r>
              <a:rPr b="1" lang="en-GB" sz="1700">
                <a:solidFill>
                  <a:srgbClr val="4C1130"/>
                </a:solidFill>
              </a:rPr>
              <a:t>Develop efficient model for accurate predictions</a:t>
            </a:r>
            <a:endParaRPr b="1" sz="1700">
              <a:solidFill>
                <a:srgbClr val="4C1130"/>
              </a:solidFill>
            </a:endParaRPr>
          </a:p>
          <a:p>
            <a:pPr indent="0" lvl="0" marL="9144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700"/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b="1" sz="1700"/>
          </a:p>
        </p:txBody>
      </p:sp>
    </p:spTree>
  </p:cSld>
  <p:clrMapOvr>
    <a:masterClrMapping/>
  </p:clrMapOvr>
  <p:transition spd="med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5"/>
          <p:cNvSpPr txBox="1"/>
          <p:nvPr>
            <p:ph type="ctrTitle"/>
          </p:nvPr>
        </p:nvSpPr>
        <p:spPr>
          <a:xfrm>
            <a:off x="311700" y="744575"/>
            <a:ext cx="8520600" cy="36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457200" rtl="0" algn="ctr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33">
                <a:solidFill>
                  <a:srgbClr val="741B47"/>
                </a:solidFill>
              </a:rPr>
              <a:t>Why is it interesting?</a:t>
            </a:r>
            <a:endParaRPr b="1" sz="2033">
              <a:solidFill>
                <a:srgbClr val="741B47"/>
              </a:solidFill>
            </a:endParaRPr>
          </a:p>
          <a:p>
            <a:pPr indent="0" lvl="0" marL="457200" rtl="0" algn="ctr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4C1130"/>
              </a:solidFill>
            </a:endParaRPr>
          </a:p>
          <a:p>
            <a:pPr indent="-325755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rgbClr val="4C1130"/>
              </a:buClr>
              <a:buSzPct val="100000"/>
              <a:buChar char="●"/>
            </a:pPr>
            <a:r>
              <a:rPr b="1" lang="en-GB" sz="1700">
                <a:solidFill>
                  <a:srgbClr val="4C1130"/>
                </a:solidFill>
              </a:rPr>
              <a:t>Real world dataset of American Express(450k+ rows and more than 50 predictors) with practical application </a:t>
            </a:r>
            <a:endParaRPr b="1" sz="1700">
              <a:solidFill>
                <a:srgbClr val="4C1130"/>
              </a:solidFill>
            </a:endParaRPr>
          </a:p>
          <a:p>
            <a:pPr indent="0" lvl="0" marL="9144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4C1130"/>
              </a:solidFill>
            </a:endParaRPr>
          </a:p>
          <a:p>
            <a:pPr indent="-325755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rgbClr val="4C1130"/>
              </a:buClr>
              <a:buSzPct val="100000"/>
              <a:buChar char="●"/>
            </a:pPr>
            <a:r>
              <a:rPr b="1" lang="en-GB" sz="1700">
                <a:solidFill>
                  <a:srgbClr val="4C1130"/>
                </a:solidFill>
              </a:rPr>
              <a:t>Banks has 100k + lending accounts</a:t>
            </a:r>
            <a:endParaRPr b="1" sz="1700">
              <a:solidFill>
                <a:srgbClr val="4C1130"/>
              </a:solidFill>
            </a:endParaRPr>
          </a:p>
          <a:p>
            <a:pPr indent="0" lvl="0" marL="9144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4C1130"/>
              </a:solidFill>
            </a:endParaRPr>
          </a:p>
          <a:p>
            <a:pPr indent="-325755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rgbClr val="4C1130"/>
              </a:buClr>
              <a:buSzPct val="100000"/>
              <a:buChar char="●"/>
            </a:pPr>
            <a:r>
              <a:rPr b="1" lang="en-GB" sz="1700">
                <a:solidFill>
                  <a:srgbClr val="4C1130"/>
                </a:solidFill>
              </a:rPr>
              <a:t>Reduce Risk and maintain flow of money </a:t>
            </a:r>
            <a:endParaRPr b="1" sz="1700">
              <a:solidFill>
                <a:srgbClr val="4C1130"/>
              </a:solidFill>
            </a:endParaRPr>
          </a:p>
          <a:p>
            <a:pPr indent="0" lvl="0" marL="9144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4C1130"/>
              </a:solidFill>
            </a:endParaRPr>
          </a:p>
          <a:p>
            <a:pPr indent="-325755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rgbClr val="4C1130"/>
              </a:buClr>
              <a:buSzPct val="100000"/>
              <a:buChar char="●"/>
            </a:pPr>
            <a:r>
              <a:rPr b="1" lang="en-GB" sz="1700">
                <a:solidFill>
                  <a:srgbClr val="4C1130"/>
                </a:solidFill>
              </a:rPr>
              <a:t>Current accuracy is still 80%</a:t>
            </a:r>
            <a:endParaRPr b="1" sz="1700">
              <a:solidFill>
                <a:srgbClr val="4C1130"/>
              </a:solidFill>
            </a:endParaRPr>
          </a:p>
          <a:p>
            <a:pPr indent="0" lvl="0" marL="9144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700"/>
          </a:p>
          <a:p>
            <a:pPr indent="0" lvl="0" marL="914400" rtl="0" algn="l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b="1" sz="1700"/>
          </a:p>
        </p:txBody>
      </p:sp>
      <p:pic>
        <p:nvPicPr>
          <p:cNvPr id="144" name="Google Shape;144;p15"/>
          <p:cNvPicPr preferRelativeResize="0"/>
          <p:nvPr/>
        </p:nvPicPr>
        <p:blipFill>
          <a:blip r:embed="rId3">
            <a:alphaModFix amt="67000"/>
          </a:blip>
          <a:stretch>
            <a:fillRect/>
          </a:stretch>
        </p:blipFill>
        <p:spPr>
          <a:xfrm>
            <a:off x="5049400" y="1963600"/>
            <a:ext cx="3914026" cy="297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16"/>
          <p:cNvPicPr preferRelativeResize="0"/>
          <p:nvPr/>
        </p:nvPicPr>
        <p:blipFill>
          <a:blip r:embed="rId3">
            <a:alphaModFix amt="67000"/>
          </a:blip>
          <a:stretch>
            <a:fillRect/>
          </a:stretch>
        </p:blipFill>
        <p:spPr>
          <a:xfrm>
            <a:off x="5049400" y="1963600"/>
            <a:ext cx="3914026" cy="29703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6"/>
          <p:cNvSpPr txBox="1"/>
          <p:nvPr>
            <p:ph type="ctrTitle"/>
          </p:nvPr>
        </p:nvSpPr>
        <p:spPr>
          <a:xfrm>
            <a:off x="1018000" y="1180550"/>
            <a:ext cx="7534500" cy="325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457200" rtl="0" algn="ctr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33">
                <a:solidFill>
                  <a:srgbClr val="741B47"/>
                </a:solidFill>
              </a:rPr>
              <a:t>What are the approaches you plan to explore?</a:t>
            </a:r>
            <a:endParaRPr b="1" sz="1700">
              <a:solidFill>
                <a:srgbClr val="741B47"/>
              </a:solidFill>
            </a:endParaRPr>
          </a:p>
          <a:p>
            <a:pPr indent="-325755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rgbClr val="4C1130"/>
              </a:buClr>
              <a:buSzPct val="100000"/>
              <a:buChar char="●"/>
            </a:pPr>
            <a:r>
              <a:rPr b="1" lang="en-GB" sz="1700">
                <a:solidFill>
                  <a:srgbClr val="4C1130"/>
                </a:solidFill>
              </a:rPr>
              <a:t>Exploratory Analysis:</a:t>
            </a:r>
            <a:endParaRPr b="1" sz="1700">
              <a:solidFill>
                <a:srgbClr val="4C1130"/>
              </a:solidFill>
            </a:endParaRPr>
          </a:p>
          <a:p>
            <a:pPr indent="-325755" lvl="1" marL="13716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4C1130"/>
              </a:buClr>
              <a:buSzPct val="100000"/>
              <a:buChar char="○"/>
            </a:pPr>
            <a:r>
              <a:rPr b="1" lang="en-GB" sz="1700">
                <a:solidFill>
                  <a:srgbClr val="4C1130"/>
                </a:solidFill>
              </a:rPr>
              <a:t>Covariance and heatmap</a:t>
            </a:r>
            <a:endParaRPr b="1" sz="1700">
              <a:solidFill>
                <a:srgbClr val="4C1130"/>
              </a:solidFill>
            </a:endParaRPr>
          </a:p>
          <a:p>
            <a:pPr indent="-325755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4C1130"/>
              </a:buClr>
              <a:buSzPct val="100000"/>
              <a:buChar char="●"/>
            </a:pPr>
            <a:r>
              <a:rPr b="1" lang="en-GB" sz="1700">
                <a:solidFill>
                  <a:srgbClr val="4C1130"/>
                </a:solidFill>
              </a:rPr>
              <a:t>Preprocessing:</a:t>
            </a:r>
            <a:endParaRPr b="1" sz="1700">
              <a:solidFill>
                <a:srgbClr val="4C1130"/>
              </a:solidFill>
            </a:endParaRPr>
          </a:p>
          <a:p>
            <a:pPr indent="-325755" lvl="1" marL="13716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4C1130"/>
              </a:buClr>
              <a:buSzPct val="100000"/>
              <a:buChar char="○"/>
            </a:pPr>
            <a:r>
              <a:rPr b="1" lang="en-GB" sz="1700">
                <a:solidFill>
                  <a:srgbClr val="4C1130"/>
                </a:solidFill>
              </a:rPr>
              <a:t>Data cleaning and normalization</a:t>
            </a:r>
            <a:endParaRPr b="1" sz="1700">
              <a:solidFill>
                <a:srgbClr val="4C1130"/>
              </a:solidFill>
            </a:endParaRPr>
          </a:p>
          <a:p>
            <a:pPr indent="-325755" lvl="1" marL="13716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4C1130"/>
              </a:buClr>
              <a:buSzPct val="100000"/>
              <a:buChar char="○"/>
            </a:pPr>
            <a:r>
              <a:rPr b="1" lang="en-GB" sz="1700">
                <a:solidFill>
                  <a:srgbClr val="4C1130"/>
                </a:solidFill>
              </a:rPr>
              <a:t>PCA</a:t>
            </a:r>
            <a:endParaRPr b="1" sz="1700">
              <a:solidFill>
                <a:srgbClr val="4C1130"/>
              </a:solidFill>
            </a:endParaRPr>
          </a:p>
          <a:p>
            <a:pPr indent="-325755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4C1130"/>
              </a:buClr>
              <a:buSzPct val="100000"/>
              <a:buChar char="●"/>
            </a:pPr>
            <a:r>
              <a:rPr b="1" lang="en-GB" sz="1700">
                <a:solidFill>
                  <a:srgbClr val="4C1130"/>
                </a:solidFill>
              </a:rPr>
              <a:t>Classification </a:t>
            </a:r>
            <a:r>
              <a:rPr b="1" lang="en-GB" sz="1700">
                <a:solidFill>
                  <a:srgbClr val="4C1130"/>
                </a:solidFill>
              </a:rPr>
              <a:t>Algorithm:</a:t>
            </a:r>
            <a:endParaRPr b="1" sz="1700">
              <a:solidFill>
                <a:srgbClr val="4C1130"/>
              </a:solidFill>
            </a:endParaRPr>
          </a:p>
          <a:p>
            <a:pPr indent="-325755" lvl="1" marL="13716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4C1130"/>
              </a:buClr>
              <a:buSzPct val="100000"/>
              <a:buChar char="○"/>
            </a:pPr>
            <a:r>
              <a:rPr b="1" lang="en-GB" sz="1700">
                <a:solidFill>
                  <a:srgbClr val="4C1130"/>
                </a:solidFill>
              </a:rPr>
              <a:t>Logistic</a:t>
            </a:r>
            <a:endParaRPr b="1" sz="1700">
              <a:solidFill>
                <a:srgbClr val="4C1130"/>
              </a:solidFill>
            </a:endParaRPr>
          </a:p>
          <a:p>
            <a:pPr indent="-325755" lvl="1" marL="13716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4C1130"/>
              </a:buClr>
              <a:buSzPct val="100000"/>
              <a:buChar char="○"/>
            </a:pPr>
            <a:r>
              <a:rPr b="1" lang="en-GB" sz="1700">
                <a:solidFill>
                  <a:srgbClr val="4C1130"/>
                </a:solidFill>
              </a:rPr>
              <a:t>SVM</a:t>
            </a:r>
            <a:endParaRPr b="1" sz="1700">
              <a:solidFill>
                <a:srgbClr val="4C1130"/>
              </a:solidFill>
            </a:endParaRPr>
          </a:p>
          <a:p>
            <a:pPr indent="-325755" lvl="1" marL="13716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4C1130"/>
              </a:buClr>
              <a:buSzPct val="100000"/>
              <a:buChar char="○"/>
            </a:pPr>
            <a:r>
              <a:rPr b="1" lang="en-GB" sz="1700">
                <a:solidFill>
                  <a:srgbClr val="4C1130"/>
                </a:solidFill>
              </a:rPr>
              <a:t>Tree Based Method(Decision Tree, Random forest)</a:t>
            </a:r>
            <a:endParaRPr b="1" sz="1700">
              <a:solidFill>
                <a:srgbClr val="4C1130"/>
              </a:solidFill>
            </a:endParaRPr>
          </a:p>
          <a:p>
            <a:pPr indent="-325755" lvl="1" marL="13716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4C1130"/>
              </a:buClr>
              <a:buSzPct val="100000"/>
              <a:buChar char="○"/>
            </a:pPr>
            <a:r>
              <a:rPr b="1" lang="en-GB" sz="1700">
                <a:solidFill>
                  <a:srgbClr val="4C1130"/>
                </a:solidFill>
              </a:rPr>
              <a:t>Neural Network</a:t>
            </a:r>
            <a:endParaRPr b="1" sz="1700">
              <a:solidFill>
                <a:srgbClr val="4C1130"/>
              </a:solidFill>
            </a:endParaRPr>
          </a:p>
          <a:p>
            <a:pPr indent="-325755" lvl="1" marL="13716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4C1130"/>
              </a:buClr>
              <a:buSzPct val="100000"/>
              <a:buChar char="○"/>
            </a:pPr>
            <a:r>
              <a:rPr b="1" lang="en-GB" sz="1700">
                <a:solidFill>
                  <a:srgbClr val="4C1130"/>
                </a:solidFill>
              </a:rPr>
              <a:t>Gradient Boosting Algorithms(XGBOOST)</a:t>
            </a:r>
            <a:endParaRPr b="1" sz="1700">
              <a:solidFill>
                <a:srgbClr val="4C1130"/>
              </a:solidFill>
            </a:endParaRPr>
          </a:p>
          <a:p>
            <a:pPr indent="-325755" lvl="1" marL="13716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4C1130"/>
              </a:buClr>
              <a:buSzPct val="100000"/>
              <a:buChar char="○"/>
            </a:pPr>
            <a:r>
              <a:rPr b="1" lang="en-GB" sz="1700">
                <a:solidFill>
                  <a:srgbClr val="4C1130"/>
                </a:solidFill>
              </a:rPr>
              <a:t>Multi model ensemble</a:t>
            </a:r>
            <a:endParaRPr b="1" sz="1700">
              <a:solidFill>
                <a:srgbClr val="4C1130"/>
              </a:solidFill>
            </a:endParaRPr>
          </a:p>
          <a:p>
            <a:pPr indent="-325755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4C1130"/>
              </a:buClr>
              <a:buSzPct val="100000"/>
              <a:buChar char="●"/>
            </a:pPr>
            <a:r>
              <a:rPr b="1" lang="en-GB" sz="1700">
                <a:solidFill>
                  <a:srgbClr val="4C1130"/>
                </a:solidFill>
              </a:rPr>
              <a:t>Interpretation of results:</a:t>
            </a:r>
            <a:endParaRPr b="1" sz="1700">
              <a:solidFill>
                <a:srgbClr val="4C1130"/>
              </a:solidFill>
            </a:endParaRPr>
          </a:p>
          <a:p>
            <a:pPr indent="-325755" lvl="1" marL="13716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t/>
            </a:r>
            <a:endParaRPr b="1" sz="1700"/>
          </a:p>
          <a:p>
            <a:pPr indent="0" lvl="0" marL="914400" rtl="0" algn="l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b="1" sz="17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7"/>
          <p:cNvSpPr txBox="1"/>
          <p:nvPr>
            <p:ph type="ctrTitle"/>
          </p:nvPr>
        </p:nvSpPr>
        <p:spPr>
          <a:xfrm>
            <a:off x="312250" y="1127075"/>
            <a:ext cx="8629500" cy="341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457200" rtl="0" algn="ctr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100">
                <a:solidFill>
                  <a:srgbClr val="741B47"/>
                </a:solidFill>
              </a:rPr>
              <a:t>Rationale behind the proposed approach</a:t>
            </a:r>
            <a:endParaRPr b="1" sz="2700">
              <a:solidFill>
                <a:srgbClr val="741B47"/>
              </a:solidFill>
            </a:endParaRPr>
          </a:p>
          <a:p>
            <a:pPr indent="-325755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rgbClr val="4C1130"/>
              </a:buClr>
              <a:buSzPct val="100000"/>
              <a:buChar char="●"/>
            </a:pPr>
            <a:r>
              <a:rPr b="1" lang="en-GB" sz="1700">
                <a:solidFill>
                  <a:srgbClr val="4C1130"/>
                </a:solidFill>
              </a:rPr>
              <a:t>Logistic Regression</a:t>
            </a:r>
            <a:r>
              <a:rPr b="1" lang="en-GB" sz="1700">
                <a:solidFill>
                  <a:srgbClr val="4C1130"/>
                </a:solidFill>
              </a:rPr>
              <a:t>:</a:t>
            </a:r>
            <a:endParaRPr b="1" sz="1700">
              <a:solidFill>
                <a:srgbClr val="4C1130"/>
              </a:solidFill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4C1130"/>
                </a:solidFill>
              </a:rPr>
              <a:t>Logistic regression can serve as a good baseline to track linear relationships for binary classification. </a:t>
            </a:r>
            <a:r>
              <a:rPr lang="en-GB" sz="1650">
                <a:solidFill>
                  <a:srgbClr val="4C1130"/>
                </a:solidFill>
              </a:rPr>
              <a:t>Due to its </a:t>
            </a:r>
            <a:r>
              <a:rPr lang="en-GB" sz="1650">
                <a:solidFill>
                  <a:srgbClr val="4C1130"/>
                </a:solidFill>
              </a:rPr>
              <a:t>transparency, it is widely used in industries like banking &amp; finance.</a:t>
            </a:r>
            <a:endParaRPr sz="1650">
              <a:solidFill>
                <a:srgbClr val="4C1130"/>
              </a:solidFill>
            </a:endParaRPr>
          </a:p>
          <a:p>
            <a:pPr indent="-325755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rgbClr val="4C1130"/>
              </a:buClr>
              <a:buSzPct val="100000"/>
              <a:buChar char="●"/>
            </a:pPr>
            <a:r>
              <a:rPr b="1" lang="en-GB" sz="1700">
                <a:solidFill>
                  <a:srgbClr val="4C1130"/>
                </a:solidFill>
              </a:rPr>
              <a:t>Support Vector Machine:</a:t>
            </a:r>
            <a:endParaRPr b="1" sz="1700">
              <a:solidFill>
                <a:srgbClr val="4C1130"/>
              </a:solidFill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4C1130"/>
                </a:solidFill>
              </a:rPr>
              <a:t>SVMs can handle non-linear data which is useful when fraud patterns are complex. It also maximizes the margin between classes, making it robust against the outliers seen in such data.</a:t>
            </a:r>
            <a:endParaRPr sz="1700">
              <a:solidFill>
                <a:srgbClr val="4C1130"/>
              </a:solidFill>
            </a:endParaRPr>
          </a:p>
          <a:p>
            <a:pPr indent="-325755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rgbClr val="4C1130"/>
              </a:buClr>
              <a:buSzPct val="100000"/>
              <a:buChar char="●"/>
            </a:pPr>
            <a:r>
              <a:rPr b="1" lang="en-GB" sz="1700">
                <a:solidFill>
                  <a:srgbClr val="4C1130"/>
                </a:solidFill>
              </a:rPr>
              <a:t>Tree Based Method(Decision Tree, Random forest):</a:t>
            </a:r>
            <a:endParaRPr b="1" sz="1700">
              <a:solidFill>
                <a:srgbClr val="4C1130"/>
              </a:solidFill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4C1130"/>
                </a:solidFill>
              </a:rPr>
              <a:t>Decision trees are easy to understand, and random forests provide an ensemble approach that reduces overfitting. They can also help in highlighting important features valuable for understanding fraud patterns.</a:t>
            </a:r>
            <a:endParaRPr sz="1700">
              <a:solidFill>
                <a:srgbClr val="4C1130"/>
              </a:solidFill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700"/>
          </a:p>
          <a:p>
            <a:pPr indent="0" lvl="0" marL="9144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700"/>
          </a:p>
          <a:p>
            <a:pPr indent="0" lvl="0" marL="914400" rtl="0" algn="l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b="1" sz="17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8"/>
          <p:cNvSpPr txBox="1"/>
          <p:nvPr>
            <p:ph type="ctrTitle"/>
          </p:nvPr>
        </p:nvSpPr>
        <p:spPr>
          <a:xfrm>
            <a:off x="355025" y="1169850"/>
            <a:ext cx="8629500" cy="341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457200" rtl="0" algn="ctr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100">
                <a:solidFill>
                  <a:srgbClr val="741B47"/>
                </a:solidFill>
              </a:rPr>
              <a:t>Rationale behind the proposed approach</a:t>
            </a:r>
            <a:endParaRPr b="1" sz="2700">
              <a:solidFill>
                <a:srgbClr val="741B47"/>
              </a:solidFill>
            </a:endParaRPr>
          </a:p>
          <a:p>
            <a:pPr indent="-325755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rgbClr val="4C1130"/>
              </a:buClr>
              <a:buSzPct val="100000"/>
              <a:buChar char="●"/>
            </a:pPr>
            <a:r>
              <a:rPr b="1" lang="en-GB" sz="1700">
                <a:solidFill>
                  <a:srgbClr val="4C1130"/>
                </a:solidFill>
              </a:rPr>
              <a:t>Neural networks:</a:t>
            </a:r>
            <a:endParaRPr b="1" sz="1700">
              <a:solidFill>
                <a:srgbClr val="4C1130"/>
              </a:solidFill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4C1130"/>
                </a:solidFill>
              </a:rPr>
              <a:t>Neural networks, can capture complex, non-linear patterns in data. It can also provide some insights on the effectiveness of simpler models such as logistic regression.</a:t>
            </a:r>
            <a:endParaRPr sz="1700">
              <a:solidFill>
                <a:srgbClr val="4C1130"/>
              </a:solidFill>
            </a:endParaRPr>
          </a:p>
          <a:p>
            <a:pPr indent="-325755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rgbClr val="4C1130"/>
              </a:buClr>
              <a:buSzPct val="100000"/>
              <a:buChar char="●"/>
            </a:pPr>
            <a:r>
              <a:rPr b="1" lang="en-GB" sz="1700">
                <a:solidFill>
                  <a:srgbClr val="4C1130"/>
                </a:solidFill>
              </a:rPr>
              <a:t>Gradient Boosting Algorithms (XGBoost, LightGBM):</a:t>
            </a:r>
            <a:endParaRPr b="1" sz="1700">
              <a:solidFill>
                <a:srgbClr val="4C1130"/>
              </a:solidFill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4C1130"/>
                </a:solidFill>
              </a:rPr>
              <a:t>Gradient boosting algorithms often perform very well in terms of classification accuracy. These algorithms can handle imbalanced datasets and outliers effectively, which is common in fraud detection.</a:t>
            </a:r>
            <a:endParaRPr sz="1700">
              <a:solidFill>
                <a:srgbClr val="4C1130"/>
              </a:solidFill>
            </a:endParaRPr>
          </a:p>
          <a:p>
            <a:pPr indent="-325755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rgbClr val="4C1130"/>
              </a:buClr>
              <a:buSzPct val="100000"/>
              <a:buChar char="●"/>
            </a:pPr>
            <a:r>
              <a:rPr b="1" lang="en-GB" sz="1700">
                <a:solidFill>
                  <a:srgbClr val="4C1130"/>
                </a:solidFill>
              </a:rPr>
              <a:t>Multi-Model Ensemble:</a:t>
            </a:r>
            <a:endParaRPr b="1" sz="1700">
              <a:solidFill>
                <a:srgbClr val="4C1130"/>
              </a:solidFill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4C1130"/>
                </a:solidFill>
              </a:rPr>
              <a:t>Combining predictions from multiple models can lead to more accurate fraud detection. It can also mitigate the risk of false positives, false negatives, and overfitting.</a:t>
            </a:r>
            <a:endParaRPr sz="1700">
              <a:solidFill>
                <a:srgbClr val="4C1130"/>
              </a:solidFill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700"/>
          </a:p>
          <a:p>
            <a:pPr indent="0" lvl="0" marL="9144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700"/>
          </a:p>
          <a:p>
            <a:pPr indent="0" lvl="0" marL="914400" rtl="0" algn="l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b="1" sz="17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/>
          <p:nvPr>
            <p:ph type="ctrTitle"/>
          </p:nvPr>
        </p:nvSpPr>
        <p:spPr>
          <a:xfrm>
            <a:off x="301250" y="596500"/>
            <a:ext cx="8646300" cy="405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457200" rtl="0" algn="ctr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100">
                <a:solidFill>
                  <a:srgbClr val="741B47"/>
                </a:solidFill>
              </a:rPr>
              <a:t>TIMELINE</a:t>
            </a:r>
            <a:endParaRPr b="1" sz="2100">
              <a:solidFill>
                <a:srgbClr val="741B47"/>
              </a:solidFill>
            </a:endParaRPr>
          </a:p>
          <a:p>
            <a:pPr indent="0" lvl="0" marL="457200" rtl="0" algn="ctr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rgbClr val="741B47"/>
              </a:solidFill>
            </a:endParaRPr>
          </a:p>
          <a:p>
            <a:pPr indent="0" lvl="0" marL="457200" rtl="0" algn="ctr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rgbClr val="741B47"/>
              </a:solidFill>
            </a:endParaRPr>
          </a:p>
          <a:p>
            <a:pPr indent="0" lvl="0" marL="457200" rtl="0" algn="ctr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rgbClr val="741B47"/>
              </a:solidFill>
            </a:endParaRPr>
          </a:p>
          <a:p>
            <a:pPr indent="0" lvl="0" marL="457200" rtl="0" algn="ctr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rgbClr val="741B47"/>
              </a:solidFill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700"/>
          </a:p>
          <a:p>
            <a:pPr indent="0" lvl="0" marL="9144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700"/>
          </a:p>
          <a:p>
            <a:pPr indent="0" lvl="0" marL="914400" rtl="0" algn="l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b="1" sz="1700"/>
          </a:p>
        </p:txBody>
      </p:sp>
      <p:pic>
        <p:nvPicPr>
          <p:cNvPr id="166" name="Google Shape;16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2450" y="1136400"/>
            <a:ext cx="8085174" cy="342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0"/>
          <p:cNvSpPr txBox="1"/>
          <p:nvPr>
            <p:ph type="ctrTitle"/>
          </p:nvPr>
        </p:nvSpPr>
        <p:spPr>
          <a:xfrm>
            <a:off x="301250" y="596500"/>
            <a:ext cx="8646300" cy="405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457200" rtl="0" algn="ctr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100">
                <a:solidFill>
                  <a:srgbClr val="741B47"/>
                </a:solidFill>
              </a:rPr>
              <a:t>TIMELINE</a:t>
            </a:r>
            <a:endParaRPr b="1" sz="2100">
              <a:solidFill>
                <a:srgbClr val="741B47"/>
              </a:solidFill>
            </a:endParaRPr>
          </a:p>
          <a:p>
            <a:pPr indent="0" lvl="0" marL="457200" rtl="0" algn="ctr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rgbClr val="741B47"/>
              </a:solidFill>
            </a:endParaRPr>
          </a:p>
          <a:p>
            <a:pPr indent="0" lvl="0" marL="457200" rtl="0" algn="ctr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rgbClr val="741B47"/>
              </a:solidFill>
            </a:endParaRPr>
          </a:p>
          <a:p>
            <a:pPr indent="0" lvl="0" marL="457200" rtl="0" algn="ctr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rgbClr val="741B47"/>
              </a:solidFill>
            </a:endParaRPr>
          </a:p>
          <a:p>
            <a:pPr indent="0" lvl="0" marL="457200" rtl="0" algn="ctr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rgbClr val="741B47"/>
              </a:solidFill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700"/>
          </a:p>
          <a:p>
            <a:pPr indent="0" lvl="0" marL="9144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700"/>
          </a:p>
          <a:p>
            <a:pPr indent="0" lvl="0" marL="914400" rtl="0" algn="l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b="1" sz="1700"/>
          </a:p>
        </p:txBody>
      </p:sp>
      <p:pic>
        <p:nvPicPr>
          <p:cNvPr id="172" name="Google Shape;17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325" y="1264850"/>
            <a:ext cx="8289425" cy="288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1"/>
          <p:cNvSpPr txBox="1"/>
          <p:nvPr>
            <p:ph type="ctrTitle"/>
          </p:nvPr>
        </p:nvSpPr>
        <p:spPr>
          <a:xfrm>
            <a:off x="248850" y="2441350"/>
            <a:ext cx="8646300" cy="165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457200" rtl="0" algn="ctr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rgbClr val="741B47"/>
              </a:solidFill>
            </a:endParaRPr>
          </a:p>
          <a:p>
            <a:pPr indent="0" lvl="0" marL="457200" rtl="0" algn="ctr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rgbClr val="741B47"/>
              </a:solidFill>
            </a:endParaRPr>
          </a:p>
          <a:p>
            <a:pPr indent="0" lvl="0" marL="457200" rtl="0" algn="ctr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-GB" sz="4433">
                <a:solidFill>
                  <a:srgbClr val="741B47"/>
                </a:solidFill>
              </a:rPr>
              <a:t>THANK YOU</a:t>
            </a:r>
            <a:endParaRPr b="1" sz="4433">
              <a:solidFill>
                <a:srgbClr val="741B47"/>
              </a:solidFill>
            </a:endParaRPr>
          </a:p>
          <a:p>
            <a:pPr indent="0" lvl="0" marL="457200" rtl="0" algn="ctr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rgbClr val="741B47"/>
              </a:solidFill>
            </a:endParaRPr>
          </a:p>
          <a:p>
            <a:pPr indent="0" lvl="0" marL="457200" rtl="0" algn="ctr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rgbClr val="741B47"/>
              </a:solidFill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700"/>
          </a:p>
          <a:p>
            <a:pPr indent="0" lvl="0" marL="9144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700"/>
          </a:p>
          <a:p>
            <a:pPr indent="0" lvl="0" marL="914400" rtl="0" algn="l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b="1" sz="1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