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9"/>
  </p:notesMasterIdLst>
  <p:sldIdLst>
    <p:sldId id="256" r:id="rId2"/>
    <p:sldId id="258" r:id="rId3"/>
    <p:sldId id="264" r:id="rId4"/>
    <p:sldId id="257" r:id="rId5"/>
    <p:sldId id="265" r:id="rId6"/>
    <p:sldId id="331" r:id="rId7"/>
    <p:sldId id="330" r:id="rId8"/>
    <p:sldId id="274" r:id="rId9"/>
    <p:sldId id="327" r:id="rId10"/>
    <p:sldId id="329" r:id="rId11"/>
    <p:sldId id="301" r:id="rId12"/>
    <p:sldId id="332" r:id="rId13"/>
    <p:sldId id="318" r:id="rId14"/>
    <p:sldId id="303" r:id="rId15"/>
    <p:sldId id="325" r:id="rId16"/>
    <p:sldId id="326" r:id="rId17"/>
    <p:sldId id="323" r:id="rId18"/>
    <p:sldId id="340" r:id="rId19"/>
    <p:sldId id="334" r:id="rId20"/>
    <p:sldId id="347" r:id="rId21"/>
    <p:sldId id="342" r:id="rId22"/>
    <p:sldId id="348" r:id="rId23"/>
    <p:sldId id="346" r:id="rId24"/>
    <p:sldId id="310" r:id="rId25"/>
    <p:sldId id="309" r:id="rId26"/>
    <p:sldId id="311" r:id="rId27"/>
    <p:sldId id="313" r:id="rId28"/>
    <p:sldId id="324" r:id="rId29"/>
    <p:sldId id="267" r:id="rId30"/>
    <p:sldId id="317" r:id="rId31"/>
    <p:sldId id="316" r:id="rId32"/>
    <p:sldId id="320" r:id="rId33"/>
    <p:sldId id="319" r:id="rId34"/>
    <p:sldId id="321" r:id="rId35"/>
    <p:sldId id="305" r:id="rId36"/>
    <p:sldId id="314" r:id="rId37"/>
    <p:sldId id="315" r:id="rId38"/>
  </p:sldIdLst>
  <p:sldSz cx="9144000" cy="5143500" type="screen16x9"/>
  <p:notesSz cx="6858000" cy="9144000"/>
  <p:embeddedFontLst>
    <p:embeddedFont>
      <p:font typeface="Fira Sans Extra Condensed Medium" panose="020B0604020202020204" charset="0"/>
      <p:regular r:id="rId40"/>
      <p:bold r:id="rId41"/>
      <p:italic r:id="rId42"/>
      <p:boldItalic r:id="rId43"/>
    </p:embeddedFont>
    <p:embeddedFont>
      <p:font typeface="Hind" panose="020B0604020202020204" charset="0"/>
      <p:regular r:id="rId44"/>
      <p:bold r:id="rId45"/>
    </p:embeddedFont>
    <p:embeddedFont>
      <p:font typeface="Oswald" panose="020B0604020202020204" charset="0"/>
      <p:regular r:id="rId46"/>
      <p:bold r:id="rId47"/>
    </p:embeddedFont>
    <p:embeddedFont>
      <p:font typeface="Pathway Gothic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2E73"/>
    <a:srgbClr val="F5A785"/>
    <a:srgbClr val="E30010"/>
    <a:srgbClr val="FFFFCC"/>
    <a:srgbClr val="FFE600"/>
    <a:srgbClr val="141E5C"/>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725" autoAdjust="0"/>
  </p:normalViewPr>
  <p:slideViewPr>
    <p:cSldViewPr snapToGrid="0">
      <p:cViewPr varScale="1">
        <p:scale>
          <a:sx n="140" d="100"/>
          <a:sy n="140"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3830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7390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Coefficients: Estimate Std. Error t value </a:t>
            </a:r>
            <a:r>
              <a:rPr lang="en-US" dirty="0" err="1"/>
              <a:t>Pr</a:t>
            </a:r>
            <a:r>
              <a:rPr lang="en-US" dirty="0"/>
              <a:t>(&gt;|t|) (Intercept) -1.83770 0.15982 -11.499 &lt; 2e-16 *** </a:t>
            </a:r>
            <a:r>
              <a:rPr lang="en-US" dirty="0" err="1"/>
              <a:t>Altersgruppe</a:t>
            </a:r>
            <a:r>
              <a:rPr lang="en-US" dirty="0"/>
              <a:t>(59, Inf) 1.66400 0.06008 27.698 &lt; 2e-16 *** </a:t>
            </a:r>
            <a:r>
              <a:rPr lang="en-US" dirty="0" err="1"/>
              <a:t>seasonAutumn</a:t>
            </a:r>
            <a:r>
              <a:rPr lang="en-US" dirty="0"/>
              <a:t> -0.11828 0.08151 -1.451 0.14855 </a:t>
            </a:r>
            <a:r>
              <a:rPr lang="en-US" dirty="0" err="1"/>
              <a:t>seasonSpring</a:t>
            </a:r>
            <a:r>
              <a:rPr lang="en-US" dirty="0"/>
              <a:t> 0.23664 0.08079 2.929 0.00387 ** </a:t>
            </a:r>
            <a:r>
              <a:rPr lang="en-US" dirty="0" err="1"/>
              <a:t>seasonWinter</a:t>
            </a:r>
            <a:r>
              <a:rPr lang="en-US" dirty="0"/>
              <a:t> 0.09325 0.10207 0.914 0.36223 log(lag_1) 1.37197 0.05791 23.692 &lt; 2e-16 *** log(lag_2) -0.57622 0.05312 -10.847 &lt; 2e-16 ***</a:t>
            </a:r>
          </a:p>
        </p:txBody>
      </p:sp>
    </p:spTree>
    <p:extLst>
      <p:ext uri="{BB962C8B-B14F-4D97-AF65-F5344CB8AC3E}">
        <p14:creationId xmlns:p14="http://schemas.microsoft.com/office/powerpoint/2010/main" val="2781791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a:t>
            </a:r>
          </a:p>
          <a:p>
            <a:pPr algn="l"/>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a:t>DATA COLLECTION</a:t>
            </a:r>
            <a:endParaRPr dirty="0"/>
          </a:p>
        </p:txBody>
      </p:sp>
      <p:sp>
        <p:nvSpPr>
          <p:cNvPr id="358" name="Google Shape;358;p32"/>
          <p:cNvSpPr txBox="1">
            <a:spLocks noGrp="1"/>
          </p:cNvSpPr>
          <p:nvPr>
            <p:ph type="body" idx="1"/>
          </p:nvPr>
        </p:nvSpPr>
        <p:spPr>
          <a:xfrm>
            <a:off x="720000" y="1062169"/>
            <a:ext cx="7704000" cy="3787933"/>
          </a:xfrm>
          <a:prstGeom prst="rect">
            <a:avLst/>
          </a:prstGeom>
        </p:spPr>
        <p:txBody>
          <a:bodyPr spcFirstLastPara="1" wrap="square" lIns="91425" tIns="91425" rIns="91425" bIns="91425" anchor="t" anchorCtr="0">
            <a:noAutofit/>
          </a:bodyPr>
          <a:lstStyle/>
          <a:p>
            <a:pPr marL="152400" indent="0">
              <a:buNone/>
            </a:pPr>
            <a:r>
              <a:rPr lang="de-DE" sz="1400" b="1" u="sng" dirty="0" err="1">
                <a:solidFill>
                  <a:srgbClr val="FFFFFF"/>
                </a:solidFill>
              </a:rPr>
              <a:t>From</a:t>
            </a:r>
            <a:r>
              <a:rPr lang="de-DE" sz="1400" b="1" u="sng" dirty="0">
                <a:solidFill>
                  <a:srgbClr val="FFFFFF"/>
                </a:solidFill>
              </a:rPr>
              <a:t> </a:t>
            </a:r>
            <a:r>
              <a:rPr lang="de-DE" sz="1400" b="1" u="sng" dirty="0" err="1">
                <a:solidFill>
                  <a:srgbClr val="FFFFFF"/>
                </a:solidFill>
              </a:rPr>
              <a:t>the</a:t>
            </a:r>
            <a:r>
              <a:rPr lang="de-DE" sz="1400" b="1" u="sng" dirty="0">
                <a:solidFill>
                  <a:srgbClr val="FFFFFF"/>
                </a:solidFill>
              </a:rPr>
              <a:t> </a:t>
            </a:r>
            <a:r>
              <a:rPr lang="de-DE" sz="1400" b="1" u="sng" dirty="0" err="1">
                <a:solidFill>
                  <a:srgbClr val="FFFFFF"/>
                </a:solidFill>
              </a:rPr>
              <a:t>RKI</a:t>
            </a:r>
            <a:r>
              <a:rPr lang="de-DE" sz="1400" b="1" u="sng" dirty="0">
                <a:solidFill>
                  <a:srgbClr val="FFFFFF"/>
                </a:solidFill>
              </a:rPr>
              <a:t>:</a:t>
            </a:r>
            <a:endParaRPr lang="en-US" sz="1400" b="1" u="sng" dirty="0">
              <a:solidFill>
                <a:srgbClr val="FFFFFF"/>
              </a:solidFill>
            </a:endParaRPr>
          </a:p>
          <a:p>
            <a:pPr marL="438150" indent="-285750">
              <a:buClr>
                <a:srgbClr val="FFFFFF"/>
              </a:buClr>
              <a:buFont typeface="Arial" panose="020B0604020202020204" pitchFamily="34" charset="0"/>
              <a:buChar char="•"/>
            </a:pPr>
            <a:r>
              <a:rPr lang="de-DE" sz="1600" dirty="0">
                <a:solidFill>
                  <a:srgbClr val="FFFFFF"/>
                </a:solidFill>
              </a:rPr>
              <a:t>Neuerkrankung </a:t>
            </a:r>
          </a:p>
          <a:p>
            <a:pPr marL="438150" indent="-285750">
              <a:buClr>
                <a:srgbClr val="FFFFFF"/>
              </a:buClr>
              <a:buFont typeface="Arial" panose="020B0604020202020204" pitchFamily="34" charset="0"/>
              <a:buChar char="•"/>
            </a:pPr>
            <a:r>
              <a:rPr lang="de-DE" sz="1600" dirty="0">
                <a:solidFill>
                  <a:srgbClr val="FFFFFF"/>
                </a:solidFill>
              </a:rPr>
              <a:t>Hospitalisierung</a:t>
            </a:r>
            <a:endParaRPr lang="en-US" sz="1600" dirty="0">
              <a:solidFill>
                <a:srgbClr val="FFFFFF"/>
              </a:solidFill>
            </a:endParaRPr>
          </a:p>
          <a:p>
            <a:pPr marL="152400" indent="0">
              <a:buNone/>
            </a:pPr>
            <a:endParaRPr lang="de-DE" sz="1600" dirty="0">
              <a:solidFill>
                <a:srgbClr val="FFFFFF"/>
              </a:solidFill>
            </a:endParaRPr>
          </a:p>
          <a:p>
            <a:pPr marL="152400" indent="0">
              <a:buNone/>
            </a:pPr>
            <a:r>
              <a:rPr lang="de-DE" sz="1400" b="1" u="sng" dirty="0" err="1">
                <a:solidFill>
                  <a:srgbClr val="FFFFFF"/>
                </a:solidFill>
              </a:rPr>
              <a:t>From</a:t>
            </a:r>
            <a:r>
              <a:rPr lang="de-DE" sz="1400" b="1" u="sng" dirty="0">
                <a:solidFill>
                  <a:srgbClr val="FFFFFF"/>
                </a:solidFill>
              </a:rPr>
              <a:t> </a:t>
            </a:r>
            <a:r>
              <a:rPr lang="de-DE" sz="1400" b="1" u="sng" dirty="0" err="1">
                <a:solidFill>
                  <a:srgbClr val="FFFFFF"/>
                </a:solidFill>
              </a:rPr>
              <a:t>the</a:t>
            </a:r>
            <a:r>
              <a:rPr lang="de-DE" sz="1400" b="1" u="sng" dirty="0">
                <a:solidFill>
                  <a:srgbClr val="FFFFFF"/>
                </a:solidFill>
              </a:rPr>
              <a:t> </a:t>
            </a:r>
            <a:r>
              <a:rPr lang="de-DE" sz="1400" b="1" u="sng" dirty="0" err="1">
                <a:solidFill>
                  <a:srgbClr val="FFFFFF"/>
                </a:solidFill>
              </a:rPr>
              <a:t>KITMetricslab</a:t>
            </a:r>
            <a:r>
              <a:rPr lang="de-DE" sz="1400" b="1" u="sng" dirty="0">
                <a:solidFill>
                  <a:srgbClr val="FFFFFF"/>
                </a:solidFill>
              </a:rPr>
              <a:t>:</a:t>
            </a:r>
            <a:endParaRPr lang="en-US" sz="1400" b="1" u="sng" dirty="0">
              <a:solidFill>
                <a:srgbClr val="FFFFFF"/>
              </a:solidFill>
            </a:endParaRPr>
          </a:p>
          <a:p>
            <a:pPr marL="438150" indent="-285750">
              <a:buClr>
                <a:srgbClr val="FFFFFF"/>
              </a:buClr>
              <a:buFont typeface="Arial" panose="020B0604020202020204" pitchFamily="34" charset="0"/>
              <a:buChar char="•"/>
            </a:pPr>
            <a:r>
              <a:rPr lang="de-DE" sz="1600" dirty="0">
                <a:solidFill>
                  <a:srgbClr val="FFFFFF"/>
                </a:solidFill>
              </a:rPr>
              <a:t>Population</a:t>
            </a:r>
          </a:p>
          <a:p>
            <a:pPr marL="152400" indent="0">
              <a:buNone/>
            </a:pPr>
            <a:endParaRPr lang="en-US" sz="1600" dirty="0">
              <a:solidFill>
                <a:srgbClr val="FFFFFF"/>
              </a:solidFill>
            </a:endParaRPr>
          </a:p>
          <a:p>
            <a:pPr marL="152400" indent="0">
              <a:buNone/>
            </a:pPr>
            <a:r>
              <a:rPr lang="en-US" sz="1400" b="1" u="sng" dirty="0">
                <a:solidFill>
                  <a:srgbClr val="FFFFFF"/>
                </a:solidFill>
              </a:rPr>
              <a:t>Data on the COVID-19 vaccination rate </a:t>
            </a:r>
          </a:p>
          <a:p>
            <a:pPr marL="152400" indent="0">
              <a:buNone/>
            </a:pPr>
            <a:r>
              <a:rPr lang="de-DE" sz="1600" dirty="0" err="1">
                <a:solidFill>
                  <a:srgbClr val="FFFFFF"/>
                </a:solidFill>
              </a:rPr>
              <a:t>Conflicts</a:t>
            </a:r>
            <a:r>
              <a:rPr lang="de-DE" sz="1600" dirty="0">
                <a:solidFill>
                  <a:srgbClr val="FFFFFF"/>
                </a:solidFill>
              </a:rPr>
              <a:t> </a:t>
            </a:r>
            <a:r>
              <a:rPr lang="de-DE" sz="1600" dirty="0" err="1">
                <a:solidFill>
                  <a:srgbClr val="FFFFFF"/>
                </a:solidFill>
              </a:rPr>
              <a:t>with</a:t>
            </a:r>
            <a:r>
              <a:rPr lang="de-DE" sz="1600" dirty="0">
                <a:solidFill>
                  <a:srgbClr val="FFFFFF"/>
                </a:solidFill>
              </a:rPr>
              <a:t> </a:t>
            </a:r>
            <a:r>
              <a:rPr lang="de-DE" sz="1600" dirty="0" err="1">
                <a:solidFill>
                  <a:srgbClr val="FFFFFF"/>
                </a:solidFill>
              </a:rPr>
              <a:t>other</a:t>
            </a:r>
            <a:r>
              <a:rPr lang="de-DE" sz="1600" dirty="0">
                <a:solidFill>
                  <a:srgbClr val="FFFFFF"/>
                </a:solidFill>
              </a:rPr>
              <a:t> </a:t>
            </a:r>
            <a:r>
              <a:rPr lang="de-DE" sz="1600" dirty="0" err="1">
                <a:solidFill>
                  <a:srgbClr val="FFFFFF"/>
                </a:solidFill>
              </a:rPr>
              <a:t>data</a:t>
            </a:r>
            <a:r>
              <a:rPr lang="de-DE" sz="1600" dirty="0">
                <a:solidFill>
                  <a:srgbClr val="FFFFFF"/>
                </a:solidFill>
              </a:rPr>
              <a:t> </a:t>
            </a:r>
            <a:r>
              <a:rPr lang="de-DE" sz="1600" dirty="0" err="1">
                <a:solidFill>
                  <a:srgbClr val="FFFFFF"/>
                </a:solidFill>
              </a:rPr>
              <a:t>sets</a:t>
            </a:r>
            <a:r>
              <a:rPr lang="de-DE" sz="1600" dirty="0">
                <a:solidFill>
                  <a:srgbClr val="FFFFFF"/>
                </a:solidFill>
              </a:rPr>
              <a:t>:</a:t>
            </a:r>
            <a:endParaRPr lang="en-US" sz="1600" dirty="0">
              <a:solidFill>
                <a:srgbClr val="FFFFFF"/>
              </a:solidFill>
            </a:endParaRPr>
          </a:p>
          <a:p>
            <a:pPr marL="438150" indent="-285750">
              <a:buClr>
                <a:srgbClr val="FFFFFF"/>
              </a:buClr>
              <a:buFont typeface="Arial" panose="020B0604020202020204" pitchFamily="34" charset="0"/>
              <a:buChar char="•"/>
            </a:pPr>
            <a:r>
              <a:rPr lang="de-DE" sz="1600" dirty="0">
                <a:solidFill>
                  <a:srgbClr val="FFFFFF"/>
                </a:solidFill>
              </a:rPr>
              <a:t>Age </a:t>
            </a:r>
            <a:r>
              <a:rPr lang="de-DE" sz="1600" dirty="0" err="1">
                <a:solidFill>
                  <a:srgbClr val="FFFFFF"/>
                </a:solidFill>
              </a:rPr>
              <a:t>groups</a:t>
            </a:r>
            <a:r>
              <a:rPr lang="de-DE" sz="1600" dirty="0">
                <a:solidFill>
                  <a:srgbClr val="FFFFFF"/>
                </a:solidFill>
              </a:rPr>
              <a:t> on </a:t>
            </a:r>
            <a:r>
              <a:rPr lang="de-DE" sz="1600" dirty="0" err="1">
                <a:solidFill>
                  <a:srgbClr val="FFFFFF"/>
                </a:solidFill>
              </a:rPr>
              <a:t>the</a:t>
            </a:r>
            <a:r>
              <a:rPr lang="de-DE" sz="1600" dirty="0">
                <a:solidFill>
                  <a:srgbClr val="FFFFFF"/>
                </a:solidFill>
              </a:rPr>
              <a:t> Impfquote </a:t>
            </a:r>
            <a:r>
              <a:rPr lang="de-DE" sz="1600" dirty="0" err="1">
                <a:solidFill>
                  <a:srgbClr val="FFFFFF"/>
                </a:solidFill>
              </a:rPr>
              <a:t>data</a:t>
            </a:r>
            <a:r>
              <a:rPr lang="de-DE" sz="1600" dirty="0">
                <a:solidFill>
                  <a:srgbClr val="FFFFFF"/>
                </a:solidFill>
              </a:rPr>
              <a:t> </a:t>
            </a:r>
            <a:r>
              <a:rPr lang="de-DE" sz="1600" dirty="0" err="1">
                <a:solidFill>
                  <a:srgbClr val="FFFFFF"/>
                </a:solidFill>
              </a:rPr>
              <a:t>set</a:t>
            </a:r>
            <a:r>
              <a:rPr lang="de-DE" sz="1600" dirty="0">
                <a:solidFill>
                  <a:srgbClr val="FFFFFF"/>
                </a:solidFill>
              </a:rPr>
              <a:t>:  </a:t>
            </a:r>
          </a:p>
          <a:p>
            <a:pPr marL="152400" indent="0">
              <a:buClr>
                <a:srgbClr val="FFFFFF"/>
              </a:buClr>
              <a:buNone/>
            </a:pPr>
            <a:r>
              <a:rPr lang="de-DE" sz="1600" dirty="0">
                <a:solidFill>
                  <a:srgbClr val="FFFFFF"/>
                </a:solidFill>
              </a:rPr>
              <a:t>	„05-11“, „12-17“, „18-59“, „60+“</a:t>
            </a:r>
            <a:endParaRPr lang="en-US" sz="1600" dirty="0">
              <a:solidFill>
                <a:srgbClr val="FFFFFF"/>
              </a:solidFill>
            </a:endParaRPr>
          </a:p>
          <a:p>
            <a:pPr marL="438150" indent="-285750">
              <a:buClr>
                <a:srgbClr val="FFFFFF"/>
              </a:buClr>
              <a:buFont typeface="Arial" panose="020B0604020202020204" pitchFamily="34" charset="0"/>
              <a:buChar char="•"/>
            </a:pPr>
            <a:r>
              <a:rPr lang="de-DE" sz="1600" dirty="0">
                <a:solidFill>
                  <a:srgbClr val="FFFFFF"/>
                </a:solidFill>
              </a:rPr>
              <a:t>Age </a:t>
            </a:r>
            <a:r>
              <a:rPr lang="de-DE" sz="1600" dirty="0" err="1">
                <a:solidFill>
                  <a:srgbClr val="FFFFFF"/>
                </a:solidFill>
              </a:rPr>
              <a:t>groups</a:t>
            </a:r>
            <a:r>
              <a:rPr lang="de-DE" sz="1600" dirty="0">
                <a:solidFill>
                  <a:srgbClr val="FFFFFF"/>
                </a:solidFill>
              </a:rPr>
              <a:t> on </a:t>
            </a:r>
            <a:r>
              <a:rPr lang="de-DE" sz="1600" dirty="0" err="1">
                <a:solidFill>
                  <a:srgbClr val="FFFFFF"/>
                </a:solidFill>
              </a:rPr>
              <a:t>the</a:t>
            </a:r>
            <a:r>
              <a:rPr lang="de-DE" sz="1600" dirty="0">
                <a:solidFill>
                  <a:srgbClr val="FFFFFF"/>
                </a:solidFill>
              </a:rPr>
              <a:t> Neuerkrankung and Hospitalisierung </a:t>
            </a:r>
            <a:r>
              <a:rPr lang="de-DE" sz="1600" dirty="0" err="1">
                <a:solidFill>
                  <a:srgbClr val="FFFFFF"/>
                </a:solidFill>
              </a:rPr>
              <a:t>data</a:t>
            </a:r>
            <a:r>
              <a:rPr lang="de-DE" sz="1600" dirty="0">
                <a:solidFill>
                  <a:srgbClr val="FFFFFF"/>
                </a:solidFill>
              </a:rPr>
              <a:t> </a:t>
            </a:r>
            <a:r>
              <a:rPr lang="de-DE" sz="1600" dirty="0" err="1">
                <a:solidFill>
                  <a:srgbClr val="FFFFFF"/>
                </a:solidFill>
              </a:rPr>
              <a:t>sets</a:t>
            </a:r>
            <a:r>
              <a:rPr lang="de-DE" sz="1600" dirty="0">
                <a:solidFill>
                  <a:srgbClr val="FFFFFF"/>
                </a:solidFill>
              </a:rPr>
              <a:t> : </a:t>
            </a:r>
          </a:p>
          <a:p>
            <a:pPr marL="152400" indent="0">
              <a:buClr>
                <a:srgbClr val="FFFFFF"/>
              </a:buClr>
              <a:buNone/>
            </a:pPr>
            <a:r>
              <a:rPr lang="de-DE" sz="1600" dirty="0">
                <a:solidFill>
                  <a:srgbClr val="FFFFFF"/>
                </a:solidFill>
              </a:rPr>
              <a:t>	„00-04“, „05-14“, „15-34“, „35-59“, „60-79“, „80+“</a:t>
            </a:r>
            <a:endParaRPr lang="en-US" sz="1600" dirty="0">
              <a:solidFill>
                <a:srgbClr val="FFFFFF"/>
              </a:solidFill>
            </a:endParaRP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17122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extLst>
              <p:ext uri="{D42A27DB-BD31-4B8C-83A1-F6EECF244321}">
                <p14:modId xmlns:p14="http://schemas.microsoft.com/office/powerpoint/2010/main" val="2734609863"/>
              </p:ext>
            </p:extLst>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a:solidFill>
                            <a:srgbClr val="212E73"/>
                          </a:solidFill>
                          <a:latin typeface="Hind" panose="020B0604020202020204" charset="0"/>
                          <a:cs typeface="Hind" panose="020B0604020202020204" charset="0"/>
                        </a:rPr>
                        <a:t>Meldedatum</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Kalenderjahr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Kalenderwoche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Bundesland</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Altersgruppe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Neuerkrankung</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Hospitalisierung</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11" name="Textfeld 10">
            <a:extLst>
              <a:ext uri="{FF2B5EF4-FFF2-40B4-BE49-F238E27FC236}">
                <a16:creationId xmlns:a16="http://schemas.microsoft.com/office/drawing/2014/main" id="{FACF82E5-5139-4D3B-8A31-12A82DD7AB0A}"/>
              </a:ext>
            </a:extLst>
          </p:cNvPr>
          <p:cNvSpPr txBox="1"/>
          <p:nvPr/>
        </p:nvSpPr>
        <p:spPr>
          <a:xfrm>
            <a:off x="8819872" y="4756198"/>
            <a:ext cx="32412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7</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2806372552"/>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Neuerkrankung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Hospitalisierung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42" presetClass="path" presetSubtype="0" accel="50000" decel="50000" fill="hold" nodeType="withEffect">
                                  <p:stCondLst>
                                    <p:cond delay="0"/>
                                  </p:stCondLst>
                                  <p:childTnLst>
                                    <p:animMotion origin="layout" path="M -3.05556E-6 -4.44444E-6 L 0.31962 0.0034 " pathEditMode="relative" rAng="0" ptsTypes="AA">
                                      <p:cBhvr>
                                        <p:cTn id="18" dur="3000" fill="hold"/>
                                        <p:tgtEl>
                                          <p:spTgt spid="84"/>
                                        </p:tgtEl>
                                        <p:attrNameLst>
                                          <p:attrName>ppt_x</p:attrName>
                                          <p:attrName>ppt_y</p:attrName>
                                        </p:attrNameLst>
                                      </p:cBhvr>
                                      <p:rCtr x="15972" y="154"/>
                                    </p:animMotion>
                                  </p:childTnLst>
                                </p:cTn>
                              </p:par>
                              <p:par>
                                <p:cTn id="19" presetID="10"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POSSIBLE </a:t>
            </a:r>
            <a:r>
              <a:rPr lang="de-DE" dirty="0" err="1"/>
              <a:t>INTERPRETATIONS</a:t>
            </a:r>
            <a:r>
              <a:rPr lang="de-DE" dirty="0"/>
              <a:t> </a:t>
            </a:r>
            <a:r>
              <a:rPr lang="de-DE" dirty="0" err="1"/>
              <a:t>OF</a:t>
            </a:r>
            <a:r>
              <a:rPr lang="de-DE" dirty="0"/>
              <a:t>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28" name="Rechteck 27">
            <a:extLst>
              <a:ext uri="{FF2B5EF4-FFF2-40B4-BE49-F238E27FC236}">
                <a16:creationId xmlns:a16="http://schemas.microsoft.com/office/drawing/2014/main" id="{BBE6DF46-8F2F-46E8-98E6-87A984F86F19}"/>
              </a:ext>
            </a:extLst>
          </p:cNvPr>
          <p:cNvSpPr/>
          <p:nvPr/>
        </p:nvSpPr>
        <p:spPr>
          <a:xfrm>
            <a:off x="470250" y="1204780"/>
            <a:ext cx="1080745" cy="369332"/>
          </a:xfrm>
          <a:prstGeom prst="rect">
            <a:avLst/>
          </a:prstGeom>
        </p:spPr>
        <p:txBody>
          <a:bodyPr wrap="none">
            <a:spAutoFit/>
          </a:bodyPr>
          <a:lstStyle/>
          <a:p>
            <a:r>
              <a:rPr lang="de-DE" sz="1800" dirty="0">
                <a:solidFill>
                  <a:srgbClr val="FFFFFF"/>
                </a:solidFill>
                <a:latin typeface="Hind" panose="020B0604020202020204" charset="0"/>
                <a:cs typeface="Hind" panose="020B0604020202020204" charset="0"/>
              </a:rPr>
              <a:t>Standard</a:t>
            </a:r>
            <a:endParaRPr lang="en-US" sz="1800" dirty="0">
              <a:solidFill>
                <a:srgbClr val="FFFFFF"/>
              </a:solidFill>
              <a:latin typeface="Hind" panose="020B0604020202020204" charset="0"/>
              <a:cs typeface="Hind" panose="020B0604020202020204" charset="0"/>
            </a:endParaRPr>
          </a:p>
        </p:txBody>
      </p:sp>
      <p:sp>
        <p:nvSpPr>
          <p:cNvPr id="29" name="Rechteck 28">
            <a:extLst>
              <a:ext uri="{FF2B5EF4-FFF2-40B4-BE49-F238E27FC236}">
                <a16:creationId xmlns:a16="http://schemas.microsoft.com/office/drawing/2014/main" id="{E0A5BCC5-796A-4DB6-A8B2-CE46ABC0E044}"/>
              </a:ext>
            </a:extLst>
          </p:cNvPr>
          <p:cNvSpPr/>
          <p:nvPr/>
        </p:nvSpPr>
        <p:spPr>
          <a:xfrm>
            <a:off x="470250" y="3048210"/>
            <a:ext cx="1991251" cy="369332"/>
          </a:xfrm>
          <a:prstGeom prst="rect">
            <a:avLst/>
          </a:prstGeom>
        </p:spPr>
        <p:txBody>
          <a:bodyPr wrap="none">
            <a:spAutoFit/>
          </a:bodyPr>
          <a:lstStyle/>
          <a:p>
            <a:r>
              <a:rPr lang="de-DE" sz="1800" dirty="0">
                <a:solidFill>
                  <a:srgbClr val="FFFFFF"/>
                </a:solidFill>
                <a:latin typeface="Hind" panose="020B0604020202020204" charset="0"/>
                <a:cs typeface="Hind" panose="020B0604020202020204" charset="0"/>
              </a:rPr>
              <a:t>Absolute </a:t>
            </a:r>
            <a:r>
              <a:rPr lang="de-DE" sz="1800" dirty="0" err="1">
                <a:solidFill>
                  <a:srgbClr val="FFFFFF"/>
                </a:solidFill>
                <a:latin typeface="Hind" panose="020B0604020202020204" charset="0"/>
                <a:cs typeface="Hind" panose="020B0604020202020204" charset="0"/>
              </a:rPr>
              <a:t>numbers</a:t>
            </a:r>
            <a:endParaRPr lang="en-US" sz="1800" dirty="0">
              <a:solidFill>
                <a:srgbClr val="FFFFFF"/>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6990A107-C6D8-448A-93FB-DF6BC43C5566}"/>
              </a:ext>
            </a:extLst>
          </p:cNvPr>
          <p:cNvPicPr>
            <a:picLocks noChangeAspect="1"/>
          </p:cNvPicPr>
          <p:nvPr/>
        </p:nvPicPr>
        <p:blipFill>
          <a:blip r:embed="rId3"/>
          <a:stretch>
            <a:fillRect/>
          </a:stretch>
        </p:blipFill>
        <p:spPr>
          <a:xfrm>
            <a:off x="470250" y="1574112"/>
            <a:ext cx="8072564" cy="1210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Grafik 6">
            <a:extLst>
              <a:ext uri="{FF2B5EF4-FFF2-40B4-BE49-F238E27FC236}">
                <a16:creationId xmlns:a16="http://schemas.microsoft.com/office/drawing/2014/main" id="{4FD2ECBB-A95A-4BBE-BB76-9C2CDBFB5C8D}"/>
              </a:ext>
            </a:extLst>
          </p:cNvPr>
          <p:cNvPicPr>
            <a:picLocks noChangeAspect="1"/>
          </p:cNvPicPr>
          <p:nvPr/>
        </p:nvPicPr>
        <p:blipFill>
          <a:blip r:embed="rId4"/>
          <a:stretch>
            <a:fillRect/>
          </a:stretch>
        </p:blipFill>
        <p:spPr>
          <a:xfrm>
            <a:off x="470250" y="3417542"/>
            <a:ext cx="8072566" cy="1210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59F0DD8F-8B47-4542-B7EB-742A6E69ADF4}"/>
              </a:ext>
            </a:extLst>
          </p:cNvPr>
          <p:cNvPicPr>
            <a:picLocks noChangeAspect="1"/>
          </p:cNvPicPr>
          <p:nvPr/>
        </p:nvPicPr>
        <p:blipFill>
          <a:blip r:embed="rId3"/>
          <a:stretch>
            <a:fillRect/>
          </a:stretch>
        </p:blipFill>
        <p:spPr>
          <a:xfrm>
            <a:off x="958255" y="1591633"/>
            <a:ext cx="7227489" cy="3252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POSSIBLE </a:t>
            </a:r>
            <a:r>
              <a:rPr lang="de-DE" dirty="0" err="1"/>
              <a:t>INTERPRETATIONS</a:t>
            </a:r>
            <a:r>
              <a:rPr lang="de-DE" dirty="0"/>
              <a:t> </a:t>
            </a:r>
            <a:r>
              <a:rPr lang="de-DE" dirty="0" err="1"/>
              <a:t>OF</a:t>
            </a:r>
            <a:r>
              <a:rPr lang="de-DE" dirty="0"/>
              <a:t>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28" name="Rechteck 27">
            <a:extLst>
              <a:ext uri="{FF2B5EF4-FFF2-40B4-BE49-F238E27FC236}">
                <a16:creationId xmlns:a16="http://schemas.microsoft.com/office/drawing/2014/main" id="{BBE6DF46-8F2F-46E8-98E6-87A984F86F19}"/>
              </a:ext>
            </a:extLst>
          </p:cNvPr>
          <p:cNvSpPr/>
          <p:nvPr/>
        </p:nvSpPr>
        <p:spPr>
          <a:xfrm>
            <a:off x="470250" y="1204780"/>
            <a:ext cx="2787943" cy="369332"/>
          </a:xfrm>
          <a:prstGeom prst="rect">
            <a:avLst/>
          </a:prstGeom>
        </p:spPr>
        <p:txBody>
          <a:bodyPr wrap="none">
            <a:spAutoFit/>
          </a:bodyPr>
          <a:lstStyle/>
          <a:p>
            <a:r>
              <a:rPr lang="de-DE" sz="1800" dirty="0" err="1">
                <a:solidFill>
                  <a:srgbClr val="FFFFFF"/>
                </a:solidFill>
                <a:latin typeface="Hind" panose="020B0604020202020204" charset="0"/>
                <a:cs typeface="Hind" panose="020B0604020202020204" charset="0"/>
              </a:rPr>
              <a:t>Hospitalizations</a:t>
            </a:r>
            <a:r>
              <a:rPr lang="de-DE" sz="1800" dirty="0">
                <a:solidFill>
                  <a:srgbClr val="FFFFFF"/>
                </a:solidFill>
                <a:latin typeface="Hind" panose="020B0604020202020204" charset="0"/>
                <a:cs typeface="Hind" panose="020B0604020202020204" charset="0"/>
              </a:rPr>
              <a:t> / </a:t>
            </a:r>
            <a:r>
              <a:rPr lang="de-DE" sz="1800" dirty="0" err="1">
                <a:solidFill>
                  <a:srgbClr val="FFFFFF"/>
                </a:solidFill>
                <a:latin typeface="Hind" panose="020B0604020202020204" charset="0"/>
                <a:cs typeface="Hind" panose="020B0604020202020204" charset="0"/>
              </a:rPr>
              <a:t>Infected</a:t>
            </a:r>
            <a:endParaRPr lang="en-US" sz="1800" dirty="0">
              <a:solidFill>
                <a:srgbClr val="FFFFFF"/>
              </a:solidFill>
              <a:latin typeface="Hind" panose="020B0604020202020204" charset="0"/>
              <a:cs typeface="Hind" panose="020B0604020202020204" charset="0"/>
            </a:endParaRPr>
          </a:p>
        </p:txBody>
      </p:sp>
    </p:spTree>
    <p:extLst>
      <p:ext uri="{BB962C8B-B14F-4D97-AF65-F5344CB8AC3E}">
        <p14:creationId xmlns:p14="http://schemas.microsoft.com/office/powerpoint/2010/main" val="375736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C86D53CD-4766-49BE-AD24-70D9E9A725C3}"/>
              </a:ext>
            </a:extLst>
          </p:cNvPr>
          <p:cNvPicPr>
            <a:picLocks noChangeAspect="1"/>
          </p:cNvPicPr>
          <p:nvPr/>
        </p:nvPicPr>
        <p:blipFill>
          <a:blip r:embed="rId2"/>
          <a:stretch>
            <a:fillRect/>
          </a:stretch>
        </p:blipFill>
        <p:spPr>
          <a:xfrm>
            <a:off x="495675" y="1101749"/>
            <a:ext cx="8152650" cy="3668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a:t>Discussion</a:t>
            </a:r>
            <a:endParaRPr lang="en-US" dirty="0"/>
          </a:p>
        </p:txBody>
      </p:sp>
      <p:sp>
        <p:nvSpPr>
          <p:cNvPr id="51" name="Textfeld 50">
            <a:extLst>
              <a:ext uri="{FF2B5EF4-FFF2-40B4-BE49-F238E27FC236}">
                <a16:creationId xmlns:a16="http://schemas.microsoft.com/office/drawing/2014/main" id="{2ADE2907-8C73-4175-8B11-32C3AC0F6845}"/>
              </a:ext>
            </a:extLst>
          </p:cNvPr>
          <p:cNvSpPr txBox="1"/>
          <p:nvPr/>
        </p:nvSpPr>
        <p:spPr>
          <a:xfrm>
            <a:off x="8807048" y="4761468"/>
            <a:ext cx="33695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014F3DF1-7EE9-4C55-994A-9A330A14BE4E}"/>
              </a:ext>
            </a:extLst>
          </p:cNvPr>
          <p:cNvPicPr>
            <a:picLocks noChangeAspect="1"/>
          </p:cNvPicPr>
          <p:nvPr/>
        </p:nvPicPr>
        <p:blipFill>
          <a:blip r:embed="rId2"/>
          <a:stretch>
            <a:fillRect/>
          </a:stretch>
        </p:blipFill>
        <p:spPr>
          <a:xfrm>
            <a:off x="495675" y="1101748"/>
            <a:ext cx="8152650" cy="3668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96032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6577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D2E876B-AC0C-4C5A-9328-74A852B88E10}"/>
              </a:ext>
            </a:extLst>
          </p:cNvPr>
          <p:cNvPicPr>
            <a:picLocks noChangeAspect="1"/>
          </p:cNvPicPr>
          <p:nvPr/>
        </p:nvPicPr>
        <p:blipFill>
          <a:blip r:embed="rId2"/>
          <a:stretch>
            <a:fillRect/>
          </a:stretch>
        </p:blipFill>
        <p:spPr>
          <a:xfrm>
            <a:off x="671964" y="1206020"/>
            <a:ext cx="7794578" cy="3507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SEASONAL</a:t>
            </a:r>
            <a:r>
              <a:rPr lang="de-DE" dirty="0"/>
              <a:t> </a:t>
            </a:r>
            <a:r>
              <a:rPr lang="de-DE" dirty="0" err="1"/>
              <a:t>EFFECT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63617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048726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MODELLVORSTELLUNG (FÜR BAYERN)</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1542631"/>
            <a:ext cx="6338274" cy="18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log(</a:t>
            </a:r>
            <a:r>
              <a:rPr kumimoji="0" lang="en-US" altLang="en-US" sz="2000" b="0" i="0" u="none" strike="noStrike" cap="none" normalizeH="0" baseline="0" dirty="0" err="1">
                <a:ln>
                  <a:noFill/>
                </a:ln>
                <a:solidFill>
                  <a:srgbClr val="F8F8F8"/>
                </a:solidFill>
                <a:effectLst/>
                <a:latin typeface="Hind" panose="020B0604020202020204" charset="0"/>
                <a:cs typeface="Hind" panose="020B0604020202020204" charset="0"/>
              </a:rPr>
              <a:t>Hospitalisiert</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a:t>
            </a:r>
            <a:r>
              <a:rPr kumimoji="0" lang="en-US" altLang="en-US" sz="2000" b="0" i="0" u="none" strike="noStrike" cap="none" normalizeH="0" baseline="-25000" dirty="0" err="1">
                <a:ln>
                  <a:noFill/>
                </a:ln>
                <a:solidFill>
                  <a:srgbClr val="F8F8F8"/>
                </a:solidFill>
                <a:effectLst/>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kumimoji="0" lang="el-GR" altLang="en-US" sz="2000" b="0" i="0" u="none" strike="noStrike" cap="none" normalizeH="0" baseline="0" dirty="0">
                <a:ln>
                  <a:noFill/>
                </a:ln>
                <a:solidFill>
                  <a:srgbClr val="F8F8F8"/>
                </a:solidFill>
                <a:effectLst/>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0</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1</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lang="en-US" altLang="en-US" sz="2000" dirty="0">
                <a:solidFill>
                  <a:srgbClr val="F8F8F8"/>
                </a:solidFill>
                <a:latin typeface="Hind" panose="020B0604020202020204" charset="0"/>
                <a:cs typeface="Hind" panose="020B0604020202020204" charset="0"/>
              </a:rPr>
              <a:t>Ⅰ</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a:t>
            </a:r>
            <a:r>
              <a:rPr kumimoji="0" lang="en-US" altLang="en-US" sz="2000" b="0" i="0" u="none" strike="noStrike" cap="none" normalizeH="0" baseline="0" dirty="0" err="1">
                <a:ln>
                  <a:noFill/>
                </a:ln>
                <a:solidFill>
                  <a:srgbClr val="F8F8F8"/>
                </a:solidFill>
                <a:effectLst/>
                <a:latin typeface="Hind" panose="020B0604020202020204" charset="0"/>
                <a:cs typeface="Hind" panose="020B0604020202020204" charset="0"/>
              </a:rPr>
              <a:t>Altersgruppe</a:t>
            </a:r>
            <a:r>
              <a:rPr lang="en-US" altLang="en-US" sz="2000" baseline="-25000" dirty="0" err="1">
                <a:solidFill>
                  <a:srgbClr val="F8F8F8"/>
                </a:solidFill>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"60+") + </a:t>
            </a:r>
          </a:p>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2</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lang="en-US" altLang="en-US" sz="2000" dirty="0">
                <a:solidFill>
                  <a:srgbClr val="F8F8F8"/>
                </a:solidFill>
                <a:latin typeface="Hind" panose="020B0604020202020204" charset="0"/>
                <a:cs typeface="Hind" panose="020B0604020202020204" charset="0"/>
              </a:rPr>
              <a:t>Ⅰ</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a:t>
            </a:r>
            <a:r>
              <a:rPr kumimoji="0" lang="en-US" altLang="en-US" sz="2000" b="0" i="0" u="none" strike="noStrike" cap="none" normalizeH="0" baseline="0" dirty="0" err="1">
                <a:ln>
                  <a:noFill/>
                </a:ln>
                <a:solidFill>
                  <a:srgbClr val="F8F8F8"/>
                </a:solidFill>
                <a:effectLst/>
                <a:latin typeface="Hind" panose="020B0604020202020204" charset="0"/>
                <a:cs typeface="Hind" panose="020B0604020202020204" charset="0"/>
              </a:rPr>
              <a:t>season</a:t>
            </a:r>
            <a:r>
              <a:rPr lang="en-US" altLang="en-US" sz="2000" baseline="-25000" dirty="0" err="1">
                <a:solidFill>
                  <a:srgbClr val="F8F8F8"/>
                </a:solidFill>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"Autumn") +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3</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Ⅰ(</a:t>
            </a:r>
            <a:r>
              <a:rPr kumimoji="0" lang="en-US" altLang="en-US" sz="2000" b="0" i="0" u="none" strike="noStrike" cap="none" normalizeH="0" baseline="0" dirty="0" err="1">
                <a:ln>
                  <a:noFill/>
                </a:ln>
                <a:solidFill>
                  <a:srgbClr val="F8F8F8"/>
                </a:solidFill>
                <a:effectLst/>
                <a:latin typeface="Hind" panose="020B0604020202020204" charset="0"/>
                <a:cs typeface="Hind" panose="020B0604020202020204" charset="0"/>
              </a:rPr>
              <a:t>season</a:t>
            </a:r>
            <a:r>
              <a:rPr lang="en-US" altLang="en-US" sz="2000" baseline="-25000" dirty="0" err="1">
                <a:solidFill>
                  <a:srgbClr val="F8F8F8"/>
                </a:solidFill>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"Spring") + </a:t>
            </a:r>
          </a:p>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4</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lang="en-US" altLang="en-US" sz="2000" dirty="0">
                <a:solidFill>
                  <a:srgbClr val="F8F8F8"/>
                </a:solidFill>
                <a:latin typeface="Hind" panose="020B0604020202020204" charset="0"/>
                <a:cs typeface="Hind" panose="020B0604020202020204" charset="0"/>
              </a:rPr>
              <a:t>Ⅰ</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a:t>
            </a:r>
            <a:r>
              <a:rPr kumimoji="0" lang="en-US" altLang="en-US" sz="2000" b="0" i="0" u="none" strike="noStrike" cap="none" normalizeH="0" baseline="0" dirty="0" err="1">
                <a:ln>
                  <a:noFill/>
                </a:ln>
                <a:solidFill>
                  <a:srgbClr val="F8F8F8"/>
                </a:solidFill>
                <a:effectLst/>
                <a:latin typeface="Hind" panose="020B0604020202020204" charset="0"/>
                <a:cs typeface="Hind" panose="020B0604020202020204" charset="0"/>
              </a:rPr>
              <a:t>season</a:t>
            </a:r>
            <a:r>
              <a:rPr lang="en-US" altLang="en-US" sz="2000" baseline="-25000" dirty="0" err="1">
                <a:solidFill>
                  <a:srgbClr val="F8F8F8"/>
                </a:solidFill>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"Winter") +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5</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log(Neuerkrankte_lag1)</a:t>
            </a:r>
            <a:r>
              <a:rPr kumimoji="0" lang="en-US" altLang="en-US" sz="2000" b="0" i="0" u="none" strike="noStrike" cap="none" normalizeH="0" baseline="-25000" dirty="0" err="1">
                <a:ln>
                  <a:noFill/>
                </a:ln>
                <a:solidFill>
                  <a:srgbClr val="F8F8F8"/>
                </a:solidFill>
                <a:effectLst/>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p>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el-GR" altLang="en-US" sz="2000" dirty="0">
                <a:solidFill>
                  <a:srgbClr val="F8F8F8"/>
                </a:solidFill>
                <a:latin typeface="Monaco"/>
                <a:cs typeface="Hind" panose="020B0604020202020204" charset="0"/>
              </a:rPr>
              <a:t>β</a:t>
            </a:r>
            <a:r>
              <a:rPr lang="en-US" altLang="en-US" sz="2000" baseline="-25000" dirty="0">
                <a:solidFill>
                  <a:srgbClr val="F8F8F8"/>
                </a:solidFill>
                <a:latin typeface="Hind" panose="020B0604020202020204" charset="0"/>
                <a:cs typeface="Hind" panose="020B0604020202020204" charset="0"/>
              </a:rPr>
              <a:t>6</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log(Neuerkrankte_lag2)</a:t>
            </a:r>
            <a:r>
              <a:rPr kumimoji="0" lang="en-US" altLang="en-US" sz="2000" b="0" i="0" u="none" strike="noStrike" cap="none" normalizeH="0" baseline="-25000" dirty="0" err="1">
                <a:ln>
                  <a:noFill/>
                </a:ln>
                <a:solidFill>
                  <a:srgbClr val="F8F8F8"/>
                </a:solidFill>
                <a:effectLst/>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 </a:t>
            </a:r>
            <a:r>
              <a:rPr lang="el-GR" sz="2000" dirty="0">
                <a:solidFill>
                  <a:srgbClr val="FFFFFF"/>
                </a:solidFill>
                <a:cs typeface="Hind" panose="020B0604020202020204" charset="0"/>
              </a:rPr>
              <a:t>ε</a:t>
            </a:r>
            <a:r>
              <a:rPr lang="de-DE" sz="2000" baseline="-25000" dirty="0">
                <a:solidFill>
                  <a:srgbClr val="FFFFFF"/>
                </a:solidFill>
                <a:latin typeface="Hind" panose="020B0604020202020204" charset="0"/>
                <a:cs typeface="Hind" panose="020B0604020202020204" charset="0"/>
              </a:rPr>
              <a:t>i</a:t>
            </a: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1" name="Rectangle 3">
            <a:extLst>
              <a:ext uri="{FF2B5EF4-FFF2-40B4-BE49-F238E27FC236}">
                <a16:creationId xmlns:a16="http://schemas.microsoft.com/office/drawing/2014/main" id="{8D88D526-FBDF-42C2-9232-E0983008D5E4}"/>
              </a:ext>
            </a:extLst>
          </p:cNvPr>
          <p:cNvSpPr>
            <a:spLocks noChangeArrowheads="1"/>
          </p:cNvSpPr>
          <p:nvPr/>
        </p:nvSpPr>
        <p:spPr bwMode="auto">
          <a:xfrm>
            <a:off x="1390039" y="3868631"/>
            <a:ext cx="675184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Multiple R-squared: 0.9512	Adjusted R-squared: 0.9495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5E5FE1-2187-4B13-AD93-B2DE8866CB76}"/>
              </a:ext>
            </a:extLst>
          </p:cNvPr>
          <p:cNvSpPr>
            <a:spLocks noGrp="1"/>
          </p:cNvSpPr>
          <p:nvPr>
            <p:ph type="title"/>
          </p:nvPr>
        </p:nvSpPr>
        <p:spPr/>
        <p:txBody>
          <a:bodyPr/>
          <a:lstStyle/>
          <a:p>
            <a:r>
              <a:rPr lang="de-DE" dirty="0" err="1"/>
              <a:t>PREDICTION</a:t>
            </a:r>
            <a:r>
              <a:rPr lang="de-DE" dirty="0"/>
              <a:t> GRAPH (FÜR BAYERN)</a:t>
            </a:r>
            <a:endParaRPr lang="en-US" dirty="0"/>
          </a:p>
        </p:txBody>
      </p:sp>
      <p:sp>
        <p:nvSpPr>
          <p:cNvPr id="3" name="Textplatzhalter 2">
            <a:extLst>
              <a:ext uri="{FF2B5EF4-FFF2-40B4-BE49-F238E27FC236}">
                <a16:creationId xmlns:a16="http://schemas.microsoft.com/office/drawing/2014/main" id="{BAD520E8-8177-49F8-9AB6-8B205608FA38}"/>
              </a:ext>
            </a:extLst>
          </p:cNvPr>
          <p:cNvSpPr>
            <a:spLocks noGrp="1"/>
          </p:cNvSpPr>
          <p:nvPr>
            <p:ph type="body" idx="1"/>
          </p:nvPr>
        </p:nvSpPr>
        <p:spPr/>
        <p:txBody>
          <a:bodyPr/>
          <a:lstStyle/>
          <a:p>
            <a:endParaRPr lang="en-US"/>
          </a:p>
        </p:txBody>
      </p:sp>
      <p:pic>
        <p:nvPicPr>
          <p:cNvPr id="4" name="Inhaltsplatzhalter 11">
            <a:extLst>
              <a:ext uri="{FF2B5EF4-FFF2-40B4-BE49-F238E27FC236}">
                <a16:creationId xmlns:a16="http://schemas.microsoft.com/office/drawing/2014/main" id="{5D2626A9-5339-4778-8CE3-D3A019886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70" y="1129300"/>
            <a:ext cx="7932860" cy="3569787"/>
          </a:xfrm>
          <a:prstGeom prst="round2DiagRect">
            <a:avLst>
              <a:gd name="adj1" fmla="val 536"/>
              <a:gd name="adj2" fmla="val 870"/>
            </a:avLst>
          </a:prstGeom>
          <a:ln w="88900" cap="sq">
            <a:solidFill>
              <a:srgbClr val="FFFFFF"/>
            </a:solidFill>
            <a:miter lim="800000"/>
          </a:ln>
          <a:effectLst>
            <a:outerShdw blurRad="254000" algn="tl" rotWithShape="0">
              <a:srgbClr val="000000">
                <a:alpha val="43000"/>
              </a:srgbClr>
            </a:outerShdw>
          </a:effectLst>
        </p:spPr>
      </p:pic>
      <p:sp>
        <p:nvSpPr>
          <p:cNvPr id="5" name="Textfeld 4">
            <a:extLst>
              <a:ext uri="{FF2B5EF4-FFF2-40B4-BE49-F238E27FC236}">
                <a16:creationId xmlns:a16="http://schemas.microsoft.com/office/drawing/2014/main" id="{E7624462-570D-479B-A74B-92053CE8E5BC}"/>
              </a:ext>
            </a:extLst>
          </p:cNvPr>
          <p:cNvSpPr txBox="1"/>
          <p:nvPr/>
        </p:nvSpPr>
        <p:spPr>
          <a:xfrm>
            <a:off x="8702854" y="4755202"/>
            <a:ext cx="445956"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16</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35557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AUSBLICK</a:t>
            </a:r>
            <a:endParaRPr lang="en-US" dirty="0"/>
          </a:p>
        </p:txBody>
      </p:sp>
      <p:sp>
        <p:nvSpPr>
          <p:cNvPr id="3" name="Textplatzhalter 2">
            <a:extLst>
              <a:ext uri="{FF2B5EF4-FFF2-40B4-BE49-F238E27FC236}">
                <a16:creationId xmlns:a16="http://schemas.microsoft.com/office/drawing/2014/main" id="{97753170-86B1-41A5-B0E1-2839D767E101}"/>
              </a:ext>
            </a:extLst>
          </p:cNvPr>
          <p:cNvSpPr>
            <a:spLocks noGrp="1"/>
          </p:cNvSpPr>
          <p:nvPr>
            <p:ph type="body" idx="1"/>
          </p:nvPr>
        </p:nvSpPr>
        <p:spPr/>
        <p:txBody>
          <a:bodyPr/>
          <a:lstStyle/>
          <a:p>
            <a:pPr>
              <a:buClr>
                <a:schemeClr val="tx2"/>
              </a:buClr>
              <a:buFont typeface="Arial" panose="020B0604020202020204" pitchFamily="34" charset="0"/>
              <a:buChar char="•"/>
            </a:pPr>
            <a:r>
              <a:rPr lang="de-DE" sz="2000" dirty="0">
                <a:solidFill>
                  <a:schemeClr val="tx2"/>
                </a:solidFill>
              </a:rPr>
              <a:t>Infektion aufteilen in geimpft und ungeimpft</a:t>
            </a:r>
          </a:p>
          <a:p>
            <a:pPr>
              <a:buClr>
                <a:schemeClr val="tx2"/>
              </a:buClr>
              <a:buFont typeface="Arial" panose="020B0604020202020204" pitchFamily="34" charset="0"/>
              <a:buChar char="•"/>
            </a:pPr>
            <a:r>
              <a:rPr lang="de-DE" sz="2000" dirty="0">
                <a:solidFill>
                  <a:schemeClr val="tx2"/>
                </a:solidFill>
              </a:rPr>
              <a:t>Tiefergehende Datenanalyse bzgl. Interaktionseffekten und weiterer Kovariablen</a:t>
            </a:r>
          </a:p>
          <a:p>
            <a:pPr>
              <a:buClr>
                <a:schemeClr val="tx2"/>
              </a:buClr>
              <a:buFont typeface="Arial" panose="020B0604020202020204" pitchFamily="34" charset="0"/>
              <a:buChar char="•"/>
            </a:pPr>
            <a:r>
              <a:rPr lang="de-DE" sz="2000" dirty="0">
                <a:solidFill>
                  <a:schemeClr val="tx2"/>
                </a:solidFill>
              </a:rPr>
              <a:t>Testen von GAM</a:t>
            </a:r>
          </a:p>
          <a:p>
            <a:pPr>
              <a:buClr>
                <a:schemeClr val="tx2"/>
              </a:buClr>
              <a:buFont typeface="Arial" panose="020B0604020202020204" pitchFamily="34" charset="0"/>
              <a:buChar char="•"/>
            </a:pPr>
            <a:r>
              <a:rPr lang="de-DE" sz="2000" dirty="0">
                <a:solidFill>
                  <a:schemeClr val="tx2"/>
                </a:solidFill>
              </a:rPr>
              <a:t>Diagnose des aktuellen Modells</a:t>
            </a:r>
            <a:endParaRPr lang="en-US" sz="2000" dirty="0">
              <a:solidFill>
                <a:schemeClr val="tx2"/>
              </a:solidFill>
            </a:endParaRPr>
          </a:p>
          <a:p>
            <a:pPr marL="152400" indent="0">
              <a:buNone/>
            </a:pP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694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3644250" cy="2693034"/>
          </a:xfrm>
        </p:spPr>
        <p:txBody>
          <a:bodyPr/>
          <a:lstStyle/>
          <a:p>
            <a:r>
              <a:rPr lang="de-DE" sz="4800" dirty="0"/>
              <a:t>Diskussionsrunde</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05</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456000" y="924275"/>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ANHANG</a:t>
            </a:r>
            <a:endParaRPr dirty="0"/>
          </a:p>
        </p:txBody>
      </p:sp>
      <p:sp>
        <p:nvSpPr>
          <p:cNvPr id="42" name="Textfeld 41">
            <a:extLst>
              <a:ext uri="{FF2B5EF4-FFF2-40B4-BE49-F238E27FC236}">
                <a16:creationId xmlns:a16="http://schemas.microsoft.com/office/drawing/2014/main" id="{3404F8B3-7E81-4F79-86A2-BFFE348B1104}"/>
              </a:ext>
            </a:extLst>
          </p:cNvPr>
          <p:cNvSpPr txBox="1"/>
          <p:nvPr/>
        </p:nvSpPr>
        <p:spPr>
          <a:xfrm>
            <a:off x="0" y="4739962"/>
            <a:ext cx="44916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19</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C151AC-CFB4-494A-8610-9C7371AF3897}"/>
              </a:ext>
            </a:extLst>
          </p:cNvPr>
          <p:cNvSpPr>
            <a:spLocks noGrp="1"/>
          </p:cNvSpPr>
          <p:nvPr>
            <p:ph type="title"/>
          </p:nvPr>
        </p:nvSpPr>
        <p:spPr/>
        <p:txBody>
          <a:bodyPr/>
          <a:lstStyle/>
          <a:p>
            <a:r>
              <a:rPr lang="de-DE" dirty="0"/>
              <a:t>Beta Koeffizienten</a:t>
            </a:r>
            <a:endParaRPr lang="en-US" dirty="0"/>
          </a:p>
        </p:txBody>
      </p:sp>
      <p:sp>
        <p:nvSpPr>
          <p:cNvPr id="4" name="Rechteck 3">
            <a:extLst>
              <a:ext uri="{FF2B5EF4-FFF2-40B4-BE49-F238E27FC236}">
                <a16:creationId xmlns:a16="http://schemas.microsoft.com/office/drawing/2014/main" id="{E4558167-63CF-456C-AE99-F8264B6F4D80}"/>
              </a:ext>
            </a:extLst>
          </p:cNvPr>
          <p:cNvSpPr/>
          <p:nvPr/>
        </p:nvSpPr>
        <p:spPr>
          <a:xfrm>
            <a:off x="1372947" y="2007201"/>
            <a:ext cx="6398105" cy="2031325"/>
          </a:xfrm>
          <a:prstGeom prst="rect">
            <a:avLst/>
          </a:prstGeom>
        </p:spPr>
        <p:txBody>
          <a:bodyPr wrap="square">
            <a:spAutoFit/>
          </a:bodyPr>
          <a:lstStyle/>
          <a:p>
            <a:r>
              <a:rPr lang="en-US" dirty="0">
                <a:solidFill>
                  <a:schemeClr val="tx2"/>
                </a:solidFill>
                <a:latin typeface="Hind" panose="020B0604020202020204" charset="0"/>
                <a:cs typeface="Hind" panose="020B0604020202020204" charset="0"/>
              </a:rPr>
              <a:t>Coefficients: </a:t>
            </a:r>
          </a:p>
          <a:p>
            <a:r>
              <a:rPr lang="en-US" dirty="0">
                <a:solidFill>
                  <a:schemeClr val="tx2"/>
                </a:solidFill>
                <a:latin typeface="Hind" panose="020B0604020202020204" charset="0"/>
                <a:cs typeface="Hind" panose="020B0604020202020204" charset="0"/>
              </a:rPr>
              <a:t>			Estimate		 </a:t>
            </a:r>
            <a:r>
              <a:rPr lang="en-US" dirty="0" err="1">
                <a:solidFill>
                  <a:schemeClr val="tx2"/>
                </a:solidFill>
                <a:latin typeface="Hind" panose="020B0604020202020204" charset="0"/>
                <a:cs typeface="Hind" panose="020B0604020202020204" charset="0"/>
              </a:rPr>
              <a:t>Pr</a:t>
            </a:r>
            <a:r>
              <a:rPr lang="en-US" dirty="0">
                <a:solidFill>
                  <a:schemeClr val="tx2"/>
                </a:solidFill>
                <a:latin typeface="Hind" panose="020B0604020202020204" charset="0"/>
                <a:cs typeface="Hind" panose="020B0604020202020204" charset="0"/>
              </a:rPr>
              <a:t>(&gt;|t|) </a:t>
            </a:r>
          </a:p>
          <a:p>
            <a:r>
              <a:rPr lang="en-US" dirty="0">
                <a:solidFill>
                  <a:schemeClr val="tx2"/>
                </a:solidFill>
                <a:latin typeface="Hind" panose="020B0604020202020204" charset="0"/>
                <a:cs typeface="Hind" panose="020B0604020202020204" charset="0"/>
              </a:rPr>
              <a:t>(Intercept)			 -1.83770 		 &lt; 2e-16 *** </a:t>
            </a:r>
          </a:p>
          <a:p>
            <a:r>
              <a:rPr lang="en-US" dirty="0" err="1">
                <a:solidFill>
                  <a:schemeClr val="tx2"/>
                </a:solidFill>
                <a:latin typeface="Hind" panose="020B0604020202020204" charset="0"/>
                <a:cs typeface="Hind" panose="020B0604020202020204" charset="0"/>
              </a:rPr>
              <a:t>Altersgruppe</a:t>
            </a:r>
            <a:r>
              <a:rPr lang="en-US" dirty="0">
                <a:solidFill>
                  <a:schemeClr val="tx2"/>
                </a:solidFill>
                <a:latin typeface="Hind" panose="020B0604020202020204" charset="0"/>
                <a:cs typeface="Hind" panose="020B0604020202020204" charset="0"/>
              </a:rPr>
              <a:t>(60+)		  1.66400		 &lt; 2e-16 *** </a:t>
            </a:r>
          </a:p>
          <a:p>
            <a:r>
              <a:rPr lang="en-US" dirty="0" err="1">
                <a:solidFill>
                  <a:schemeClr val="tx2"/>
                </a:solidFill>
                <a:latin typeface="Hind" panose="020B0604020202020204" charset="0"/>
                <a:cs typeface="Hind" panose="020B0604020202020204" charset="0"/>
              </a:rPr>
              <a:t>seasonAutumn</a:t>
            </a:r>
            <a:r>
              <a:rPr lang="en-US" dirty="0">
                <a:solidFill>
                  <a:schemeClr val="tx2"/>
                </a:solidFill>
                <a:latin typeface="Hind" panose="020B0604020202020204" charset="0"/>
                <a:cs typeface="Hind" panose="020B0604020202020204" charset="0"/>
              </a:rPr>
              <a:t> 		 -0.11828 		 0.14855 </a:t>
            </a:r>
          </a:p>
          <a:p>
            <a:r>
              <a:rPr lang="en-US" dirty="0" err="1">
                <a:solidFill>
                  <a:schemeClr val="tx2"/>
                </a:solidFill>
                <a:latin typeface="Hind" panose="020B0604020202020204" charset="0"/>
                <a:cs typeface="Hind" panose="020B0604020202020204" charset="0"/>
              </a:rPr>
              <a:t>seasonSpring</a:t>
            </a:r>
            <a:r>
              <a:rPr lang="en-US" dirty="0">
                <a:solidFill>
                  <a:schemeClr val="tx2"/>
                </a:solidFill>
                <a:latin typeface="Hind" panose="020B0604020202020204" charset="0"/>
                <a:cs typeface="Hind" panose="020B0604020202020204" charset="0"/>
              </a:rPr>
              <a:t> 		  0.23664	 	0.00387 ** </a:t>
            </a:r>
          </a:p>
          <a:p>
            <a:r>
              <a:rPr lang="en-US" dirty="0" err="1">
                <a:solidFill>
                  <a:schemeClr val="tx2"/>
                </a:solidFill>
                <a:latin typeface="Hind" panose="020B0604020202020204" charset="0"/>
                <a:cs typeface="Hind" panose="020B0604020202020204" charset="0"/>
              </a:rPr>
              <a:t>seasonWinter</a:t>
            </a:r>
            <a:r>
              <a:rPr lang="en-US" dirty="0">
                <a:solidFill>
                  <a:schemeClr val="tx2"/>
                </a:solidFill>
                <a:latin typeface="Hind" panose="020B0604020202020204" charset="0"/>
                <a:cs typeface="Hind" panose="020B0604020202020204" charset="0"/>
              </a:rPr>
              <a:t> 		  0.09325	 	0.36223 </a:t>
            </a:r>
          </a:p>
          <a:p>
            <a:r>
              <a:rPr lang="en-US" dirty="0">
                <a:solidFill>
                  <a:schemeClr val="tx2"/>
                </a:solidFill>
                <a:latin typeface="Hind" panose="020B0604020202020204" charset="0"/>
                <a:cs typeface="Hind" panose="020B0604020202020204" charset="0"/>
              </a:rPr>
              <a:t>log(Neuerkrankte_lag_1) 	  1.37197		 &lt; 2e-16 *** </a:t>
            </a:r>
          </a:p>
          <a:p>
            <a:r>
              <a:rPr lang="en-US" dirty="0">
                <a:solidFill>
                  <a:schemeClr val="tx2"/>
                </a:solidFill>
                <a:latin typeface="Hind" panose="020B0604020202020204" charset="0"/>
                <a:cs typeface="Hind" panose="020B0604020202020204" charset="0"/>
              </a:rPr>
              <a:t>log(Neuerkrankte_lag_2) 	 -0.57622 	 	 &lt; 2e-16 ***</a:t>
            </a:r>
          </a:p>
        </p:txBody>
      </p:sp>
      <p:sp>
        <p:nvSpPr>
          <p:cNvPr id="5" name="Textfeld 4">
            <a:extLst>
              <a:ext uri="{FF2B5EF4-FFF2-40B4-BE49-F238E27FC236}">
                <a16:creationId xmlns:a16="http://schemas.microsoft.com/office/drawing/2014/main" id="{4422CE17-AF56-4621-B975-3766845B2B7C}"/>
              </a:ext>
            </a:extLst>
          </p:cNvPr>
          <p:cNvSpPr txBox="1"/>
          <p:nvPr/>
        </p:nvSpPr>
        <p:spPr>
          <a:xfrm>
            <a:off x="0" y="4739962"/>
            <a:ext cx="5036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20</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619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79B52-563F-4E93-B1F9-3D65EEC6BF36}"/>
              </a:ext>
            </a:extLst>
          </p:cNvPr>
          <p:cNvSpPr>
            <a:spLocks noGrp="1"/>
          </p:cNvSpPr>
          <p:nvPr>
            <p:ph type="title"/>
          </p:nvPr>
        </p:nvSpPr>
        <p:spPr/>
        <p:txBody>
          <a:bodyPr/>
          <a:lstStyle/>
          <a:p>
            <a:r>
              <a:rPr lang="de-DE" dirty="0"/>
              <a:t>DIAGNOSEPLOTS</a:t>
            </a:r>
            <a:endParaRPr lang="en-US" dirty="0"/>
          </a:p>
        </p:txBody>
      </p:sp>
      <p:sp>
        <p:nvSpPr>
          <p:cNvPr id="3" name="Textplatzhalter 2">
            <a:extLst>
              <a:ext uri="{FF2B5EF4-FFF2-40B4-BE49-F238E27FC236}">
                <a16:creationId xmlns:a16="http://schemas.microsoft.com/office/drawing/2014/main" id="{312B5516-0345-4905-875D-64B8AF465CAB}"/>
              </a:ext>
            </a:extLst>
          </p:cNvPr>
          <p:cNvSpPr>
            <a:spLocks noGrp="1"/>
          </p:cNvSpPr>
          <p:nvPr>
            <p:ph type="body" idx="1"/>
          </p:nvPr>
        </p:nvSpPr>
        <p:spPr/>
        <p:txBody>
          <a:bodyPr/>
          <a:lstStyle/>
          <a:p>
            <a:endParaRPr lang="en-US"/>
          </a:p>
        </p:txBody>
      </p:sp>
      <p:pic>
        <p:nvPicPr>
          <p:cNvPr id="4" name="Inhaltsplatzhalter 7">
            <a:extLst>
              <a:ext uri="{FF2B5EF4-FFF2-40B4-BE49-F238E27FC236}">
                <a16:creationId xmlns:a16="http://schemas.microsoft.com/office/drawing/2014/main" id="{A2EEA1BF-95E0-44B5-BFDA-024DD4E52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1129300"/>
            <a:ext cx="7704000" cy="3466800"/>
          </a:xfrm>
          <a:prstGeom prst="rect">
            <a:avLst/>
          </a:prstGeom>
          <a:noFill/>
          <a:ln>
            <a:noFill/>
          </a:ln>
        </p:spPr>
      </p:pic>
      <p:sp>
        <p:nvSpPr>
          <p:cNvPr id="5" name="Textfeld 4">
            <a:extLst>
              <a:ext uri="{FF2B5EF4-FFF2-40B4-BE49-F238E27FC236}">
                <a16:creationId xmlns:a16="http://schemas.microsoft.com/office/drawing/2014/main" id="{C3370C4E-EA58-4BD6-96E4-F12677ED42FD}"/>
              </a:ext>
            </a:extLst>
          </p:cNvPr>
          <p:cNvSpPr txBox="1"/>
          <p:nvPr/>
        </p:nvSpPr>
        <p:spPr>
          <a:xfrm>
            <a:off x="0" y="4739962"/>
            <a:ext cx="43633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21</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40223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3F2D9A-3302-47E1-AE4A-4316C67B3688}"/>
              </a:ext>
            </a:extLst>
          </p:cNvPr>
          <p:cNvSpPr>
            <a:spLocks noGrp="1"/>
          </p:cNvSpPr>
          <p:nvPr>
            <p:ph type="title"/>
          </p:nvPr>
        </p:nvSpPr>
        <p:spPr/>
        <p:txBody>
          <a:bodyPr/>
          <a:lstStyle/>
          <a:p>
            <a:endParaRPr lang="en-US"/>
          </a:p>
        </p:txBody>
      </p:sp>
      <p:sp>
        <p:nvSpPr>
          <p:cNvPr id="3" name="Textplatzhalter 2">
            <a:extLst>
              <a:ext uri="{FF2B5EF4-FFF2-40B4-BE49-F238E27FC236}">
                <a16:creationId xmlns:a16="http://schemas.microsoft.com/office/drawing/2014/main" id="{DB0D8AAA-B54D-4006-9B88-A5B79636C41D}"/>
              </a:ext>
            </a:extLst>
          </p:cNvPr>
          <p:cNvSpPr>
            <a:spLocks noGrp="1"/>
          </p:cNvSpPr>
          <p:nvPr>
            <p:ph type="body" idx="1"/>
          </p:nvPr>
        </p:nvSpPr>
        <p:spPr/>
        <p:txBody>
          <a:bodyPr/>
          <a:lstStyle/>
          <a:p>
            <a:endParaRPr lang="en-US"/>
          </a:p>
        </p:txBody>
      </p:sp>
      <p:pic>
        <p:nvPicPr>
          <p:cNvPr id="5" name="Grafik 4">
            <a:extLst>
              <a:ext uri="{FF2B5EF4-FFF2-40B4-BE49-F238E27FC236}">
                <a16:creationId xmlns:a16="http://schemas.microsoft.com/office/drawing/2014/main" id="{22FA38AF-570C-41F8-894D-690DAA79C1EC}"/>
              </a:ext>
            </a:extLst>
          </p:cNvPr>
          <p:cNvPicPr>
            <a:picLocks noChangeAspect="1"/>
          </p:cNvPicPr>
          <p:nvPr/>
        </p:nvPicPr>
        <p:blipFill>
          <a:blip r:embed="rId2"/>
          <a:stretch>
            <a:fillRect/>
          </a:stretch>
        </p:blipFill>
        <p:spPr>
          <a:xfrm>
            <a:off x="1326045" y="723900"/>
            <a:ext cx="6491910" cy="3696025"/>
          </a:xfrm>
          <a:prstGeom prst="rect">
            <a:avLst/>
          </a:prstGeom>
        </p:spPr>
      </p:pic>
      <p:sp>
        <p:nvSpPr>
          <p:cNvPr id="6" name="Textfeld 5">
            <a:extLst>
              <a:ext uri="{FF2B5EF4-FFF2-40B4-BE49-F238E27FC236}">
                <a16:creationId xmlns:a16="http://schemas.microsoft.com/office/drawing/2014/main" id="{25A937A6-12C8-40BA-B5D6-0FB03111B7B4}"/>
              </a:ext>
            </a:extLst>
          </p:cNvPr>
          <p:cNvSpPr txBox="1"/>
          <p:nvPr/>
        </p:nvSpPr>
        <p:spPr>
          <a:xfrm>
            <a:off x="0" y="4739962"/>
            <a:ext cx="489236"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22</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455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89864-437E-47EF-BFA2-F7CEDF43D9A9}"/>
              </a:ext>
            </a:extLst>
          </p:cNvPr>
          <p:cNvSpPr>
            <a:spLocks noGrp="1"/>
          </p:cNvSpPr>
          <p:nvPr>
            <p:ph type="title"/>
          </p:nvPr>
        </p:nvSpPr>
        <p:spPr/>
        <p:txBody>
          <a:bodyPr/>
          <a:lstStyle/>
          <a:p>
            <a:endParaRPr lang="en-US"/>
          </a:p>
        </p:txBody>
      </p:sp>
      <p:sp>
        <p:nvSpPr>
          <p:cNvPr id="3" name="Textplatzhalter 2">
            <a:extLst>
              <a:ext uri="{FF2B5EF4-FFF2-40B4-BE49-F238E27FC236}">
                <a16:creationId xmlns:a16="http://schemas.microsoft.com/office/drawing/2014/main" id="{183C1053-8083-48F8-921D-D1F8C18EE9FF}"/>
              </a:ext>
            </a:extLst>
          </p:cNvPr>
          <p:cNvSpPr>
            <a:spLocks noGrp="1"/>
          </p:cNvSpPr>
          <p:nvPr>
            <p:ph type="body" idx="1"/>
          </p:nvPr>
        </p:nvSpPr>
        <p:spPr/>
        <p:txBody>
          <a:bodyPr/>
          <a:lstStyle/>
          <a:p>
            <a:endParaRPr lang="en-US" dirty="0"/>
          </a:p>
        </p:txBody>
      </p:sp>
      <p:pic>
        <p:nvPicPr>
          <p:cNvPr id="5" name="Grafik 4">
            <a:extLst>
              <a:ext uri="{FF2B5EF4-FFF2-40B4-BE49-F238E27FC236}">
                <a16:creationId xmlns:a16="http://schemas.microsoft.com/office/drawing/2014/main" id="{889CB1FB-FE54-4785-A079-DF82A5E866CD}"/>
              </a:ext>
            </a:extLst>
          </p:cNvPr>
          <p:cNvPicPr>
            <a:picLocks noChangeAspect="1"/>
          </p:cNvPicPr>
          <p:nvPr/>
        </p:nvPicPr>
        <p:blipFill>
          <a:blip r:embed="rId2"/>
          <a:stretch>
            <a:fillRect/>
          </a:stretch>
        </p:blipFill>
        <p:spPr>
          <a:xfrm>
            <a:off x="1248954" y="635927"/>
            <a:ext cx="6646092" cy="3871646"/>
          </a:xfrm>
          <a:prstGeom prst="rect">
            <a:avLst/>
          </a:prstGeom>
        </p:spPr>
      </p:pic>
      <p:sp>
        <p:nvSpPr>
          <p:cNvPr id="6" name="Textfeld 5">
            <a:extLst>
              <a:ext uri="{FF2B5EF4-FFF2-40B4-BE49-F238E27FC236}">
                <a16:creationId xmlns:a16="http://schemas.microsoft.com/office/drawing/2014/main" id="{612F0599-2963-4211-9A57-5361E0D0D873}"/>
              </a:ext>
            </a:extLst>
          </p:cNvPr>
          <p:cNvSpPr txBox="1"/>
          <p:nvPr/>
        </p:nvSpPr>
        <p:spPr>
          <a:xfrm>
            <a:off x="0" y="4739962"/>
            <a:ext cx="47961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3247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CA166-1366-4E32-B3AB-F6312C70D9B1}"/>
              </a:ext>
            </a:extLst>
          </p:cNvPr>
          <p:cNvSpPr>
            <a:spLocks noGrp="1"/>
          </p:cNvSpPr>
          <p:nvPr>
            <p:ph type="title"/>
          </p:nvPr>
        </p:nvSpPr>
        <p:spPr/>
        <p:txBody>
          <a:bodyPr/>
          <a:lstStyle/>
          <a:p>
            <a:endParaRPr lang="en-US"/>
          </a:p>
        </p:txBody>
      </p:sp>
      <p:sp>
        <p:nvSpPr>
          <p:cNvPr id="3" name="Textplatzhalter 2">
            <a:extLst>
              <a:ext uri="{FF2B5EF4-FFF2-40B4-BE49-F238E27FC236}">
                <a16:creationId xmlns:a16="http://schemas.microsoft.com/office/drawing/2014/main" id="{476B871C-6E92-46F5-88AC-C7C8BFE8D17E}"/>
              </a:ext>
            </a:extLst>
          </p:cNvPr>
          <p:cNvSpPr>
            <a:spLocks noGrp="1"/>
          </p:cNvSpPr>
          <p:nvPr>
            <p:ph type="body" idx="1"/>
          </p:nvPr>
        </p:nvSpPr>
        <p:spPr/>
        <p:txBody>
          <a:bodyPr/>
          <a:lstStyle/>
          <a:p>
            <a:endParaRPr lang="en-US" dirty="0"/>
          </a:p>
        </p:txBody>
      </p:sp>
      <p:pic>
        <p:nvPicPr>
          <p:cNvPr id="5" name="Grafik 4">
            <a:extLst>
              <a:ext uri="{FF2B5EF4-FFF2-40B4-BE49-F238E27FC236}">
                <a16:creationId xmlns:a16="http://schemas.microsoft.com/office/drawing/2014/main" id="{E8352563-F4DB-4E21-9A20-58161399810A}"/>
              </a:ext>
            </a:extLst>
          </p:cNvPr>
          <p:cNvPicPr>
            <a:picLocks noChangeAspect="1"/>
          </p:cNvPicPr>
          <p:nvPr/>
        </p:nvPicPr>
        <p:blipFill>
          <a:blip r:embed="rId2"/>
          <a:stretch>
            <a:fillRect/>
          </a:stretch>
        </p:blipFill>
        <p:spPr>
          <a:xfrm>
            <a:off x="1164429" y="598198"/>
            <a:ext cx="6815141" cy="3947103"/>
          </a:xfrm>
          <a:prstGeom prst="rect">
            <a:avLst/>
          </a:prstGeom>
        </p:spPr>
      </p:pic>
      <p:sp>
        <p:nvSpPr>
          <p:cNvPr id="6" name="Textfeld 5">
            <a:extLst>
              <a:ext uri="{FF2B5EF4-FFF2-40B4-BE49-F238E27FC236}">
                <a16:creationId xmlns:a16="http://schemas.microsoft.com/office/drawing/2014/main" id="{A3D218CB-1F71-43E9-B5C2-38FD347FB57E}"/>
              </a:ext>
            </a:extLst>
          </p:cNvPr>
          <p:cNvSpPr txBox="1"/>
          <p:nvPr/>
        </p:nvSpPr>
        <p:spPr>
          <a:xfrm>
            <a:off x="0" y="4739962"/>
            <a:ext cx="5036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24</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215286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3303A8-0720-4D86-B1C5-4F434F718DC9}"/>
              </a:ext>
            </a:extLst>
          </p:cNvPr>
          <p:cNvSpPr>
            <a:spLocks noGrp="1"/>
          </p:cNvSpPr>
          <p:nvPr>
            <p:ph type="title"/>
          </p:nvPr>
        </p:nvSpPr>
        <p:spPr/>
        <p:txBody>
          <a:bodyPr/>
          <a:lstStyle/>
          <a:p>
            <a:r>
              <a:rPr lang="de-DE" dirty="0"/>
              <a:t>VERTEILUNG HOSPITALISIERUNG INNERHALB EINER WOCHE</a:t>
            </a:r>
            <a:endParaRPr lang="en-US" dirty="0"/>
          </a:p>
        </p:txBody>
      </p:sp>
      <p:sp>
        <p:nvSpPr>
          <p:cNvPr id="3" name="Textplatzhalter 2">
            <a:extLst>
              <a:ext uri="{FF2B5EF4-FFF2-40B4-BE49-F238E27FC236}">
                <a16:creationId xmlns:a16="http://schemas.microsoft.com/office/drawing/2014/main" id="{786DBB9D-B759-4ED2-8F34-56A290506953}"/>
              </a:ext>
            </a:extLst>
          </p:cNvPr>
          <p:cNvSpPr>
            <a:spLocks noGrp="1"/>
          </p:cNvSpPr>
          <p:nvPr>
            <p:ph type="body" idx="1"/>
          </p:nvPr>
        </p:nvSpPr>
        <p:spPr/>
        <p:txBody>
          <a:bodyPr/>
          <a:lstStyle/>
          <a:p>
            <a:endParaRPr lang="en-US"/>
          </a:p>
        </p:txBody>
      </p:sp>
      <p:pic>
        <p:nvPicPr>
          <p:cNvPr id="4" name="Inhaltsplatzhalter 9">
            <a:extLst>
              <a:ext uri="{FF2B5EF4-FFF2-40B4-BE49-F238E27FC236}">
                <a16:creationId xmlns:a16="http://schemas.microsoft.com/office/drawing/2014/main" id="{6E6BB886-4434-461F-8020-791939648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40" y="1129300"/>
            <a:ext cx="7635560" cy="3436002"/>
          </a:xfrm>
          <a:prstGeom prst="rect">
            <a:avLst/>
          </a:prstGeom>
          <a:noFill/>
          <a:ln>
            <a:noFill/>
          </a:ln>
        </p:spPr>
      </p:pic>
      <p:sp>
        <p:nvSpPr>
          <p:cNvPr id="5" name="Textfeld 4">
            <a:extLst>
              <a:ext uri="{FF2B5EF4-FFF2-40B4-BE49-F238E27FC236}">
                <a16:creationId xmlns:a16="http://schemas.microsoft.com/office/drawing/2014/main" id="{7B9B6818-9944-49F2-AEFF-B3D6B91CE8A9}"/>
              </a:ext>
            </a:extLst>
          </p:cNvPr>
          <p:cNvSpPr txBox="1"/>
          <p:nvPr/>
        </p:nvSpPr>
        <p:spPr>
          <a:xfrm>
            <a:off x="0" y="4739962"/>
            <a:ext cx="5036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14502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E7E4D-00D0-44C8-A56C-F04F2E848D80}"/>
              </a:ext>
            </a:extLst>
          </p:cNvPr>
          <p:cNvSpPr>
            <a:spLocks noGrp="1"/>
          </p:cNvSpPr>
          <p:nvPr>
            <p:ph type="title"/>
          </p:nvPr>
        </p:nvSpPr>
        <p:spPr/>
        <p:txBody>
          <a:bodyPr/>
          <a:lstStyle/>
          <a:p>
            <a:r>
              <a:rPr lang="de-DE" dirty="0"/>
              <a:t>HOSPITALISIERUNGSINZIDENZ NACH ALTERSGRUPPEN UND IMPFSTATUS</a:t>
            </a:r>
            <a:endParaRPr lang="en-US" dirty="0"/>
          </a:p>
        </p:txBody>
      </p:sp>
      <p:sp>
        <p:nvSpPr>
          <p:cNvPr id="3" name="Textplatzhalter 2">
            <a:extLst>
              <a:ext uri="{FF2B5EF4-FFF2-40B4-BE49-F238E27FC236}">
                <a16:creationId xmlns:a16="http://schemas.microsoft.com/office/drawing/2014/main" id="{E0439385-4E91-4BA6-836E-BF985B0D2DA6}"/>
              </a:ext>
            </a:extLst>
          </p:cNvPr>
          <p:cNvSpPr>
            <a:spLocks noGrp="1"/>
          </p:cNvSpPr>
          <p:nvPr>
            <p:ph type="body" idx="1"/>
          </p:nvPr>
        </p:nvSpPr>
        <p:spPr/>
        <p:txBody>
          <a:bodyPr/>
          <a:lstStyle/>
          <a:p>
            <a:endParaRPr lang="en-US"/>
          </a:p>
        </p:txBody>
      </p:sp>
      <p:pic>
        <p:nvPicPr>
          <p:cNvPr id="4" name="Inhaltsplatzhalter 7">
            <a:extLst>
              <a:ext uri="{FF2B5EF4-FFF2-40B4-BE49-F238E27FC236}">
                <a16:creationId xmlns:a16="http://schemas.microsoft.com/office/drawing/2014/main" id="{7025640A-68F3-4FE3-9E70-62A94D917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64" y="1129300"/>
            <a:ext cx="7806471" cy="3512912"/>
          </a:xfrm>
          <a:prstGeom prst="rect">
            <a:avLst/>
          </a:prstGeom>
          <a:noFill/>
          <a:ln>
            <a:noFill/>
          </a:ln>
        </p:spPr>
      </p:pic>
      <p:sp>
        <p:nvSpPr>
          <p:cNvPr id="5" name="Textfeld 4">
            <a:extLst>
              <a:ext uri="{FF2B5EF4-FFF2-40B4-BE49-F238E27FC236}">
                <a16:creationId xmlns:a16="http://schemas.microsoft.com/office/drawing/2014/main" id="{27ECD8F5-B94D-4AF3-AC28-E70C2EE1EA45}"/>
              </a:ext>
            </a:extLst>
          </p:cNvPr>
          <p:cNvSpPr txBox="1"/>
          <p:nvPr/>
        </p:nvSpPr>
        <p:spPr>
          <a:xfrm>
            <a:off x="0" y="4739962"/>
            <a:ext cx="498855"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26</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28542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28EA7-465B-44B8-A42B-452A5F45E7C4}"/>
              </a:ext>
            </a:extLst>
          </p:cNvPr>
          <p:cNvSpPr>
            <a:spLocks noGrp="1"/>
          </p:cNvSpPr>
          <p:nvPr>
            <p:ph type="title"/>
          </p:nvPr>
        </p:nvSpPr>
        <p:spPr/>
        <p:txBody>
          <a:bodyPr/>
          <a:lstStyle/>
          <a:p>
            <a:endParaRPr lang="en-US"/>
          </a:p>
        </p:txBody>
      </p:sp>
      <p:sp>
        <p:nvSpPr>
          <p:cNvPr id="3" name="Textplatzhalter 2">
            <a:extLst>
              <a:ext uri="{FF2B5EF4-FFF2-40B4-BE49-F238E27FC236}">
                <a16:creationId xmlns:a16="http://schemas.microsoft.com/office/drawing/2014/main" id="{A153D813-1846-4179-A833-3A24A0F9F976}"/>
              </a:ext>
            </a:extLst>
          </p:cNvPr>
          <p:cNvSpPr>
            <a:spLocks noGrp="1"/>
          </p:cNvSpPr>
          <p:nvPr>
            <p:ph type="body" idx="1"/>
          </p:nvPr>
        </p:nvSpPr>
        <p:spPr/>
        <p:txBody>
          <a:bodyPr/>
          <a:lstStyle/>
          <a:p>
            <a:endParaRPr lang="en-US" dirty="0"/>
          </a:p>
        </p:txBody>
      </p:sp>
      <p:pic>
        <p:nvPicPr>
          <p:cNvPr id="4" name="Inhaltsplatzhalter 11">
            <a:extLst>
              <a:ext uri="{FF2B5EF4-FFF2-40B4-BE49-F238E27FC236}">
                <a16:creationId xmlns:a16="http://schemas.microsoft.com/office/drawing/2014/main" id="{12536DBE-7543-4AD2-A159-C3FF57D27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119" y="1129300"/>
            <a:ext cx="5069761" cy="3393376"/>
          </a:xfrm>
        </p:spPr>
      </p:pic>
      <p:pic>
        <p:nvPicPr>
          <p:cNvPr id="5" name="Inhaltsplatzhalter 11">
            <a:extLst>
              <a:ext uri="{FF2B5EF4-FFF2-40B4-BE49-F238E27FC236}">
                <a16:creationId xmlns:a16="http://schemas.microsoft.com/office/drawing/2014/main" id="{1BFD0C7F-7069-4857-BEAA-E0E2FCA73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118" y="1101750"/>
            <a:ext cx="5069761" cy="3393376"/>
          </a:xfrm>
        </p:spPr>
      </p:pic>
      <p:sp>
        <p:nvSpPr>
          <p:cNvPr id="6" name="Textfeld 5">
            <a:extLst>
              <a:ext uri="{FF2B5EF4-FFF2-40B4-BE49-F238E27FC236}">
                <a16:creationId xmlns:a16="http://schemas.microsoft.com/office/drawing/2014/main" id="{F5201BF6-70DB-4AA4-841F-2D7F8092CE16}"/>
              </a:ext>
            </a:extLst>
          </p:cNvPr>
          <p:cNvSpPr txBox="1"/>
          <p:nvPr/>
        </p:nvSpPr>
        <p:spPr>
          <a:xfrm>
            <a:off x="0" y="4739962"/>
            <a:ext cx="489236"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27</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9533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a:p>
            <a:pPr marL="127000" lvl="0" indent="0" algn="ctr">
              <a:buSzPts val="1600"/>
              <a:buNone/>
            </a:pPr>
            <a:r>
              <a:rPr lang="de-DE" sz="2000" dirty="0" err="1">
                <a:solidFill>
                  <a:srgbClr val="FFFFFF"/>
                </a:solidFill>
              </a:rPr>
              <a:t>formula</a:t>
            </a:r>
            <a:endParaRPr sz="20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 (period between onset of illness and reporting). </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39" y="2773504"/>
            <a:ext cx="1" cy="101758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Bildschirmpräsentation (16:9)</PresentationFormat>
  <Paragraphs>234</Paragraphs>
  <Slides>37</Slides>
  <Notes>21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37</vt:i4>
      </vt:variant>
    </vt:vector>
  </HeadingPairs>
  <TitlesOfParts>
    <vt:vector size="47" baseType="lpstr">
      <vt:lpstr>Wingdings</vt:lpstr>
      <vt:lpstr>Oxygen Light</vt:lpstr>
      <vt:lpstr>Roboto Condensed Light</vt:lpstr>
      <vt:lpstr>Pathway Gothic One</vt:lpstr>
      <vt:lpstr>Monaco</vt:lpstr>
      <vt:lpstr>Arial</vt:lpstr>
      <vt:lpstr>Hind</vt:lpstr>
      <vt:lpstr>Oswald</vt:lpstr>
      <vt:lpstr>Fira Sans Extra Condensed Medium</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POSSIBLE INTERPRETATIONS OF „HOSPITALIZATION RATE“</vt:lpstr>
      <vt:lpstr>POSSIBLE INTERPRETATIONS OF „HOSPITALIZATION RATE“</vt:lpstr>
      <vt:lpstr>HOSPITALIZATION RATE BY STATE</vt:lpstr>
      <vt:lpstr>HOSPITALIZATION RATE BY AGE GROUP</vt:lpstr>
      <vt:lpstr>HOSPITALIZATIONS VS. NEW CASES</vt:lpstr>
      <vt:lpstr>HOSPITALIZATIONS VS. NEW CASES</vt:lpstr>
      <vt:lpstr>SEASONAL EFFECT</vt:lpstr>
      <vt:lpstr>04</vt:lpstr>
      <vt:lpstr>MODELLVORSTELLUNG (FÜR BAYERN)</vt:lpstr>
      <vt:lpstr>PREDICTION GRAPH (FÜR BAYERN)</vt:lpstr>
      <vt:lpstr>AUSBLICK</vt:lpstr>
      <vt:lpstr>Diskussionsrunde</vt:lpstr>
      <vt:lpstr>ANHANG</vt:lpstr>
      <vt:lpstr>Beta Koeffizienten</vt:lpstr>
      <vt:lpstr>DIAGNOSEPLOTS</vt:lpstr>
      <vt:lpstr>PowerPoint-Präsentation</vt:lpstr>
      <vt:lpstr>PowerPoint-Präsentation</vt:lpstr>
      <vt:lpstr>PowerPoint-Präsentation</vt:lpstr>
      <vt:lpstr>VERTEILUNG HOSPITALISIERUNG INNERHALB EINER WOCHE</vt:lpstr>
      <vt:lpstr>HOSPITALISIERUNGSINZIDENZ NACH ALTERSGRUPPEN UND IMPFSTATUS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Ngoc Phu Nguyen</cp:lastModifiedBy>
  <cp:revision>96</cp:revision>
  <dcterms:modified xsi:type="dcterms:W3CDTF">2022-03-08T10:56:33Z</dcterms:modified>
</cp:coreProperties>
</file>