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6"/>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Lst>
  <p:sldSz cx="9144000" cy="5143500" type="screen16x9"/>
  <p:notesSz cx="6858000" cy="9144000"/>
  <p:embeddedFontLst>
    <p:embeddedFont>
      <p:font typeface="Cambria Math" panose="02040503050406030204" pitchFamily="18" charset="0"/>
      <p:regular r:id="rId57"/>
    </p:embeddedFont>
    <p:embeddedFont>
      <p:font typeface="Fira Sans Extra Condensed Medium" panose="020B0604020202020204" charset="0"/>
      <p:regular r:id="rId58"/>
      <p:bold r:id="rId59"/>
      <p:italic r:id="rId60"/>
      <p:boldItalic r:id="rId61"/>
    </p:embeddedFont>
    <p:embeddedFont>
      <p:font typeface="Hind" panose="020B0604020202020204" charset="0"/>
      <p:regular r:id="rId62"/>
      <p:bold r:id="rId63"/>
    </p:embeddedFont>
    <p:embeddedFont>
      <p:font typeface="Oswald" panose="020B0604020202020204" charset="0"/>
      <p:regular r:id="rId64"/>
      <p:bold r:id="rId65"/>
    </p:embeddedFont>
    <p:embeddedFont>
      <p:font typeface="Oxygen Light" panose="020B0604020202020204" charset="0"/>
      <p:regular r:id="rId66"/>
    </p:embeddedFont>
    <p:embeddedFont>
      <p:font typeface="Pathway Gothic One" panose="020B0604020202020204" charset="0"/>
      <p:regular r:id="rId67"/>
    </p:embeddedFont>
    <p:embeddedFont>
      <p:font typeface="Roboto Condensed Light" panose="020B0604020202020204" charset="0"/>
      <p:regular r:id="rId68"/>
      <p:italic r:id="rId69"/>
    </p:embeddedFont>
    <p:embeddedFont>
      <p:font typeface="Segoe UI Symbol" panose="020B0502040204020203" pitchFamily="3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F5A785"/>
    <a:srgbClr val="FFFFFF"/>
    <a:srgbClr val="000000"/>
    <a:srgbClr val="212E73"/>
    <a:srgbClr val="A83423"/>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6374" autoAdjust="0"/>
  </p:normalViewPr>
  <p:slideViewPr>
    <p:cSldViewPr snapToGrid="0">
      <p:cViewPr varScale="1">
        <p:scale>
          <a:sx n="143" d="100"/>
          <a:sy n="143" d="100"/>
        </p:scale>
        <p:origin x="462" y="102"/>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1"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 </a:t>
            </a:r>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Project „Betreuer“: André Klima</a:t>
            </a: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
        <p:nvSpPr>
          <p:cNvPr id="7" name="Textfeld 6">
            <a:extLst>
              <a:ext uri="{FF2B5EF4-FFF2-40B4-BE49-F238E27FC236}">
                <a16:creationId xmlns:a16="http://schemas.microsoft.com/office/drawing/2014/main" id="{953F58F1-0C95-4B80-A104-6BD9D4E82B76}"/>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63623" y="1844073"/>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84407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162325"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feld 8">
            <a:extLst>
              <a:ext uri="{FF2B5EF4-FFF2-40B4-BE49-F238E27FC236}">
                <a16:creationId xmlns:a16="http://schemas.microsoft.com/office/drawing/2014/main" id="{71EDC47C-4EFD-4CA3-B741-99155D33926C}"/>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12</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7" name="Textfeld 6">
            <a:extLst>
              <a:ext uri="{FF2B5EF4-FFF2-40B4-BE49-F238E27FC236}">
                <a16:creationId xmlns:a16="http://schemas.microsoft.com/office/drawing/2014/main" id="{0A425E45-9A14-43AB-86C0-D808D1FBD523}"/>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13</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
        <p:nvSpPr>
          <p:cNvPr id="8" name="Textfeld 7">
            <a:extLst>
              <a:ext uri="{FF2B5EF4-FFF2-40B4-BE49-F238E27FC236}">
                <a16:creationId xmlns:a16="http://schemas.microsoft.com/office/drawing/2014/main" id="{538D1415-0918-476C-A141-E3C4C33A3131}"/>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Textfeld 103">
            <a:extLst>
              <a:ext uri="{FF2B5EF4-FFF2-40B4-BE49-F238E27FC236}">
                <a16:creationId xmlns:a16="http://schemas.microsoft.com/office/drawing/2014/main" id="{EA6EFD56-2C9C-4227-BC5C-FDCDE4AFD80A}"/>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42" presetClass="path" presetSubtype="0" accel="50000" decel="50000" fill="hold" nodeType="withEffect">
                                  <p:stCondLst>
                                    <p:cond delay="0"/>
                                  </p:stCondLst>
                                  <p:childTnLst>
                                    <p:animMotion origin="layout" path="M -3.05556E-6 -4.44444E-6 L 0.31962 0.0034 " pathEditMode="relative" rAng="0" ptsTypes="AA">
                                      <p:cBhvr>
                                        <p:cTn id="9" dur="3000" fill="hold"/>
                                        <p:tgtEl>
                                          <p:spTgt spid="84"/>
                                        </p:tgtEl>
                                        <p:attrNameLst>
                                          <p:attrName>ppt_x</p:attrName>
                                          <p:attrName>ppt_y</p:attrName>
                                        </p:attrNameLst>
                                      </p:cBhvr>
                                      <p:rCtr x="15972" y="154"/>
                                    </p:animMotion>
                                  </p:childTnLst>
                                </p:cTn>
                              </p:par>
                              <p:par>
                                <p:cTn id="10" presetID="10" presetClass="entr" presetSubtype="0"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feld 5">
            <a:extLst>
              <a:ext uri="{FF2B5EF4-FFF2-40B4-BE49-F238E27FC236}">
                <a16:creationId xmlns:a16="http://schemas.microsoft.com/office/drawing/2014/main" id="{D206196A-8F78-4589-8C41-FCBA43083D76}"/>
              </a:ext>
            </a:extLst>
          </p:cNvPr>
          <p:cNvSpPr txBox="1"/>
          <p:nvPr/>
        </p:nvSpPr>
        <p:spPr>
          <a:xfrm>
            <a:off x="8758958" y="4829685"/>
            <a:ext cx="38183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7" name="Textfeld 6">
            <a:extLst>
              <a:ext uri="{FF2B5EF4-FFF2-40B4-BE49-F238E27FC236}">
                <a16:creationId xmlns:a16="http://schemas.microsoft.com/office/drawing/2014/main" id="{184FC2DE-6806-43A0-A033-BCAE40F62B72}"/>
              </a:ext>
            </a:extLst>
          </p:cNvPr>
          <p:cNvSpPr txBox="1"/>
          <p:nvPr/>
        </p:nvSpPr>
        <p:spPr>
          <a:xfrm>
            <a:off x="8758958" y="4829685"/>
            <a:ext cx="3642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6" name="Textfeld 5">
            <a:extLst>
              <a:ext uri="{FF2B5EF4-FFF2-40B4-BE49-F238E27FC236}">
                <a16:creationId xmlns:a16="http://schemas.microsoft.com/office/drawing/2014/main" id="{A257EC22-CB8D-48FE-83DD-8382109F6329}"/>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
        <p:nvSpPr>
          <p:cNvPr id="7" name="Textfeld 6">
            <a:extLst>
              <a:ext uri="{FF2B5EF4-FFF2-40B4-BE49-F238E27FC236}">
                <a16:creationId xmlns:a16="http://schemas.microsoft.com/office/drawing/2014/main" id="{47FF84D8-5F11-4452-817E-585C9E5968EC}"/>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9F362C7-3376-4E76-8DF2-3E4BA15F45F3}"/>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6" name="Textfeld 5">
            <a:extLst>
              <a:ext uri="{FF2B5EF4-FFF2-40B4-BE49-F238E27FC236}">
                <a16:creationId xmlns:a16="http://schemas.microsoft.com/office/drawing/2014/main" id="{DCFB895E-FE01-4F8A-8833-388FADBA0708}"/>
              </a:ext>
            </a:extLst>
          </p:cNvPr>
          <p:cNvSpPr txBox="1"/>
          <p:nvPr/>
        </p:nvSpPr>
        <p:spPr>
          <a:xfrm>
            <a:off x="8758958" y="4829685"/>
            <a:ext cx="41229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209004"/>
            <a:ext cx="7800755"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971858"/>
            <a:ext cx="4133850" cy="170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788737" y="3134241"/>
            <a:ext cx="3885013" cy="1375686"/>
          </a:xfrm>
          <a:prstGeom prst="roundRect">
            <a:avLst>
              <a:gd name="adj" fmla="val 23619"/>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321641" y="3658975"/>
            <a:ext cx="320722" cy="326217"/>
          </a:xfrm>
          <a:prstGeom prst="rightArrow">
            <a:avLst/>
          </a:prstGeom>
          <a:ln>
            <a:solidFill>
              <a:srgbClr val="E976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Google Shape;717;p40">
            <a:extLst>
              <a:ext uri="{FF2B5EF4-FFF2-40B4-BE49-F238E27FC236}">
                <a16:creationId xmlns:a16="http://schemas.microsoft.com/office/drawing/2014/main" id="{B6AF46A9-9A78-410F-90DC-25F870BA33A0}"/>
              </a:ext>
            </a:extLst>
          </p:cNvPr>
          <p:cNvSpPr/>
          <p:nvPr/>
        </p:nvSpPr>
        <p:spPr>
          <a:xfrm>
            <a:off x="209004" y="2033736"/>
            <a:ext cx="8725990" cy="605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lgn="ctr"/>
            <a:r>
              <a:rPr lang="en-US" altLang="en-US" sz="2400" dirty="0">
                <a:solidFill>
                  <a:schemeClr val="bg1"/>
                </a:solidFill>
                <a:latin typeface="Hind" panose="020B0604020202020204" charset="0"/>
                <a:cs typeface="Hind" panose="020B0604020202020204" charset="0"/>
              </a:rPr>
              <a:t>E(</a:t>
            </a:r>
            <a:r>
              <a:rPr lang="en-US" altLang="en-US" sz="2400" dirty="0" err="1">
                <a:solidFill>
                  <a:schemeClr val="bg1"/>
                </a:solidFill>
                <a:latin typeface="Hind" panose="020B0604020202020204" charset="0"/>
                <a:cs typeface="Hind" panose="020B0604020202020204" charset="0"/>
              </a:rPr>
              <a:t>Hospitalization</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 exp(β</a:t>
            </a:r>
            <a:r>
              <a:rPr lang="en-US" altLang="en-US" sz="2400" baseline="-25000" dirty="0">
                <a:solidFill>
                  <a:schemeClr val="bg1"/>
                </a:solidFill>
                <a:latin typeface="Hind" panose="020B0604020202020204" charset="0"/>
                <a:cs typeface="Hind" panose="020B0604020202020204" charset="0"/>
              </a:rPr>
              <a:t>0</a:t>
            </a:r>
            <a:r>
              <a:rPr lang="en-US" altLang="en-US" sz="2400" dirty="0">
                <a:solidFill>
                  <a:schemeClr val="bg1"/>
                </a:solidFill>
                <a:latin typeface="Hind" panose="020B0604020202020204" charset="0"/>
                <a:cs typeface="Hind" panose="020B0604020202020204" charset="0"/>
              </a:rPr>
              <a:t> +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baseline="-25000" dirty="0">
                <a:solidFill>
                  <a:schemeClr val="bg1"/>
                </a:solidFill>
                <a:latin typeface="Hind" panose="020B0604020202020204" charset="0"/>
                <a:cs typeface="Hind" panose="020B0604020202020204" charset="0"/>
              </a:rPr>
              <a:t> </a:t>
            </a:r>
            <a:r>
              <a:rPr lang="en-US" altLang="en-US" sz="2400" dirty="0">
                <a:solidFill>
                  <a:schemeClr val="bg1"/>
                </a:solidFill>
                <a:latin typeface="Hind" panose="020B0604020202020204" charset="0"/>
                <a:cs typeface="Hind" panose="020B0604020202020204" charset="0"/>
              </a:rPr>
              <a:t>+ f(</a:t>
            </a:r>
            <a:r>
              <a:rPr lang="en-US" altLang="en-US" sz="2400" dirty="0" err="1">
                <a:solidFill>
                  <a:schemeClr val="bg1"/>
                </a:solidFill>
                <a:latin typeface="Hind" panose="020B0604020202020204" charset="0"/>
                <a:cs typeface="Hind" panose="020B0604020202020204" charset="0"/>
              </a:rPr>
              <a:t>index</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a:t>
            </a:r>
            <a:endParaRPr lang="en-US" sz="2400" dirty="0">
              <a:solidFill>
                <a:schemeClr val="bg1"/>
              </a:solidFill>
            </a:endParaRPr>
          </a:p>
        </p:txBody>
      </p:sp>
      <p:sp>
        <p:nvSpPr>
          <p:cNvPr id="12" name="Textfeld 11">
            <a:extLst>
              <a:ext uri="{FF2B5EF4-FFF2-40B4-BE49-F238E27FC236}">
                <a16:creationId xmlns:a16="http://schemas.microsoft.com/office/drawing/2014/main" id="{99314B36-EF10-4BDF-B4B7-C413CB4F21C0}"/>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
        <p:nvSpPr>
          <p:cNvPr id="12" name="Textfeld 11">
            <a:extLst>
              <a:ext uri="{FF2B5EF4-FFF2-40B4-BE49-F238E27FC236}">
                <a16:creationId xmlns:a16="http://schemas.microsoft.com/office/drawing/2014/main" id="{00158D88-5712-44EF-A646-440D5A479CBF}"/>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CONCLUSION</a:t>
            </a:r>
            <a:endParaRPr lang="en-US" u="sng" dirty="0"/>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982618"/>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E</m:t>
                      </m:r>
                      <m:d>
                        <m:dPr>
                          <m:ctrlPr>
                            <a:rPr kumimoji="0" lang="de-DE"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e>
                      </m:d>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c</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E</m:t>
                      </m:r>
                      <m:d>
                        <m:dPr>
                          <m:ctrlPr>
                            <a:rPr lang="de-DE" altLang="en-US" sz="1600">
                              <a:solidFill>
                                <a:srgbClr val="FFFFFF"/>
                              </a:solidFill>
                              <a:latin typeface="Cambria Math" panose="02040503050406030204" pitchFamily="18" charset="0"/>
                              <a:cs typeface="Hind" panose="020B0604020202020204" charset="0"/>
                            </a:rPr>
                          </m:ctrlPr>
                        </m:dPr>
                        <m:e>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c</m:t>
                          </m:r>
                        </m:e>
                        <m:sub>
                          <m:r>
                            <m:rPr>
                              <m:sty m:val="p"/>
                            </m:rPr>
                            <a:rPr lang="de-DE" altLang="en-US" sz="1600" i="0">
                              <a:solidFill>
                                <a:srgbClr val="FFFFFF"/>
                              </a:solidFill>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cs typeface="Hind" panose="020B0604020202020204" charset="0"/>
                        </a:rPr>
                        <m:t> ∗ </m:t>
                      </m:r>
                      <m:sSub>
                        <m:sSubPr>
                          <m:ctrlPr>
                            <a:rPr lang="de-DE" altLang="en-US" sz="1600" smtClean="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E</m:t>
                      </m:r>
                      <m:d>
                        <m:dPr>
                          <m:ctrlPr>
                            <a:rPr lang="de-DE" altLang="en-US" sz="1600" b="0" smtClean="0">
                              <a:solidFill>
                                <a:srgbClr val="FFFFFF"/>
                              </a:solidFill>
                              <a:latin typeface="Cambria Math" panose="02040503050406030204" pitchFamily="18" charset="0"/>
                              <a:cs typeface="Hind" panose="020B0604020202020204" charset="0"/>
                            </a:rPr>
                          </m:ctrlPr>
                        </m:dPr>
                        <m:e>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b="0" smtClean="0">
                              <a:solidFill>
                                <a:srgbClr val="FFFFFF"/>
                              </a:solidFill>
                              <a:latin typeface="Cambria Math" panose="02040503050406030204" pitchFamily="18" charset="0"/>
                              <a:cs typeface="Hind" panose="020B0604020202020204" charset="0"/>
                            </a:rPr>
                          </m:ctrlPr>
                        </m:fPr>
                        <m:num>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cs typeface="Hind" panose="020B0604020202020204" charset="0"/>
                                </a:rPr>
                                <m:t>E</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r>
                            <a:rPr lang="de-DE" altLang="en-US" sz="1600" b="0" i="0" smtClean="0">
                              <a:solidFill>
                                <a:srgbClr val="FFFFFF"/>
                              </a:solidFill>
                              <a:latin typeface="Cambria Math" panose="02040503050406030204" pitchFamily="18" charset="0"/>
                              <a:cs typeface="Hind" panose="020B0604020202020204" charset="0"/>
                            </a:rPr>
                            <m:t>)</m:t>
                          </m:r>
                        </m:num>
                        <m:den>
                          <m:sSub>
                            <m:sSubPr>
                              <m:ctrlPr>
                                <a:rPr lang="de-DE" altLang="en-US" sz="1600" b="0" smtClean="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sub>
                          </m:sSub>
                        </m:den>
                      </m:f>
                      <m:r>
                        <a:rPr lang="de-DE" altLang="en-US" sz="1600" b="0" i="0" smtClean="0">
                          <a:solidFill>
                            <a:srgbClr val="FFFFFF"/>
                          </a:solidFill>
                          <a:latin typeface="Cambria Math" panose="02040503050406030204" pitchFamily="18" charset="0"/>
                          <a:cs typeface="Hind" panose="020B0604020202020204" charset="0"/>
                        </a:rPr>
                        <m:t> ∗</m:t>
                      </m:r>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since</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a:solidFill>
                                <a:srgbClr val="FFFFFF"/>
                              </a:solidFill>
                              <a:latin typeface="Cambria Math" panose="02040503050406030204" pitchFamily="18" charset="0"/>
                              <a:cs typeface="Hind" panose="020B0604020202020204" charset="0"/>
                            </a:rPr>
                          </m:ctrlPr>
                        </m:fPr>
                        <m:num>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num>
                        <m:den>
                          <m:sSub>
                            <m:sSubPr>
                              <m:ctrlPr>
                                <a:rPr lang="de-DE" altLang="en-US" sz="160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sub>
                          </m:sSub>
                        </m:den>
                      </m:f>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is</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independent</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from</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j</m:t>
                      </m:r>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sSub>
                        <m:sSubPr>
                          <m:ctrlPr>
                            <a:rPr kumimoji="0" lang="en-US"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sty m:val="p"/>
                              <m:brk m:alnAt="23"/>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e>
                      </m:nary>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982618"/>
                <a:ext cx="7575973" cy="3847067"/>
              </a:xfrm>
              <a:prstGeom prst="rect">
                <a:avLst/>
              </a:prstGeom>
              <a:blipFill>
                <a:blip r:embed="rId3"/>
                <a:stretch>
                  <a:fillRect l="-1691" t="-7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Textfeld 6">
            <a:extLst>
              <a:ext uri="{FF2B5EF4-FFF2-40B4-BE49-F238E27FC236}">
                <a16:creationId xmlns:a16="http://schemas.microsoft.com/office/drawing/2014/main" id="{6A96FE42-26B3-4B8E-B60D-6924559D0A6D}"/>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Stationarity</a:t>
            </a:r>
            <a:endParaRPr sz="2000" dirty="0">
              <a:solidFill>
                <a:schemeClr val="bg1"/>
              </a:solidFill>
              <a:latin typeface="Pathway Gothic One" panose="020B0604020202020204" charset="0"/>
            </a:endParaRPr>
          </a:p>
        </p:txBody>
      </p:sp>
      <p:sp>
        <p:nvSpPr>
          <p:cNvPr id="1389" name="Google Shape;1389;p52"/>
          <p:cNvSpPr/>
          <p:nvPr/>
        </p:nvSpPr>
        <p:spPr>
          <a:xfrm>
            <a:off x="3909159" y="3553694"/>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Seasonality</a:t>
            </a:r>
            <a:endParaRPr sz="20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75909"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Such as the time of the year or the day of the week?</a:t>
            </a: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40119" y="1460744"/>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Does the time series show a clear trend or is it stable over the course of time</a:t>
            </a:r>
          </a:p>
        </p:txBody>
      </p:sp>
      <p:sp>
        <p:nvSpPr>
          <p:cNvPr id="50" name="Textfeld 49">
            <a:extLst>
              <a:ext uri="{FF2B5EF4-FFF2-40B4-BE49-F238E27FC236}">
                <a16:creationId xmlns:a16="http://schemas.microsoft.com/office/drawing/2014/main" id="{EFA2F5A2-B55E-4ACA-AD2A-96E7818E2C1C}"/>
              </a:ext>
            </a:extLst>
          </p:cNvPr>
          <p:cNvSpPr txBox="1"/>
          <p:nvPr/>
        </p:nvSpPr>
        <p:spPr>
          <a:xfrm>
            <a:off x="8758958" y="4829685"/>
            <a:ext cx="40267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27</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feld 7">
            <a:extLst>
              <a:ext uri="{FF2B5EF4-FFF2-40B4-BE49-F238E27FC236}">
                <a16:creationId xmlns:a16="http://schemas.microsoft.com/office/drawing/2014/main" id="{D9051A4D-95C5-47A8-B6D9-B560A0157542}"/>
              </a:ext>
            </a:extLst>
          </p:cNvPr>
          <p:cNvSpPr txBox="1"/>
          <p:nvPr/>
        </p:nvSpPr>
        <p:spPr>
          <a:xfrm>
            <a:off x="8758958" y="4829685"/>
            <a:ext cx="42191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7" name="Textfeld 6">
            <a:extLst>
              <a:ext uri="{FF2B5EF4-FFF2-40B4-BE49-F238E27FC236}">
                <a16:creationId xmlns:a16="http://schemas.microsoft.com/office/drawing/2014/main" id="{9B432226-8E9D-4CED-8882-D5A2725C1FB3}"/>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
        <p:nvSpPr>
          <p:cNvPr id="19" name="Textfeld 18">
            <a:extLst>
              <a:ext uri="{FF2B5EF4-FFF2-40B4-BE49-F238E27FC236}">
                <a16:creationId xmlns:a16="http://schemas.microsoft.com/office/drawing/2014/main" id="{46401197-87D4-453A-968F-FA3B6D3F476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mc:AlternateContent xmlns:mc="http://schemas.openxmlformats.org/markup-compatibility/2006">
        <mc:Choice xmlns:a14="http://schemas.microsoft.com/office/drawing/2010/main" Requires="a14">
          <p:sp>
            <p:nvSpPr>
              <p:cNvPr id="7" name="Google Shape;717;p40">
                <a:extLst>
                  <a:ext uri="{FF2B5EF4-FFF2-40B4-BE49-F238E27FC236}">
                    <a16:creationId xmlns:a16="http://schemas.microsoft.com/office/drawing/2014/main" id="{6B0C4319-B1BF-4924-83DC-3D9B1E3EECF9}"/>
                  </a:ext>
                </a:extLst>
              </p:cNvPr>
              <p:cNvSpPr/>
              <p:nvPr/>
            </p:nvSpPr>
            <p:spPr>
              <a:xfrm>
                <a:off x="2196849" y="1555999"/>
                <a:ext cx="4750301" cy="82155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3200" dirty="0">
                    <a:solidFill>
                      <a:srgbClr val="212E73"/>
                    </a:solidFill>
                    <a:latin typeface="Hind" panose="020B0604020202020204" charset="0"/>
                    <a:cs typeface="Hind" panose="020B0604020202020204" charset="0"/>
                  </a:rPr>
                  <a:t>Y</a:t>
                </a:r>
                <a:r>
                  <a:rPr lang="en-US" altLang="en-US" sz="3200" baseline="-25000" dirty="0" err="1">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3200" dirty="0">
                    <a:solidFill>
                      <a:srgbClr val="212E73"/>
                    </a:solidFill>
                    <a:latin typeface="Hind" panose="020B0604020202020204" charset="0"/>
                    <a:cs typeface="Hind" panose="020B0604020202020204" charset="0"/>
                  </a:rPr>
                  <a:t>a</a:t>
                </a:r>
                <a:r>
                  <a:rPr lang="en-US" altLang="en-US" sz="3200" baseline="-25000" dirty="0">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212E73"/>
                    </a:solidFill>
                    <a:latin typeface="Hind" panose="020B0604020202020204" charset="0"/>
                    <a:cs typeface="Hind" panose="020B0604020202020204" charset="0"/>
                  </a:rPr>
                  <a:t> a</a:t>
                </a:r>
                <a:r>
                  <a:rPr lang="en-US" altLang="en-US" sz="3200" baseline="-25000" dirty="0">
                    <a:solidFill>
                      <a:srgbClr val="212E73"/>
                    </a:solidFill>
                    <a:latin typeface="Hind" panose="020B0604020202020204" charset="0"/>
                    <a:cs typeface="Hind" panose="020B0604020202020204" charset="0"/>
                  </a:rPr>
                  <a:t>t-1 </a:t>
                </a:r>
                <a:r>
                  <a:rPr lang="en-US" altLang="en-US" sz="3200" dirty="0">
                    <a:solidFill>
                      <a:srgbClr val="212E73"/>
                    </a:solidFill>
                    <a:latin typeface="Hind" panose="020B0604020202020204" charset="0"/>
                    <a:cs typeface="Hind" panose="020B0604020202020204" charset="0"/>
                  </a:rPr>
                  <a:t>+ …</a:t>
                </a:r>
              </a:p>
            </p:txBody>
          </p:sp>
        </mc:Choice>
        <mc:Fallback>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196849" y="1555999"/>
                <a:ext cx="4750301" cy="821552"/>
              </a:xfrm>
              <a:prstGeom prst="roundRect">
                <a:avLst>
                  <a:gd name="adj" fmla="val 50000"/>
                </a:avLst>
              </a:prstGeom>
              <a:blipFill>
                <a:blip r:embed="rId3"/>
                <a:stretch>
                  <a:fillRect t="-1481" b="-1185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765948"/>
                <a:ext cx="3329109" cy="1876499"/>
              </a:xfrm>
              <a:prstGeom prst="roundRect">
                <a:avLst>
                  <a:gd name="adj" fmla="val 30395"/>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2000" i="1" smtClean="0">
                            <a:solidFill>
                              <a:srgbClr val="212E73"/>
                            </a:solidFill>
                            <a:latin typeface="Cambria Math" panose="02040503050406030204" pitchFamily="18" charset="0"/>
                            <a:cs typeface="Hind" panose="020B0604020202020204" charset="0"/>
                          </a:rPr>
                        </m:ctrlPr>
                      </m:sSubPr>
                      <m:e>
                        <m:r>
                          <a:rPr lang="en-US" altLang="en-US" sz="20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000" b="0" i="1" smtClean="0">
                            <a:solidFill>
                              <a:srgbClr val="212E73"/>
                            </a:solidFill>
                            <a:latin typeface="Cambria Math" panose="02040503050406030204" pitchFamily="18" charset="0"/>
                            <a:cs typeface="Hind" panose="020B0604020202020204" charset="0"/>
                          </a:rPr>
                          <m:t>𝑖</m:t>
                        </m:r>
                      </m:sub>
                    </m:sSub>
                  </m:oMath>
                </a14:m>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765948"/>
                <a:ext cx="3329109" cy="1876499"/>
              </a:xfrm>
              <a:prstGeom prst="roundRect">
                <a:avLst>
                  <a:gd name="adj" fmla="val 30395"/>
                </a:avLst>
              </a:prstGeom>
              <a:blipFill>
                <a:blip r:embed="rId4"/>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29176"/>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
        <p:nvSpPr>
          <p:cNvPr id="10" name="Textfeld 9">
            <a:extLst>
              <a:ext uri="{FF2B5EF4-FFF2-40B4-BE49-F238E27FC236}">
                <a16:creationId xmlns:a16="http://schemas.microsoft.com/office/drawing/2014/main" id="{63EA711F-793C-468A-BDFD-85DDAC266470}"/>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CC05B84B-09C6-4BEE-AF13-410FE0739DC1}"/>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72724" y="1640835"/>
            <a:ext cx="5545195" cy="86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Moving average models - MA(q)</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models - AR(p)</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moving average models - ARMA(</a:t>
            </a:r>
            <a:r>
              <a:rPr lang="en-US" altLang="en-US" sz="1800" dirty="0" err="1">
                <a:solidFill>
                  <a:srgbClr val="F8F8F8"/>
                </a:solidFill>
                <a:latin typeface="Hind" panose="020B0604020202020204" charset="0"/>
                <a:cs typeface="Hind" panose="020B0604020202020204" charset="0"/>
              </a:rPr>
              <a:t>p,q</a:t>
            </a:r>
            <a:r>
              <a:rPr lang="en-US" altLang="en-US" sz="1800" dirty="0">
                <a:solidFill>
                  <a:srgbClr val="F8F8F8"/>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4298FFF1-2C3D-9B43-84DC-C269343D0D53}"/>
              </a:ext>
            </a:extLst>
          </p:cNvPr>
          <p:cNvSpPr/>
          <p:nvPr/>
        </p:nvSpPr>
        <p:spPr>
          <a:xfrm>
            <a:off x="6876569" y="1570235"/>
            <a:ext cx="1922318" cy="1010653"/>
          </a:xfrm>
          <a:prstGeom prst="roundRect">
            <a:avLst>
              <a:gd name="adj" fmla="val 50000"/>
            </a:avLst>
          </a:prstGeom>
          <a:solidFill>
            <a:srgbClr val="F5A785"/>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9" name="Google Shape;717;p40">
            <a:extLst>
              <a:ext uri="{FF2B5EF4-FFF2-40B4-BE49-F238E27FC236}">
                <a16:creationId xmlns:a16="http://schemas.microsoft.com/office/drawing/2014/main" id="{9E08328D-238B-3D4A-9661-0F0EC0F677E2}"/>
              </a:ext>
            </a:extLst>
          </p:cNvPr>
          <p:cNvSpPr/>
          <p:nvPr/>
        </p:nvSpPr>
        <p:spPr>
          <a:xfrm>
            <a:off x="6876569" y="3191872"/>
            <a:ext cx="1922318" cy="1010653"/>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
        <p:nvSpPr>
          <p:cNvPr id="10" name="AutoShape 13">
            <a:extLst>
              <a:ext uri="{FF2B5EF4-FFF2-40B4-BE49-F238E27FC236}">
                <a16:creationId xmlns:a16="http://schemas.microsoft.com/office/drawing/2014/main" id="{162EC861-074F-4958-A620-08C79AB91D5C}"/>
              </a:ext>
            </a:extLst>
          </p:cNvPr>
          <p:cNvSpPr>
            <a:spLocks/>
          </p:cNvSpPr>
          <p:nvPr/>
        </p:nvSpPr>
        <p:spPr bwMode="auto">
          <a:xfrm rot="16200000">
            <a:off x="5650513" y="1906493"/>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1" name="Rectangle 1">
            <a:extLst>
              <a:ext uri="{FF2B5EF4-FFF2-40B4-BE49-F238E27FC236}">
                <a16:creationId xmlns:a16="http://schemas.microsoft.com/office/drawing/2014/main" id="{BC8807E4-9DC6-482B-B8DB-CF6F328A37D8}"/>
              </a:ext>
            </a:extLst>
          </p:cNvPr>
          <p:cNvSpPr txBox="1">
            <a:spLocks noChangeArrowheads="1"/>
          </p:cNvSpPr>
          <p:nvPr/>
        </p:nvSpPr>
        <p:spPr bwMode="auto">
          <a:xfrm>
            <a:off x="672724" y="3049377"/>
            <a:ext cx="5277406" cy="114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r>
              <a:rPr lang="en-US" altLang="en-US" sz="1800" baseline="-25000" dirty="0">
                <a:solidFill>
                  <a:srgbClr val="F8F8F8"/>
                </a:solidFill>
                <a:latin typeface="Hind" panose="020B0604020202020204" charset="0"/>
                <a:cs typeface="Hind" panose="020B0604020202020204" charset="0"/>
              </a:rPr>
              <a:t>s</a:t>
            </a:r>
            <a:endParaRPr lang="en-US" altLang="en-US" sz="1800" dirty="0">
              <a:solidFill>
                <a:srgbClr val="F8F8F8"/>
              </a:solidFill>
              <a:latin typeface="Hind" panose="020B0604020202020204" charset="0"/>
              <a:cs typeface="Hind" panose="020B0604020202020204" charset="0"/>
            </a:endParaRPr>
          </a:p>
        </p:txBody>
      </p:sp>
      <p:sp>
        <p:nvSpPr>
          <p:cNvPr id="12" name="AutoShape 13">
            <a:extLst>
              <a:ext uri="{FF2B5EF4-FFF2-40B4-BE49-F238E27FC236}">
                <a16:creationId xmlns:a16="http://schemas.microsoft.com/office/drawing/2014/main" id="{4C726BDD-DAB9-4099-AAFE-9C164B7883AC}"/>
              </a:ext>
            </a:extLst>
          </p:cNvPr>
          <p:cNvSpPr>
            <a:spLocks/>
          </p:cNvSpPr>
          <p:nvPr/>
        </p:nvSpPr>
        <p:spPr bwMode="auto">
          <a:xfrm rot="16200000">
            <a:off x="5644372" y="3528130"/>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3" name="Textfeld 12">
            <a:extLst>
              <a:ext uri="{FF2B5EF4-FFF2-40B4-BE49-F238E27FC236}">
                <a16:creationId xmlns:a16="http://schemas.microsoft.com/office/drawing/2014/main" id="{0ABF4CAF-2004-4430-A7CD-9BAC7ECF3375}"/>
              </a:ext>
            </a:extLst>
          </p:cNvPr>
          <p:cNvSpPr txBox="1"/>
          <p:nvPr/>
        </p:nvSpPr>
        <p:spPr>
          <a:xfrm>
            <a:off x="8758958" y="4829685"/>
            <a:ext cx="39946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666987" y="3160912"/>
            <a:ext cx="6330259" cy="14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3200" dirty="0" err="1">
                <a:solidFill>
                  <a:srgbClr val="F8F8F8"/>
                </a:solidFill>
                <a:latin typeface="Hind" panose="020B0604020202020204" charset="0"/>
                <a:cs typeface="Hind" panose="020B0604020202020204" charset="0"/>
                <a:sym typeface="Wingdings" pitchFamily="2" charset="2"/>
              </a:rPr>
              <a:t>y</a:t>
            </a:r>
            <a:r>
              <a:rPr lang="en-US" altLang="en-US" sz="3200" baseline="-25000" dirty="0" err="1">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0</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1</a:t>
            </a:r>
            <a:r>
              <a:rPr lang="en-US" altLang="en-US" sz="32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F8F8F8"/>
                </a:solidFill>
                <a:latin typeface="Hind" panose="020B0604020202020204" charset="0"/>
                <a:cs typeface="Hind" panose="020B0604020202020204" charset="0"/>
                <a:sym typeface="Wingdings" pitchFamily="2" charset="2"/>
              </a:rPr>
              <a:t>x</a:t>
            </a:r>
            <a:r>
              <a:rPr lang="en-US" altLang="en-US" sz="3200" baseline="-25000" dirty="0">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a:t>
            </a:r>
            <a:r>
              <a:rPr lang="en-US" altLang="en-US" sz="3200" dirty="0" err="1">
                <a:solidFill>
                  <a:srgbClr val="F8F8F8"/>
                </a:solidFill>
                <a:latin typeface="Hind" panose="020B0604020202020204" charset="0"/>
                <a:cs typeface="Hind" panose="020B0604020202020204" charset="0"/>
                <a:sym typeface="Wingdings" pitchFamily="2" charset="2"/>
              </a:rPr>
              <a:t>ε</a:t>
            </a:r>
            <a:r>
              <a:rPr lang="en-US" altLang="en-US" sz="3200" baseline="-25000" dirty="0" err="1">
                <a:solidFill>
                  <a:srgbClr val="F8F8F8"/>
                </a:solidFill>
                <a:latin typeface="Hind" panose="020B0604020202020204" charset="0"/>
                <a:cs typeface="Hind" panose="020B0604020202020204" charset="0"/>
                <a:sym typeface="Wingdings" pitchFamily="2" charset="2"/>
              </a:rPr>
              <a:t>t</a:t>
            </a:r>
            <a:endParaRPr lang="en-US" altLang="en-US" sz="32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With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146754" y="319168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C6BC91A4-E022-4560-8D5B-9A6AF2993FC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eaLnBrk="0" fontAlgn="base" hangingPunct="0">
              <a:spcBef>
                <a:spcPct val="0"/>
              </a:spcBef>
              <a:spcAft>
                <a:spcPct val="0"/>
              </a:spcAft>
              <a:buClrTx/>
            </a:pPr>
            <a:r>
              <a:rPr lang="de-DE" altLang="en-US" sz="2000" dirty="0" err="1">
                <a:solidFill>
                  <a:srgbClr val="212E73"/>
                </a:solidFill>
                <a:latin typeface="Hind" panose="020B0604020202020204" charset="0"/>
                <a:cs typeface="Hind" panose="020B0604020202020204" charset="0"/>
              </a:rPr>
              <a:t>No</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clear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r>
              <a:rPr lang="de-DE" altLang="en-US" sz="2000" dirty="0">
                <a:solidFill>
                  <a:srgbClr val="212E73"/>
                </a:solidFill>
                <a:latin typeface="Hind" panose="020B0604020202020204" charset="0"/>
                <a:cs typeface="Hind" panose="020B0604020202020204" charset="0"/>
              </a:rPr>
              <a:t> visible</a:t>
            </a:r>
          </a:p>
          <a:p>
            <a:pPr marL="342900" indent="-342900" algn="ctr" eaLnBrk="0" fontAlgn="base" hangingPunct="0">
              <a:spcBef>
                <a:spcPct val="0"/>
              </a:spcBef>
              <a:spcAft>
                <a:spcPct val="0"/>
              </a:spcAft>
              <a:buClrTx/>
              <a:buFont typeface="Wingdings" panose="05000000000000000000" pitchFamily="2" charset="2"/>
              <a:buChar char="è"/>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B384A11E-492C-44C1-851E-3B02266A3B12}"/>
              </a:ext>
            </a:extLst>
          </p:cNvPr>
          <p:cNvSpPr txBox="1"/>
          <p:nvPr/>
        </p:nvSpPr>
        <p:spPr>
          <a:xfrm>
            <a:off x="8758958" y="4829685"/>
            <a:ext cx="41389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4" name="Textfeld 3">
            <a:extLst>
              <a:ext uri="{FF2B5EF4-FFF2-40B4-BE49-F238E27FC236}">
                <a16:creationId xmlns:a16="http://schemas.microsoft.com/office/drawing/2014/main" id="{34654535-BA0F-194D-82FD-81FB317112EE}"/>
              </a:ext>
            </a:extLst>
          </p:cNvPr>
          <p:cNvSpPr txBox="1"/>
          <p:nvPr/>
        </p:nvSpPr>
        <p:spPr>
          <a:xfrm>
            <a:off x="659266" y="1073563"/>
            <a:ext cx="7825467" cy="3785652"/>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Hyndman-Khandakar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algorithm</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automatic</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modelling</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auto.arima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first</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checks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stationarity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unit</a:t>
            </a:r>
            <a:r>
              <a:rPr lang="de-DE" sz="2000" dirty="0">
                <a:solidFill>
                  <a:schemeClr val="tx2"/>
                </a:solidFill>
                <a:latin typeface="Hind" panose="020B0604020202020204" charset="0"/>
                <a:cs typeface="Hind" panose="020B0604020202020204" charset="0"/>
              </a:rPr>
              <a:t> root </a:t>
            </a:r>
            <a:r>
              <a:rPr lang="de-DE" sz="2000" dirty="0" err="1">
                <a:solidFill>
                  <a:schemeClr val="tx2"/>
                </a:solidFill>
                <a:latin typeface="Hind" panose="020B0604020202020204" charset="0"/>
                <a:cs typeface="Hind" panose="020B0604020202020204" charset="0"/>
              </a:rPr>
              <a:t>test</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p and q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chosen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by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minimising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AIC after </a:t>
            </a:r>
            <a:r>
              <a:rPr lang="de-DE" sz="2000" dirty="0" err="1">
                <a:solidFill>
                  <a:schemeClr val="tx2"/>
                </a:solidFill>
                <a:latin typeface="Hind" panose="020B0604020202020204" charset="0"/>
                <a:cs typeface="Hind" panose="020B0604020202020204" charset="0"/>
              </a:rPr>
              <a:t>differencing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data</a:t>
            </a:r>
            <a:r>
              <a:rPr lang="de-DE" sz="2000" dirty="0">
                <a:solidFill>
                  <a:schemeClr val="tx2"/>
                </a:solidFill>
                <a:latin typeface="Hind" panose="020B0604020202020204" charset="0"/>
                <a:cs typeface="Hind" panose="020B0604020202020204" charset="0"/>
              </a:rPr>
              <a:t> d </a:t>
            </a:r>
            <a:r>
              <a:rPr lang="de-DE" sz="2000" dirty="0" err="1">
                <a:solidFill>
                  <a:schemeClr val="tx2"/>
                </a:solidFill>
                <a:latin typeface="Hind" panose="020B0604020202020204" charset="0"/>
                <a:cs typeface="Hind" panose="020B0604020202020204" charset="0"/>
              </a:rPr>
              <a:t>times</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Four</a:t>
            </a:r>
            <a:r>
              <a:rPr lang="de-DE" sz="2000" dirty="0">
                <a:solidFill>
                  <a:schemeClr val="tx2"/>
                </a:solidFill>
                <a:latin typeface="Hind" panose="020B0604020202020204" charset="0"/>
                <a:cs typeface="Hind" panose="020B0604020202020204" charset="0"/>
              </a:rPr>
              <a:t> initial </a:t>
            </a:r>
            <a:r>
              <a:rPr lang="de-DE" sz="2000" dirty="0" err="1">
                <a:solidFill>
                  <a:schemeClr val="tx2"/>
                </a:solidFill>
                <a:latin typeface="Hind" panose="020B0604020202020204" charset="0"/>
                <a:cs typeface="Hind" panose="020B0604020202020204" charset="0"/>
              </a:rPr>
              <a:t>models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fitted</a:t>
            </a:r>
            <a:r>
              <a:rPr lang="de-DE" sz="2000" dirty="0">
                <a:solidFill>
                  <a:schemeClr val="tx2"/>
                </a:solidFill>
                <a:latin typeface="Hind" panose="020B0604020202020204" charset="0"/>
                <a:cs typeface="Hind" panose="020B0604020202020204" charset="0"/>
              </a:rPr>
              <a:t>:</a:t>
            </a:r>
          </a:p>
          <a:p>
            <a:pPr lvl="6">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(2,d,2)</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(1,d,0)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(0,d,1)</a:t>
            </a: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Best </a:t>
            </a:r>
            <a:r>
              <a:rPr lang="de-DE" sz="2000" dirty="0" err="1">
                <a:solidFill>
                  <a:schemeClr val="tx2"/>
                </a:solidFill>
                <a:latin typeface="Hind" panose="020B0604020202020204" charset="0"/>
                <a:cs typeface="Hind" panose="020B0604020202020204" charset="0"/>
              </a:rPr>
              <a:t>model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with</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smallest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tested</a:t>
            </a:r>
            <a:r>
              <a:rPr lang="de-DE" sz="2000" dirty="0">
                <a:solidFill>
                  <a:schemeClr val="tx2"/>
                </a:solidFill>
                <a:latin typeface="Hind" panose="020B0604020202020204" charset="0"/>
                <a:cs typeface="Hind" panose="020B0604020202020204" charset="0"/>
              </a:rPr>
              <a:t> on different </a:t>
            </a:r>
            <a:r>
              <a:rPr lang="de-DE" sz="2000" dirty="0" err="1">
                <a:solidFill>
                  <a:schemeClr val="tx2"/>
                </a:solidFill>
                <a:latin typeface="Hind" panose="020B0604020202020204" charset="0"/>
                <a:cs typeface="Hind" panose="020B0604020202020204" charset="0"/>
              </a:rPr>
              <a:t>values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p and q</a:t>
            </a: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Steps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repeated</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until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lowest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reached</a:t>
            </a:r>
            <a:endParaRPr lang="de-DE" sz="2000" dirty="0">
              <a:solidFill>
                <a:schemeClr val="tx2"/>
              </a:solidFill>
              <a:latin typeface="Hind" panose="020B0604020202020204" charset="0"/>
              <a:cs typeface="Hind" panose="020B0604020202020204" charset="0"/>
            </a:endParaRPr>
          </a:p>
        </p:txBody>
      </p:sp>
      <p:sp>
        <p:nvSpPr>
          <p:cNvPr id="5" name="Textfeld 4">
            <a:extLst>
              <a:ext uri="{FF2B5EF4-FFF2-40B4-BE49-F238E27FC236}">
                <a16:creationId xmlns:a16="http://schemas.microsoft.com/office/drawing/2014/main" id="{E863AB21-84C2-40AA-BC14-6633BCD39FD5}"/>
              </a:ext>
            </a:extLst>
          </p:cNvPr>
          <p:cNvSpPr txBox="1"/>
          <p:nvPr/>
        </p:nvSpPr>
        <p:spPr>
          <a:xfrm>
            <a:off x="8758958" y="4829685"/>
            <a:ext cx="3962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3" name="Textfeld 2">
            <a:extLst>
              <a:ext uri="{FF2B5EF4-FFF2-40B4-BE49-F238E27FC236}">
                <a16:creationId xmlns:a16="http://schemas.microsoft.com/office/drawing/2014/main" id="{13766617-E607-8248-B174-EA3CF18D8F19}"/>
              </a:ext>
            </a:extLst>
          </p:cNvPr>
          <p:cNvSpPr txBox="1"/>
          <p:nvPr/>
        </p:nvSpPr>
        <p:spPr>
          <a:xfrm>
            <a:off x="2498448" y="4041985"/>
            <a:ext cx="4147103" cy="707886"/>
          </a:xfrm>
          <a:prstGeom prst="rect">
            <a:avLst/>
          </a:prstGeom>
          <a:noFill/>
        </p:spPr>
        <p:txBody>
          <a:bodyPr wrap="square" rtlCol="0">
            <a:spAutoFit/>
          </a:bodyPr>
          <a:lstStyle/>
          <a:p>
            <a:r>
              <a:rPr lang="en-US" sz="2000" dirty="0">
                <a:solidFill>
                  <a:srgbClr val="FFFFFF"/>
                </a:solidFill>
                <a:latin typeface="Hind" panose="020B0604020202020204" charset="0"/>
                <a:cs typeface="Hind" panose="020B0604020202020204" charset="0"/>
              </a:rPr>
              <a:t>Differences of 1. Order: </a:t>
            </a:r>
            <a:r>
              <a:rPr lang="en-US" sz="2000" dirty="0" err="1">
                <a:solidFill>
                  <a:srgbClr val="FFFFFF"/>
                </a:solidFill>
                <a:latin typeface="Hind" panose="020B0604020202020204" charset="0"/>
                <a:cs typeface="Hind" panose="020B0604020202020204" charset="0"/>
              </a:rPr>
              <a:t>W</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a:t>
            </a:r>
            <a:r>
              <a:rPr lang="en-US" sz="2000" dirty="0" err="1">
                <a:solidFill>
                  <a:srgbClr val="FFFFFF"/>
                </a:solidFill>
                <a:latin typeface="Hind" panose="020B0604020202020204" charset="0"/>
                <a:cs typeface="Hind" panose="020B0604020202020204" charset="0"/>
              </a:rPr>
              <a:t>Y</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Y</a:t>
            </a:r>
            <a:r>
              <a:rPr lang="en-US" sz="2000" baseline="-25000" dirty="0">
                <a:solidFill>
                  <a:srgbClr val="FFFFFF"/>
                </a:solidFill>
                <a:latin typeface="Hind" panose="020B0604020202020204" charset="0"/>
                <a:cs typeface="Hind" panose="020B0604020202020204" charset="0"/>
              </a:rPr>
              <a:t>t-1</a:t>
            </a:r>
          </a:p>
          <a:p>
            <a:r>
              <a:rPr lang="en-US" sz="2000" dirty="0">
                <a:solidFill>
                  <a:srgbClr val="FFFFFF"/>
                </a:solidFill>
                <a:latin typeface="Hind" panose="020B0604020202020204" charset="0"/>
                <a:cs typeface="Hind" panose="020B0604020202020204" charset="0"/>
              </a:rPr>
              <a:t>(The differences are the I in ARIMA)</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470250" y="2937267"/>
            <a:ext cx="3671391" cy="7793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trend</a:t>
            </a:r>
            <a:endParaRPr lang="en-US" altLang="en-US" sz="2000" u="sng"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5021845" y="2937266"/>
            <a:ext cx="3671391" cy="779361"/>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season</a:t>
            </a:r>
            <a:endParaRPr lang="en-US" altLang="en-US" sz="2000" u="sng"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409135" y="3142280"/>
            <a:ext cx="325730" cy="369332"/>
          </a:xfrm>
          <a:prstGeom prst="rect">
            <a:avLst/>
          </a:prstGeom>
          <a:noFill/>
        </p:spPr>
        <p:txBody>
          <a:bodyPr wrap="none" rtlCol="0">
            <a:spAutoFit/>
          </a:bodyPr>
          <a:lstStyle/>
          <a:p>
            <a:r>
              <a:rPr lang="en-US" sz="1800" dirty="0">
                <a:solidFill>
                  <a:srgbClr val="FFFFFF"/>
                </a:solidFill>
                <a:latin typeface="Hind" panose="020B0604020202020204" charset="0"/>
                <a:cs typeface="Hind" panose="020B0604020202020204" charset="0"/>
              </a:rPr>
              <a:t>X</a:t>
            </a:r>
          </a:p>
        </p:txBody>
      </p:sp>
      <p:sp>
        <p:nvSpPr>
          <p:cNvPr id="11" name="AutoShape 13">
            <a:extLst>
              <a:ext uri="{FF2B5EF4-FFF2-40B4-BE49-F238E27FC236}">
                <a16:creationId xmlns:a16="http://schemas.microsoft.com/office/drawing/2014/main" id="{9D0A43DF-1C3F-4407-AEAE-B1C03361D9F6}"/>
              </a:ext>
            </a:extLst>
          </p:cNvPr>
          <p:cNvSpPr>
            <a:spLocks/>
          </p:cNvSpPr>
          <p:nvPr/>
        </p:nvSpPr>
        <p:spPr bwMode="auto">
          <a:xfrm rot="10800000">
            <a:off x="2204213" y="2405065"/>
            <a:ext cx="4735574" cy="402966"/>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2"/>
          </a:solidFill>
          <a:ln>
            <a:noFill/>
          </a:ln>
          <a:effectLst/>
        </p:spPr>
        <p:txBody>
          <a:bodyPr lIns="50800" tIns="50800" rIns="50800" bIns="50800" anchor="ctr"/>
          <a:lstStyle/>
          <a:p>
            <a:endParaRPr lang="en-US"/>
          </a:p>
        </p:txBody>
      </p:sp>
      <p:sp>
        <p:nvSpPr>
          <p:cNvPr id="12" name="Google Shape;717;p40">
            <a:extLst>
              <a:ext uri="{FF2B5EF4-FFF2-40B4-BE49-F238E27FC236}">
                <a16:creationId xmlns:a16="http://schemas.microsoft.com/office/drawing/2014/main" id="{692A733D-E272-48B9-ABC3-5F3A97BD21C0}"/>
              </a:ext>
            </a:extLst>
          </p:cNvPr>
          <p:cNvSpPr/>
          <p:nvPr/>
        </p:nvSpPr>
        <p:spPr>
          <a:xfrm>
            <a:off x="2637568" y="1295102"/>
            <a:ext cx="3868864" cy="91136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Suggested Model</a:t>
            </a:r>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ARIMA(1,0,2)(0,1,0)[53]</a:t>
            </a:r>
            <a:endParaRPr lang="en-US" altLang="en-US" sz="2400" dirty="0">
              <a:solidFill>
                <a:srgbClr val="212E73"/>
              </a:solidFill>
              <a:latin typeface="Hind" panose="020B0604020202020204" charset="0"/>
              <a:cs typeface="Hind" panose="020B0604020202020204" charset="0"/>
            </a:endParaRPr>
          </a:p>
        </p:txBody>
      </p:sp>
      <p:sp>
        <p:nvSpPr>
          <p:cNvPr id="13" name="Textfeld 12">
            <a:extLst>
              <a:ext uri="{FF2B5EF4-FFF2-40B4-BE49-F238E27FC236}">
                <a16:creationId xmlns:a16="http://schemas.microsoft.com/office/drawing/2014/main" id="{ADC58A6F-0105-4A1E-92FA-74EC3DC5294F}"/>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657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
        <p:nvSpPr>
          <p:cNvPr id="10" name="Textfeld 9">
            <a:extLst>
              <a:ext uri="{FF2B5EF4-FFF2-40B4-BE49-F238E27FC236}">
                <a16:creationId xmlns:a16="http://schemas.microsoft.com/office/drawing/2014/main" id="{BB1CE351-C669-443B-A1EB-AC6D4338FEDA}"/>
              </a:ext>
            </a:extLst>
          </p:cNvPr>
          <p:cNvSpPr txBox="1"/>
          <p:nvPr/>
        </p:nvSpPr>
        <p:spPr>
          <a:xfrm>
            <a:off x="8758958" y="4829685"/>
            <a:ext cx="4090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BAYERN</a:t>
            </a:r>
            <a:endParaRPr lang="en-US" u="sng" dirty="0"/>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309BF9C4-6324-4101-93EB-13203F682342}"/>
              </a:ext>
            </a:extLst>
          </p:cNvPr>
          <p:cNvSpPr txBox="1"/>
          <p:nvPr/>
        </p:nvSpPr>
        <p:spPr>
          <a:xfrm>
            <a:off x="8758958" y="4829685"/>
            <a:ext cx="43473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NIEDERSACHSEN</a:t>
            </a:r>
            <a:endParaRPr lang="en-US" u="sng" dirty="0"/>
          </a:p>
        </p:txBody>
      </p:sp>
      <p:sp>
        <p:nvSpPr>
          <p:cNvPr id="8" name="Textfeld 7">
            <a:extLst>
              <a:ext uri="{FF2B5EF4-FFF2-40B4-BE49-F238E27FC236}">
                <a16:creationId xmlns:a16="http://schemas.microsoft.com/office/drawing/2014/main" id="{F5AA3106-75B3-408E-AFC9-D42EDD340C7A}"/>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692331" y="1904487"/>
            <a:ext cx="7759337"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
        <p:nvSpPr>
          <p:cNvPr id="6" name="Textfeld 5">
            <a:extLst>
              <a:ext uri="{FF2B5EF4-FFF2-40B4-BE49-F238E27FC236}">
                <a16:creationId xmlns:a16="http://schemas.microsoft.com/office/drawing/2014/main" id="{9525F4E8-4CEF-470F-8318-723293D432E7}"/>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
        <p:nvSpPr>
          <p:cNvPr id="6" name="Textfeld 5">
            <a:extLst>
              <a:ext uri="{FF2B5EF4-FFF2-40B4-BE49-F238E27FC236}">
                <a16:creationId xmlns:a16="http://schemas.microsoft.com/office/drawing/2014/main" id="{82DD83F4-F48B-42B7-B744-AAB1CCF29F76}"/>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2812922" cy="2693034"/>
          </a:xfrm>
        </p:spPr>
        <p:txBody>
          <a:bodyPr/>
          <a:lstStyle/>
          <a:p>
            <a:r>
              <a:rPr lang="de-DE" sz="4800" dirty="0" err="1"/>
              <a:t>DISCUSSION</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00</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641154" y="915316"/>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ATTACHMENT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xmlns="">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xmlns="">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xmlns="">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xmlns="">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xmlns="">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
        <p:nvSpPr>
          <p:cNvPr id="6" name="Textfeld 5">
            <a:extLst>
              <a:ext uri="{FF2B5EF4-FFF2-40B4-BE49-F238E27FC236}">
                <a16:creationId xmlns:a16="http://schemas.microsoft.com/office/drawing/2014/main" id="{1D1C5313-9A71-4FD2-86EC-92507F163A09}"/>
              </a:ext>
            </a:extLst>
          </p:cNvPr>
          <p:cNvSpPr txBox="1"/>
          <p:nvPr/>
        </p:nvSpPr>
        <p:spPr>
          <a:xfrm>
            <a:off x="8834300" y="4829685"/>
            <a:ext cx="3016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5</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xmlns="">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xmlns="">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
        <p:nvSpPr>
          <p:cNvPr id="5" name="Textfeld 4">
            <a:extLst>
              <a:ext uri="{FF2B5EF4-FFF2-40B4-BE49-F238E27FC236}">
                <a16:creationId xmlns:a16="http://schemas.microsoft.com/office/drawing/2014/main" id="{E03DF8AE-9F34-464E-84BC-E80F319C5AE8}"/>
              </a:ext>
            </a:extLst>
          </p:cNvPr>
          <p:cNvSpPr txBox="1"/>
          <p:nvPr/>
        </p:nvSpPr>
        <p:spPr>
          <a:xfrm>
            <a:off x="8834300" y="4829685"/>
            <a:ext cx="30649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
        <p:nvSpPr>
          <p:cNvPr id="22" name="Textfeld 21">
            <a:extLst>
              <a:ext uri="{FF2B5EF4-FFF2-40B4-BE49-F238E27FC236}">
                <a16:creationId xmlns:a16="http://schemas.microsoft.com/office/drawing/2014/main" id="{98519BC7-801A-4CAD-B7F9-A8D0E587AD6F}"/>
              </a:ext>
            </a:extLst>
          </p:cNvPr>
          <p:cNvSpPr txBox="1"/>
          <p:nvPr/>
        </p:nvSpPr>
        <p:spPr>
          <a:xfrm>
            <a:off x="8834300" y="4829685"/>
            <a:ext cx="2888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21" name="Textfeld 20">
            <a:extLst>
              <a:ext uri="{FF2B5EF4-FFF2-40B4-BE49-F238E27FC236}">
                <a16:creationId xmlns:a16="http://schemas.microsoft.com/office/drawing/2014/main" id="{6862B9A5-1B98-439E-A3E0-C7DC6C0DE237}"/>
              </a:ext>
            </a:extLst>
          </p:cNvPr>
          <p:cNvSpPr txBox="1"/>
          <p:nvPr/>
        </p:nvSpPr>
        <p:spPr>
          <a:xfrm>
            <a:off x="8834300" y="4829685"/>
            <a:ext cx="3080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8</a:t>
            </a:r>
            <a:endParaRPr lang="en-US" sz="1800" dirty="0">
              <a:solidFill>
                <a:srgbClr val="F5A785"/>
              </a:solidFill>
              <a:latin typeface="Hind" panose="020B0604020202020204" charset="0"/>
              <a:cs typeface="Hi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40"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
        <p:nvSpPr>
          <p:cNvPr id="19" name="Textfeld 18">
            <a:extLst>
              <a:ext uri="{FF2B5EF4-FFF2-40B4-BE49-F238E27FC236}">
                <a16:creationId xmlns:a16="http://schemas.microsoft.com/office/drawing/2014/main" id="{DCE50C34-93D7-4F7D-BD2C-258F1B20C545}"/>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9</a:t>
            </a:r>
            <a:endParaRPr lang="en-US" sz="1800" dirty="0">
              <a:solidFill>
                <a:srgbClr val="F5A785"/>
              </a:solidFill>
              <a:latin typeface="Hind" panose="020B0604020202020204" charset="0"/>
              <a:cs typeface="Hind" panose="020B0604020202020204" charset="0"/>
            </a:endParaRPr>
          </a:p>
        </p:txBody>
      </p:sp>
      <p:cxnSp>
        <p:nvCxnSpPr>
          <p:cNvPr id="21" name="Google Shape;1083;p49">
            <a:extLst>
              <a:ext uri="{FF2B5EF4-FFF2-40B4-BE49-F238E27FC236}">
                <a16:creationId xmlns:a16="http://schemas.microsoft.com/office/drawing/2014/main" id="{93B606A4-DEF0-49C3-9866-7ED3C0E00091}"/>
              </a:ext>
            </a:extLst>
          </p:cNvPr>
          <p:cNvCxnSpPr>
            <a:cxnSpLocks/>
          </p:cNvCxnSpPr>
          <p:nvPr/>
        </p:nvCxnSpPr>
        <p:spPr>
          <a:xfrm>
            <a:off x="4116840" y="355805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2271</Words>
  <Application>Microsoft Office PowerPoint</Application>
  <PresentationFormat>Bildschirmpräsentation (16:9)</PresentationFormat>
  <Paragraphs>412</Paragraphs>
  <Slides>54</Slides>
  <Notes>43</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54</vt:i4>
      </vt:variant>
    </vt:vector>
  </HeadingPairs>
  <TitlesOfParts>
    <vt:vector size="65" baseType="lpstr">
      <vt:lpstr>Oxygen Light</vt:lpstr>
      <vt:lpstr>Fira Sans Extra Condensed Medium</vt:lpstr>
      <vt:lpstr>Oswald</vt:lpstr>
      <vt:lpstr>Segoe UI Symbol</vt:lpstr>
      <vt:lpstr>Hind</vt:lpstr>
      <vt:lpstr>Wingdings</vt:lpstr>
      <vt:lpstr>Pathway Gothic One</vt:lpstr>
      <vt:lpstr>Arial</vt:lpstr>
      <vt:lpstr>Cambria Math</vt:lpstr>
      <vt:lpstr>Roboto Condensed Light</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CONCLUSION</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DISCUSSION</vt:lpstr>
      <vt:lpstr>ATTACHMENT</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Ngoc Phu Nguyen</cp:lastModifiedBy>
  <cp:revision>161</cp:revision>
  <dcterms:modified xsi:type="dcterms:W3CDTF">2022-03-15T15:48:43Z</dcterms:modified>
</cp:coreProperties>
</file>