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256" r:id="rId2"/>
    <p:sldId id="258" r:id="rId3"/>
    <p:sldId id="264" r:id="rId4"/>
    <p:sldId id="257" r:id="rId5"/>
    <p:sldId id="265" r:id="rId6"/>
    <p:sldId id="331" r:id="rId7"/>
    <p:sldId id="330" r:id="rId8"/>
    <p:sldId id="274" r:id="rId9"/>
    <p:sldId id="327" r:id="rId10"/>
    <p:sldId id="329" r:id="rId11"/>
    <p:sldId id="301" r:id="rId12"/>
    <p:sldId id="332" r:id="rId13"/>
    <p:sldId id="318" r:id="rId14"/>
    <p:sldId id="303" r:id="rId15"/>
    <p:sldId id="325" r:id="rId16"/>
    <p:sldId id="326" r:id="rId17"/>
    <p:sldId id="323" r:id="rId18"/>
    <p:sldId id="340" r:id="rId19"/>
    <p:sldId id="334" r:id="rId20"/>
    <p:sldId id="335" r:id="rId21"/>
    <p:sldId id="342" r:id="rId22"/>
    <p:sldId id="344" r:id="rId23"/>
    <p:sldId id="337" r:id="rId24"/>
    <p:sldId id="310" r:id="rId25"/>
    <p:sldId id="309" r:id="rId26"/>
    <p:sldId id="311" r:id="rId27"/>
    <p:sldId id="313" r:id="rId28"/>
    <p:sldId id="324" r:id="rId29"/>
    <p:sldId id="267" r:id="rId30"/>
    <p:sldId id="317" r:id="rId31"/>
    <p:sldId id="316" r:id="rId32"/>
    <p:sldId id="320" r:id="rId33"/>
    <p:sldId id="319" r:id="rId34"/>
    <p:sldId id="321" r:id="rId35"/>
    <p:sldId id="305" r:id="rId36"/>
    <p:sldId id="314" r:id="rId37"/>
    <p:sldId id="315" r:id="rId3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Hind" panose="020B0604020202020204" charset="0"/>
      <p:regular r:id="rId44"/>
      <p:bold r:id="rId45"/>
    </p:embeddedFont>
    <p:embeddedFont>
      <p:font typeface="Oswald" panose="020B0604020202020204" charset="0"/>
      <p:regular r:id="rId46"/>
      <p:bold r:id="rId47"/>
    </p:embeddedFont>
    <p:embeddedFont>
      <p:font typeface="Pathway Gothic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E73"/>
    <a:srgbClr val="F5A785"/>
    <a:srgbClr val="E30010"/>
    <a:srgbClr val="FFFFCC"/>
    <a:srgbClr val="FFE600"/>
    <a:srgbClr val="141E5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5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3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2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7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fe0c27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fe0c27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6.5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58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0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  <p:sldLayoutId id="214748367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16.03.2022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WIRD DANN TATSÄCHLICH VORHERGESAGT?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6" name="Google Shape;717;p40">
            <a:extLst>
              <a:ext uri="{FF2B5EF4-FFF2-40B4-BE49-F238E27FC236}">
                <a16:creationId xmlns:a16="http://schemas.microsoft.com/office/drawing/2014/main" id="{920A98F4-4651-4DFB-8FE1-5E4186691BB2}"/>
              </a:ext>
            </a:extLst>
          </p:cNvPr>
          <p:cNvSpPr/>
          <p:nvPr/>
        </p:nvSpPr>
        <p:spPr>
          <a:xfrm>
            <a:off x="1436250" y="1671850"/>
            <a:ext cx="6271500" cy="234544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Die </a:t>
            </a:r>
            <a:r>
              <a:rPr lang="de-DE" sz="2800" b="1" u="sng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aktualisierte</a:t>
            </a: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 Hospitalisierung </a:t>
            </a:r>
          </a:p>
          <a:p>
            <a:pPr marL="609600" indent="-457200">
              <a:buClr>
                <a:srgbClr val="212E73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zum Meldedatum der Infektion </a:t>
            </a:r>
          </a:p>
          <a:p>
            <a:pPr marL="609600" indent="-457200">
              <a:buClr>
                <a:srgbClr val="212E73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212E73"/>
                </a:solidFill>
                <a:latin typeface="Hind" panose="020B0604020202020204" charset="0"/>
                <a:cs typeface="Hind" panose="020B0604020202020204" charset="0"/>
              </a:rPr>
              <a:t>in den nächsten zwei Wochen</a:t>
            </a:r>
          </a:p>
        </p:txBody>
      </p:sp>
    </p:spTree>
    <p:extLst>
      <p:ext uri="{BB962C8B-B14F-4D97-AF65-F5344CB8AC3E}">
        <p14:creationId xmlns:p14="http://schemas.microsoft.com/office/powerpoint/2010/main" val="262042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DATENSAMMLUNG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06216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aus </a:t>
            </a:r>
            <a:r>
              <a:rPr lang="de-DE" sz="1400" b="1" u="sng" dirty="0" err="1">
                <a:solidFill>
                  <a:srgbClr val="FFFFFF"/>
                </a:solidFill>
              </a:rPr>
              <a:t>RKI</a:t>
            </a:r>
            <a:r>
              <a:rPr lang="de-DE" sz="1400" b="1" u="sng" dirty="0">
                <a:solidFill>
                  <a:srgbClr val="FFFFFF"/>
                </a:solidFill>
              </a:rPr>
              <a:t>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Neuerkrankung </a:t>
            </a: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Hospitalisierung</a:t>
            </a:r>
            <a:endParaRPr lang="en-US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endParaRPr lang="de-DE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aus </a:t>
            </a:r>
            <a:r>
              <a:rPr lang="de-DE" sz="1400" b="1" u="sng" dirty="0" err="1">
                <a:solidFill>
                  <a:srgbClr val="FFFFFF"/>
                </a:solidFill>
              </a:rPr>
              <a:t>KITMetricslab</a:t>
            </a:r>
            <a:r>
              <a:rPr lang="de-DE" sz="1400" b="1" u="sng" dirty="0">
                <a:solidFill>
                  <a:srgbClr val="FFFFFF"/>
                </a:solidFill>
              </a:rPr>
              <a:t>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Population</a:t>
            </a:r>
          </a:p>
          <a:p>
            <a:pPr marL="15240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400" b="1" u="sng" dirty="0">
                <a:solidFill>
                  <a:srgbClr val="FFFFFF"/>
                </a:solidFill>
              </a:rPr>
              <a:t>Daten zur </a:t>
            </a:r>
            <a:r>
              <a:rPr lang="de-DE" sz="1400" b="1" u="sng" dirty="0" err="1">
                <a:solidFill>
                  <a:srgbClr val="FFFFFF"/>
                </a:solidFill>
              </a:rPr>
              <a:t>COVID</a:t>
            </a:r>
            <a:r>
              <a:rPr lang="de-DE" sz="1400" b="1" u="sng" dirty="0">
                <a:solidFill>
                  <a:srgbClr val="FFFFFF"/>
                </a:solidFill>
              </a:rPr>
              <a:t>-Impfquote:</a:t>
            </a:r>
            <a:endParaRPr lang="en-US" sz="1400" b="1" u="sng" dirty="0">
              <a:solidFill>
                <a:srgbClr val="FFFFFF"/>
              </a:solidFill>
            </a:endParaRPr>
          </a:p>
          <a:p>
            <a:pPr marL="152400" indent="0">
              <a:buNone/>
            </a:pPr>
            <a:r>
              <a:rPr lang="de-DE" sz="1600" dirty="0">
                <a:solidFill>
                  <a:srgbClr val="FFFFFF"/>
                </a:solidFill>
              </a:rPr>
              <a:t>Konflikt mit anderen Datensätzen:</a:t>
            </a:r>
            <a:endParaRPr lang="en-US" sz="1600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„Altersgruppe“ von Impfung-Daten: 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	„05-11“, „12-17“, „18-59“, „60+“</a:t>
            </a:r>
            <a:endParaRPr lang="en-US" sz="1600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FFFF"/>
                </a:solidFill>
              </a:rPr>
              <a:t>„Altersgruppe“ von Neuerkrankung-Daten und Hospitalisierung-Daten: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	„00-04“, „05-14“, „15-34“, „35-59“, „60-79“, „80+“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566741" cy="3642766"/>
          </a:xfrm>
          <a:prstGeom prst="roundRect">
            <a:avLst>
              <a:gd name="adj" fmla="val 1070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236136" y="-1010293"/>
            <a:ext cx="3642765" cy="797273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09863"/>
              </p:ext>
            </p:extLst>
          </p:nvPr>
        </p:nvGraphicFramePr>
        <p:xfrm>
          <a:off x="100114" y="1294845"/>
          <a:ext cx="8843652" cy="376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781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1000185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1141332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527919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904164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1024719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93773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1127982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1254797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</a:tblGrid>
              <a:tr h="550691"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Meldedatum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Kalenderjahr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Kalenderwoche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Index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Population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50" b="1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1050" b="1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624011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605975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2020-03-08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</a:t>
                      </a: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663980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2020-03-15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25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214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132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662377"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2020-03-29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2020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Bayern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80+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871866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759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383</a:t>
                      </a:r>
                      <a:endParaRPr lang="en-US" sz="12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D98828D-C005-4771-A97D-D707593F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95" y="1035183"/>
            <a:ext cx="3706210" cy="37123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E36E94-3576-468E-ADAE-1EB72449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67" y="2402007"/>
            <a:ext cx="1035401" cy="853256"/>
          </a:xfrm>
          <a:prstGeom prst="rect">
            <a:avLst/>
          </a:prstGeom>
        </p:spPr>
      </p:pic>
      <p:sp>
        <p:nvSpPr>
          <p:cNvPr id="33" name="Legende: mit gebogener Linie 32">
            <a:extLst>
              <a:ext uri="{FF2B5EF4-FFF2-40B4-BE49-F238E27FC236}">
                <a16:creationId xmlns:a16="http://schemas.microsoft.com/office/drawing/2014/main" id="{BB8F1703-6004-4112-82CF-F8B3B1549A05}"/>
              </a:ext>
            </a:extLst>
          </p:cNvPr>
          <p:cNvSpPr/>
          <p:nvPr/>
        </p:nvSpPr>
        <p:spPr>
          <a:xfrm>
            <a:off x="6933063" y="1975379"/>
            <a:ext cx="1346185" cy="755700"/>
          </a:xfrm>
          <a:prstGeom prst="borderCallout2">
            <a:avLst>
              <a:gd name="adj1" fmla="val 17950"/>
              <a:gd name="adj2" fmla="val 319"/>
              <a:gd name="adj3" fmla="val 18750"/>
              <a:gd name="adj4" fmla="val -16667"/>
              <a:gd name="adj5" fmla="val 99704"/>
              <a:gd name="adj6" fmla="val -1454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Berlin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D31670E9-0548-4DAC-BA11-B9B793589B8B}"/>
              </a:ext>
            </a:extLst>
          </p:cNvPr>
          <p:cNvSpPr/>
          <p:nvPr/>
        </p:nvSpPr>
        <p:spPr>
          <a:xfrm>
            <a:off x="716507" y="2731079"/>
            <a:ext cx="1801295" cy="755700"/>
          </a:xfrm>
          <a:prstGeom prst="borderCallout2">
            <a:avLst>
              <a:gd name="adj1" fmla="val 48652"/>
              <a:gd name="adj2" fmla="val 100179"/>
              <a:gd name="adj3" fmla="val 47646"/>
              <a:gd name="adj4" fmla="val 126787"/>
              <a:gd name="adj5" fmla="val -24005"/>
              <a:gd name="adj6" fmla="val 19098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Brandenburg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465 0.00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3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17951 -0.109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2C0B53-A2A4-4EB2-A6E0-4ACE50F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7" y="1173340"/>
            <a:ext cx="2867726" cy="22329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99158ED-1E69-41EB-B8A1-243DA761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3" y="1085051"/>
            <a:ext cx="3706210" cy="3712399"/>
          </a:xfrm>
          <a:prstGeom prst="rect">
            <a:avLst/>
          </a:prstGeom>
        </p:spPr>
      </p:pic>
      <p:sp>
        <p:nvSpPr>
          <p:cNvPr id="25" name="Google Shape;933;p47">
            <a:extLst>
              <a:ext uri="{FF2B5EF4-FFF2-40B4-BE49-F238E27FC236}">
                <a16:creationId xmlns:a16="http://schemas.microsoft.com/office/drawing/2014/main" id="{C2906747-BFC4-4A40-A1E9-025AE732DDFE}"/>
              </a:ext>
            </a:extLst>
          </p:cNvPr>
          <p:cNvSpPr/>
          <p:nvPr/>
        </p:nvSpPr>
        <p:spPr>
          <a:xfrm>
            <a:off x="5241342" y="3970159"/>
            <a:ext cx="1336878" cy="863219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4;p47">
            <a:extLst>
              <a:ext uri="{FF2B5EF4-FFF2-40B4-BE49-F238E27FC236}">
                <a16:creationId xmlns:a16="http://schemas.microsoft.com/office/drawing/2014/main" id="{0A22D1FF-2080-4D3C-882D-DEAEECC267BA}"/>
              </a:ext>
            </a:extLst>
          </p:cNvPr>
          <p:cNvSpPr/>
          <p:nvPr/>
        </p:nvSpPr>
        <p:spPr>
          <a:xfrm rot="5400000">
            <a:off x="6953145" y="2996675"/>
            <a:ext cx="1191593" cy="2487358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4776EB97-3F96-4B31-A696-D098DE0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72552"/>
              </p:ext>
            </p:extLst>
          </p:nvPr>
        </p:nvGraphicFramePr>
        <p:xfrm>
          <a:off x="5261211" y="3725839"/>
          <a:ext cx="3531410" cy="1110309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106550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1194394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30466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70103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Berlin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Brandenburg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grpSp>
        <p:nvGrpSpPr>
          <p:cNvPr id="48" name="Google Shape;7122;p68">
            <a:extLst>
              <a:ext uri="{FF2B5EF4-FFF2-40B4-BE49-F238E27FC236}">
                <a16:creationId xmlns:a16="http://schemas.microsoft.com/office/drawing/2014/main" id="{D9125C00-0042-4FFC-9A66-C631C0730320}"/>
              </a:ext>
            </a:extLst>
          </p:cNvPr>
          <p:cNvGrpSpPr/>
          <p:nvPr/>
        </p:nvGrpSpPr>
        <p:grpSpPr>
          <a:xfrm>
            <a:off x="6372602" y="1963626"/>
            <a:ext cx="682938" cy="580528"/>
            <a:chOff x="5762467" y="2436584"/>
            <a:chExt cx="362163" cy="362163"/>
          </a:xfrm>
        </p:grpSpPr>
        <p:sp>
          <p:nvSpPr>
            <p:cNvPr id="49" name="Google Shape;7123;p68">
              <a:extLst>
                <a:ext uri="{FF2B5EF4-FFF2-40B4-BE49-F238E27FC236}">
                  <a16:creationId xmlns:a16="http://schemas.microsoft.com/office/drawing/2014/main" id="{C1CB61AA-6C46-4B8E-8353-1C1AA891C57F}"/>
                </a:ext>
              </a:extLst>
            </p:cNvPr>
            <p:cNvSpPr/>
            <p:nvPr/>
          </p:nvSpPr>
          <p:spPr>
            <a:xfrm>
              <a:off x="5762467" y="2778127"/>
              <a:ext cx="362163" cy="20619"/>
            </a:xfrm>
            <a:custGeom>
              <a:avLst/>
              <a:gdLst/>
              <a:ahLst/>
              <a:cxnLst/>
              <a:rect l="l" t="t" r="r" b="b"/>
              <a:pathLst>
                <a:path w="13823" h="787" extrusionOk="0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24;p68">
              <a:extLst>
                <a:ext uri="{FF2B5EF4-FFF2-40B4-BE49-F238E27FC236}">
                  <a16:creationId xmlns:a16="http://schemas.microsoft.com/office/drawing/2014/main" id="{EE86A7D7-0A83-4413-87E0-56DF177B5483}"/>
                </a:ext>
              </a:extLst>
            </p:cNvPr>
            <p:cNvSpPr/>
            <p:nvPr/>
          </p:nvSpPr>
          <p:spPr>
            <a:xfrm>
              <a:off x="5762702" y="2777891"/>
              <a:ext cx="361927" cy="9301"/>
            </a:xfrm>
            <a:custGeom>
              <a:avLst/>
              <a:gdLst/>
              <a:ahLst/>
              <a:cxnLst/>
              <a:rect l="l" t="t" r="r" b="b"/>
              <a:pathLst>
                <a:path w="13814" h="355" extrusionOk="0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5;p68">
              <a:extLst>
                <a:ext uri="{FF2B5EF4-FFF2-40B4-BE49-F238E27FC236}">
                  <a16:creationId xmlns:a16="http://schemas.microsoft.com/office/drawing/2014/main" id="{5781FF7D-274A-4102-93D1-226AA3E643B6}"/>
                </a:ext>
              </a:extLst>
            </p:cNvPr>
            <p:cNvSpPr/>
            <p:nvPr/>
          </p:nvSpPr>
          <p:spPr>
            <a:xfrm>
              <a:off x="5852359" y="2528493"/>
              <a:ext cx="182352" cy="249660"/>
            </a:xfrm>
            <a:custGeom>
              <a:avLst/>
              <a:gdLst/>
              <a:ahLst/>
              <a:cxnLst/>
              <a:rect l="l" t="t" r="r" b="b"/>
              <a:pathLst>
                <a:path w="6960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6;p68">
              <a:extLst>
                <a:ext uri="{FF2B5EF4-FFF2-40B4-BE49-F238E27FC236}">
                  <a16:creationId xmlns:a16="http://schemas.microsoft.com/office/drawing/2014/main" id="{53CEEA38-09DB-4606-94DF-DB2A396E9DD8}"/>
                </a:ext>
              </a:extLst>
            </p:cNvPr>
            <p:cNvSpPr/>
            <p:nvPr/>
          </p:nvSpPr>
          <p:spPr>
            <a:xfrm>
              <a:off x="5838551" y="2508922"/>
              <a:ext cx="209967" cy="19860"/>
            </a:xfrm>
            <a:custGeom>
              <a:avLst/>
              <a:gdLst/>
              <a:ahLst/>
              <a:cxnLst/>
              <a:rect l="l" t="t" r="r" b="b"/>
              <a:pathLst>
                <a:path w="8014" h="758" extrusionOk="0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27;p68">
              <a:extLst>
                <a:ext uri="{FF2B5EF4-FFF2-40B4-BE49-F238E27FC236}">
                  <a16:creationId xmlns:a16="http://schemas.microsoft.com/office/drawing/2014/main" id="{99F28C47-A9ED-471F-9867-E88DB1BD55A8}"/>
                </a:ext>
              </a:extLst>
            </p:cNvPr>
            <p:cNvSpPr/>
            <p:nvPr/>
          </p:nvSpPr>
          <p:spPr>
            <a:xfrm>
              <a:off x="6014589" y="2508922"/>
              <a:ext cx="33929" cy="19598"/>
            </a:xfrm>
            <a:custGeom>
              <a:avLst/>
              <a:gdLst/>
              <a:ahLst/>
              <a:cxnLst/>
              <a:rect l="l" t="t" r="r" b="b"/>
              <a:pathLst>
                <a:path w="1295" h="748" extrusionOk="0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28;p68">
              <a:extLst>
                <a:ext uri="{FF2B5EF4-FFF2-40B4-BE49-F238E27FC236}">
                  <a16:creationId xmlns:a16="http://schemas.microsoft.com/office/drawing/2014/main" id="{D84B4223-2BF4-478B-8E8E-3BDB7E0F9428}"/>
                </a:ext>
              </a:extLst>
            </p:cNvPr>
            <p:cNvSpPr/>
            <p:nvPr/>
          </p:nvSpPr>
          <p:spPr>
            <a:xfrm>
              <a:off x="5762467" y="2565173"/>
              <a:ext cx="89918" cy="19598"/>
            </a:xfrm>
            <a:custGeom>
              <a:avLst/>
              <a:gdLst/>
              <a:ahLst/>
              <a:cxnLst/>
              <a:rect l="l" t="t" r="r" b="b"/>
              <a:pathLst>
                <a:path w="3432" h="748" extrusionOk="0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29;p68">
              <a:extLst>
                <a:ext uri="{FF2B5EF4-FFF2-40B4-BE49-F238E27FC236}">
                  <a16:creationId xmlns:a16="http://schemas.microsoft.com/office/drawing/2014/main" id="{6BC29555-439C-4F26-A702-460F0BA0CED4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30;p68">
              <a:extLst>
                <a:ext uri="{FF2B5EF4-FFF2-40B4-BE49-F238E27FC236}">
                  <a16:creationId xmlns:a16="http://schemas.microsoft.com/office/drawing/2014/main" id="{2EB90739-DCA6-461F-9DB0-773C9785EFD2}"/>
                </a:ext>
              </a:extLst>
            </p:cNvPr>
            <p:cNvSpPr/>
            <p:nvPr/>
          </p:nvSpPr>
          <p:spPr>
            <a:xfrm>
              <a:off x="5835041" y="2565173"/>
              <a:ext cx="17344" cy="19598"/>
            </a:xfrm>
            <a:custGeom>
              <a:avLst/>
              <a:gdLst/>
              <a:ahLst/>
              <a:cxnLst/>
              <a:rect l="l" t="t" r="r" b="b"/>
              <a:pathLst>
                <a:path w="662" h="748" extrusionOk="0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31;p68">
              <a:extLst>
                <a:ext uri="{FF2B5EF4-FFF2-40B4-BE49-F238E27FC236}">
                  <a16:creationId xmlns:a16="http://schemas.microsoft.com/office/drawing/2014/main" id="{B56AF9C9-F11B-46BA-A94F-0634BA1B660B}"/>
                </a:ext>
              </a:extLst>
            </p:cNvPr>
            <p:cNvSpPr/>
            <p:nvPr/>
          </p:nvSpPr>
          <p:spPr>
            <a:xfrm>
              <a:off x="5894803" y="2686217"/>
              <a:ext cx="97726" cy="91936"/>
            </a:xfrm>
            <a:custGeom>
              <a:avLst/>
              <a:gdLst/>
              <a:ahLst/>
              <a:cxnLst/>
              <a:rect l="l" t="t" r="r" b="b"/>
              <a:pathLst>
                <a:path w="3730" h="3509" extrusionOk="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32;p68">
              <a:extLst>
                <a:ext uri="{FF2B5EF4-FFF2-40B4-BE49-F238E27FC236}">
                  <a16:creationId xmlns:a16="http://schemas.microsoft.com/office/drawing/2014/main" id="{D55D70A2-1FC2-45DD-B56C-795853ABC6E9}"/>
                </a:ext>
              </a:extLst>
            </p:cNvPr>
            <p:cNvSpPr/>
            <p:nvPr/>
          </p:nvSpPr>
          <p:spPr>
            <a:xfrm>
              <a:off x="5930959" y="2686217"/>
              <a:ext cx="25152" cy="91700"/>
            </a:xfrm>
            <a:custGeom>
              <a:avLst/>
              <a:gdLst/>
              <a:ahLst/>
              <a:cxnLst/>
              <a:rect l="l" t="t" r="r" b="b"/>
              <a:pathLst>
                <a:path w="960" h="3500" extrusionOk="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33;p68">
              <a:extLst>
                <a:ext uri="{FF2B5EF4-FFF2-40B4-BE49-F238E27FC236}">
                  <a16:creationId xmlns:a16="http://schemas.microsoft.com/office/drawing/2014/main" id="{AAC7FC1A-C53F-40F4-8325-022998EB2AFF}"/>
                </a:ext>
              </a:extLst>
            </p:cNvPr>
            <p:cNvSpPr/>
            <p:nvPr/>
          </p:nvSpPr>
          <p:spPr>
            <a:xfrm>
              <a:off x="5770484" y="2584745"/>
              <a:ext cx="81901" cy="193173"/>
            </a:xfrm>
            <a:custGeom>
              <a:avLst/>
              <a:gdLst/>
              <a:ahLst/>
              <a:cxnLst/>
              <a:rect l="l" t="t" r="r" b="b"/>
              <a:pathLst>
                <a:path w="3126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34;p68">
              <a:extLst>
                <a:ext uri="{FF2B5EF4-FFF2-40B4-BE49-F238E27FC236}">
                  <a16:creationId xmlns:a16="http://schemas.microsoft.com/office/drawing/2014/main" id="{956D3E50-8892-4C2E-B4E6-187A0654F698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35;p68">
              <a:extLst>
                <a:ext uri="{FF2B5EF4-FFF2-40B4-BE49-F238E27FC236}">
                  <a16:creationId xmlns:a16="http://schemas.microsoft.com/office/drawing/2014/main" id="{8600EA64-C52C-4907-A51F-24F192F2CBFD}"/>
                </a:ext>
              </a:extLst>
            </p:cNvPr>
            <p:cNvSpPr/>
            <p:nvPr/>
          </p:nvSpPr>
          <p:spPr>
            <a:xfrm>
              <a:off x="5835041" y="2584745"/>
              <a:ext cx="17344" cy="193173"/>
            </a:xfrm>
            <a:custGeom>
              <a:avLst/>
              <a:gdLst/>
              <a:ahLst/>
              <a:cxnLst/>
              <a:rect l="l" t="t" r="r" b="b"/>
              <a:pathLst>
                <a:path w="662" h="7373" extrusionOk="0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136;p68">
              <a:extLst>
                <a:ext uri="{FF2B5EF4-FFF2-40B4-BE49-F238E27FC236}">
                  <a16:creationId xmlns:a16="http://schemas.microsoft.com/office/drawing/2014/main" id="{2F4D3DA1-8806-48CC-A901-8628E4063E8A}"/>
                </a:ext>
              </a:extLst>
            </p:cNvPr>
            <p:cNvSpPr/>
            <p:nvPr/>
          </p:nvSpPr>
          <p:spPr>
            <a:xfrm>
              <a:off x="6034685" y="2584745"/>
              <a:ext cx="81901" cy="193408"/>
            </a:xfrm>
            <a:custGeom>
              <a:avLst/>
              <a:gdLst/>
              <a:ahLst/>
              <a:cxnLst/>
              <a:rect l="l" t="t" r="r" b="b"/>
              <a:pathLst>
                <a:path w="3126" h="7382" extrusionOk="0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37;p68">
              <a:extLst>
                <a:ext uri="{FF2B5EF4-FFF2-40B4-BE49-F238E27FC236}">
                  <a16:creationId xmlns:a16="http://schemas.microsoft.com/office/drawing/2014/main" id="{EBBE19EB-6262-4EA2-8112-4053BBD96E31}"/>
                </a:ext>
              </a:extLst>
            </p:cNvPr>
            <p:cNvSpPr/>
            <p:nvPr/>
          </p:nvSpPr>
          <p:spPr>
            <a:xfrm>
              <a:off x="6034685" y="2584745"/>
              <a:ext cx="17371" cy="193173"/>
            </a:xfrm>
            <a:custGeom>
              <a:avLst/>
              <a:gdLst/>
              <a:ahLst/>
              <a:cxnLst/>
              <a:rect l="l" t="t" r="r" b="b"/>
              <a:pathLst>
                <a:path w="663" h="7373" extrusionOk="0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138;p68">
              <a:extLst>
                <a:ext uri="{FF2B5EF4-FFF2-40B4-BE49-F238E27FC236}">
                  <a16:creationId xmlns:a16="http://schemas.microsoft.com/office/drawing/2014/main" id="{66F60D91-6664-47FB-98BC-57BF320CC634}"/>
                </a:ext>
              </a:extLst>
            </p:cNvPr>
            <p:cNvSpPr/>
            <p:nvPr/>
          </p:nvSpPr>
          <p:spPr>
            <a:xfrm>
              <a:off x="5872192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139;p68">
              <a:extLst>
                <a:ext uri="{FF2B5EF4-FFF2-40B4-BE49-F238E27FC236}">
                  <a16:creationId xmlns:a16="http://schemas.microsoft.com/office/drawing/2014/main" id="{3E7AE849-D6AD-4BFD-AA1B-C903A9C96F17}"/>
                </a:ext>
              </a:extLst>
            </p:cNvPr>
            <p:cNvSpPr/>
            <p:nvPr/>
          </p:nvSpPr>
          <p:spPr>
            <a:xfrm>
              <a:off x="5928706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140;p68">
              <a:extLst>
                <a:ext uri="{FF2B5EF4-FFF2-40B4-BE49-F238E27FC236}">
                  <a16:creationId xmlns:a16="http://schemas.microsoft.com/office/drawing/2014/main" id="{DB92334B-5404-476A-BD35-E63798A533CC}"/>
                </a:ext>
              </a:extLst>
            </p:cNvPr>
            <p:cNvSpPr/>
            <p:nvPr/>
          </p:nvSpPr>
          <p:spPr>
            <a:xfrm>
              <a:off x="5984957" y="2567400"/>
              <a:ext cx="29920" cy="58819"/>
            </a:xfrm>
            <a:custGeom>
              <a:avLst/>
              <a:gdLst/>
              <a:ahLst/>
              <a:cxnLst/>
              <a:rect l="l" t="t" r="r" b="b"/>
              <a:pathLst>
                <a:path w="1142" h="2245" extrusionOk="0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141;p68">
              <a:extLst>
                <a:ext uri="{FF2B5EF4-FFF2-40B4-BE49-F238E27FC236}">
                  <a16:creationId xmlns:a16="http://schemas.microsoft.com/office/drawing/2014/main" id="{EF6A49A4-D42D-4FF9-8997-91BE809C44EF}"/>
                </a:ext>
              </a:extLst>
            </p:cNvPr>
            <p:cNvSpPr/>
            <p:nvPr/>
          </p:nvSpPr>
          <p:spPr>
            <a:xfrm>
              <a:off x="5796369" y="2651817"/>
              <a:ext cx="29894" cy="59029"/>
            </a:xfrm>
            <a:custGeom>
              <a:avLst/>
              <a:gdLst/>
              <a:ahLst/>
              <a:cxnLst/>
              <a:rect l="l" t="t" r="r" b="b"/>
              <a:pathLst>
                <a:path w="1141" h="2253" extrusionOk="0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42;p68">
              <a:extLst>
                <a:ext uri="{FF2B5EF4-FFF2-40B4-BE49-F238E27FC236}">
                  <a16:creationId xmlns:a16="http://schemas.microsoft.com/office/drawing/2014/main" id="{3F230D00-F274-4618-B441-C03A1B05DA15}"/>
                </a:ext>
              </a:extLst>
            </p:cNvPr>
            <p:cNvSpPr/>
            <p:nvPr/>
          </p:nvSpPr>
          <p:spPr>
            <a:xfrm>
              <a:off x="6060806" y="2651817"/>
              <a:ext cx="29658" cy="59029"/>
            </a:xfrm>
            <a:custGeom>
              <a:avLst/>
              <a:gdLst/>
              <a:ahLst/>
              <a:cxnLst/>
              <a:rect l="l" t="t" r="r" b="b"/>
              <a:pathLst>
                <a:path w="1132" h="2253" extrusionOk="0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43;p68">
              <a:extLst>
                <a:ext uri="{FF2B5EF4-FFF2-40B4-BE49-F238E27FC236}">
                  <a16:creationId xmlns:a16="http://schemas.microsoft.com/office/drawing/2014/main" id="{41144D31-B7CD-44B2-9A9B-F9B94AAB8D68}"/>
                </a:ext>
              </a:extLst>
            </p:cNvPr>
            <p:cNvSpPr/>
            <p:nvPr/>
          </p:nvSpPr>
          <p:spPr>
            <a:xfrm>
              <a:off x="6034685" y="2565173"/>
              <a:ext cx="89945" cy="19860"/>
            </a:xfrm>
            <a:custGeom>
              <a:avLst/>
              <a:gdLst/>
              <a:ahLst/>
              <a:cxnLst/>
              <a:rect l="l" t="t" r="r" b="b"/>
              <a:pathLst>
                <a:path w="3433" h="758" extrusionOk="0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44;p68">
              <a:extLst>
                <a:ext uri="{FF2B5EF4-FFF2-40B4-BE49-F238E27FC236}">
                  <a16:creationId xmlns:a16="http://schemas.microsoft.com/office/drawing/2014/main" id="{8C47C112-B638-43CE-B986-B8DE174571FC}"/>
                </a:ext>
              </a:extLst>
            </p:cNvPr>
            <p:cNvSpPr/>
            <p:nvPr/>
          </p:nvSpPr>
          <p:spPr>
            <a:xfrm>
              <a:off x="6034685" y="2565173"/>
              <a:ext cx="17371" cy="19598"/>
            </a:xfrm>
            <a:custGeom>
              <a:avLst/>
              <a:gdLst/>
              <a:ahLst/>
              <a:cxnLst/>
              <a:rect l="l" t="t" r="r" b="b"/>
              <a:pathLst>
                <a:path w="663" h="748" extrusionOk="0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45;p68">
              <a:extLst>
                <a:ext uri="{FF2B5EF4-FFF2-40B4-BE49-F238E27FC236}">
                  <a16:creationId xmlns:a16="http://schemas.microsoft.com/office/drawing/2014/main" id="{D1A61A0A-9DEE-43DE-AC52-147897037167}"/>
                </a:ext>
              </a:extLst>
            </p:cNvPr>
            <p:cNvSpPr/>
            <p:nvPr/>
          </p:nvSpPr>
          <p:spPr>
            <a:xfrm>
              <a:off x="5892550" y="2436584"/>
              <a:ext cx="101735" cy="72364"/>
            </a:xfrm>
            <a:custGeom>
              <a:avLst/>
              <a:gdLst/>
              <a:ahLst/>
              <a:cxnLst/>
              <a:rect l="l" t="t" r="r" b="b"/>
              <a:pathLst>
                <a:path w="3883" h="2762" extrusionOk="0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46;p68">
              <a:extLst>
                <a:ext uri="{FF2B5EF4-FFF2-40B4-BE49-F238E27FC236}">
                  <a16:creationId xmlns:a16="http://schemas.microsoft.com/office/drawing/2014/main" id="{77821837-17C0-4646-9B55-9A80362CA1FE}"/>
                </a:ext>
              </a:extLst>
            </p:cNvPr>
            <p:cNvSpPr/>
            <p:nvPr/>
          </p:nvSpPr>
          <p:spPr>
            <a:xfrm>
              <a:off x="5976416" y="2436584"/>
              <a:ext cx="18130" cy="72364"/>
            </a:xfrm>
            <a:custGeom>
              <a:avLst/>
              <a:gdLst/>
              <a:ahLst/>
              <a:cxnLst/>
              <a:rect l="l" t="t" r="r" b="b"/>
              <a:pathLst>
                <a:path w="692" h="2762" extrusionOk="0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47;p68">
              <a:extLst>
                <a:ext uri="{FF2B5EF4-FFF2-40B4-BE49-F238E27FC236}">
                  <a16:creationId xmlns:a16="http://schemas.microsoft.com/office/drawing/2014/main" id="{3111022D-31D0-4369-AF79-702E8CEB5FD0}"/>
                </a:ext>
              </a:extLst>
            </p:cNvPr>
            <p:cNvSpPr/>
            <p:nvPr/>
          </p:nvSpPr>
          <p:spPr>
            <a:xfrm>
              <a:off x="5919405" y="2450706"/>
              <a:ext cx="48260" cy="44619"/>
            </a:xfrm>
            <a:custGeom>
              <a:avLst/>
              <a:gdLst/>
              <a:ahLst/>
              <a:cxnLst/>
              <a:rect l="l" t="t" r="r" b="b"/>
              <a:pathLst>
                <a:path w="1842" h="1703" extrusionOk="0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816;p67">
            <a:extLst>
              <a:ext uri="{FF2B5EF4-FFF2-40B4-BE49-F238E27FC236}">
                <a16:creationId xmlns:a16="http://schemas.microsoft.com/office/drawing/2014/main" id="{CD74C073-2438-4021-A00D-D895B2488E44}"/>
              </a:ext>
            </a:extLst>
          </p:cNvPr>
          <p:cNvGrpSpPr/>
          <p:nvPr/>
        </p:nvGrpSpPr>
        <p:grpSpPr>
          <a:xfrm>
            <a:off x="1965228" y="2087063"/>
            <a:ext cx="566932" cy="550467"/>
            <a:chOff x="6319908" y="3696721"/>
            <a:chExt cx="373963" cy="343119"/>
          </a:xfrm>
        </p:grpSpPr>
        <p:sp>
          <p:nvSpPr>
            <p:cNvPr id="75" name="Google Shape;6817;p67">
              <a:extLst>
                <a:ext uri="{FF2B5EF4-FFF2-40B4-BE49-F238E27FC236}">
                  <a16:creationId xmlns:a16="http://schemas.microsoft.com/office/drawing/2014/main" id="{272E40F1-7934-4C95-A84F-23BA6C845429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B7C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18;p67">
              <a:extLst>
                <a:ext uri="{FF2B5EF4-FFF2-40B4-BE49-F238E27FC236}">
                  <a16:creationId xmlns:a16="http://schemas.microsoft.com/office/drawing/2014/main" id="{A5E61D09-FDB0-47C7-916C-67903322F7BD}"/>
                </a:ext>
              </a:extLst>
            </p:cNvPr>
            <p:cNvSpPr/>
            <p:nvPr/>
          </p:nvSpPr>
          <p:spPr>
            <a:xfrm>
              <a:off x="6401195" y="3745325"/>
              <a:ext cx="25169" cy="46135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9FA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19;p67">
              <a:extLst>
                <a:ext uri="{FF2B5EF4-FFF2-40B4-BE49-F238E27FC236}">
                  <a16:creationId xmlns:a16="http://schemas.microsoft.com/office/drawing/2014/main" id="{13A49DA0-B9FB-46B2-95D0-AE93179FC45F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879A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20;p67">
              <a:extLst>
                <a:ext uri="{FF2B5EF4-FFF2-40B4-BE49-F238E27FC236}">
                  <a16:creationId xmlns:a16="http://schemas.microsoft.com/office/drawing/2014/main" id="{7CCA053A-B6EB-43E9-A664-E6BA800952F2}"/>
                </a:ext>
              </a:extLst>
            </p:cNvPr>
            <p:cNvSpPr/>
            <p:nvPr/>
          </p:nvSpPr>
          <p:spPr>
            <a:xfrm>
              <a:off x="6493753" y="3736813"/>
              <a:ext cx="153825" cy="303027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707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21;p67">
              <a:extLst>
                <a:ext uri="{FF2B5EF4-FFF2-40B4-BE49-F238E27FC236}">
                  <a16:creationId xmlns:a16="http://schemas.microsoft.com/office/drawing/2014/main" id="{02F5395B-0AC9-4697-8A4F-9DBD9BB1F7EB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2;p67">
              <a:extLst>
                <a:ext uri="{FF2B5EF4-FFF2-40B4-BE49-F238E27FC236}">
                  <a16:creationId xmlns:a16="http://schemas.microsoft.com/office/drawing/2014/main" id="{66ED3972-975C-42D0-A508-D330F4703329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57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23;p67">
              <a:extLst>
                <a:ext uri="{FF2B5EF4-FFF2-40B4-BE49-F238E27FC236}">
                  <a16:creationId xmlns:a16="http://schemas.microsoft.com/office/drawing/2014/main" id="{98176A3B-435A-432F-B8B8-A2C0C4C500FA}"/>
                </a:ext>
              </a:extLst>
            </p:cNvPr>
            <p:cNvSpPr/>
            <p:nvPr/>
          </p:nvSpPr>
          <p:spPr>
            <a:xfrm>
              <a:off x="6519632" y="3889298"/>
              <a:ext cx="33182" cy="150541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4;p67">
              <a:extLst>
                <a:ext uri="{FF2B5EF4-FFF2-40B4-BE49-F238E27FC236}">
                  <a16:creationId xmlns:a16="http://schemas.microsoft.com/office/drawing/2014/main" id="{FD3CF4A3-E72F-4114-A407-601707B4AB7A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25;p67">
              <a:extLst>
                <a:ext uri="{FF2B5EF4-FFF2-40B4-BE49-F238E27FC236}">
                  <a16:creationId xmlns:a16="http://schemas.microsoft.com/office/drawing/2014/main" id="{CFB34541-F47C-4D32-88A4-C7D29D562D6B}"/>
                </a:ext>
              </a:extLst>
            </p:cNvPr>
            <p:cNvSpPr/>
            <p:nvPr/>
          </p:nvSpPr>
          <p:spPr>
            <a:xfrm>
              <a:off x="6411021" y="3726750"/>
              <a:ext cx="25353" cy="22253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22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7166;p68">
            <a:extLst>
              <a:ext uri="{FF2B5EF4-FFF2-40B4-BE49-F238E27FC236}">
                <a16:creationId xmlns:a16="http://schemas.microsoft.com/office/drawing/2014/main" id="{C63D835B-5C0C-4119-AA1B-6736FFC83EB0}"/>
              </a:ext>
            </a:extLst>
          </p:cNvPr>
          <p:cNvGrpSpPr/>
          <p:nvPr/>
        </p:nvGrpSpPr>
        <p:grpSpPr>
          <a:xfrm>
            <a:off x="2805763" y="1871952"/>
            <a:ext cx="407122" cy="315448"/>
            <a:chOff x="4875937" y="2468731"/>
            <a:chExt cx="407122" cy="315448"/>
          </a:xfrm>
        </p:grpSpPr>
        <p:sp>
          <p:nvSpPr>
            <p:cNvPr id="85" name="Google Shape;7167;p68">
              <a:extLst>
                <a:ext uri="{FF2B5EF4-FFF2-40B4-BE49-F238E27FC236}">
                  <a16:creationId xmlns:a16="http://schemas.microsoft.com/office/drawing/2014/main" id="{94918A19-FF94-43BF-A477-F994598E1951}"/>
                </a:ext>
              </a:extLst>
            </p:cNvPr>
            <p:cNvSpPr/>
            <p:nvPr/>
          </p:nvSpPr>
          <p:spPr>
            <a:xfrm>
              <a:off x="4876199" y="2482801"/>
              <a:ext cx="223041" cy="247380"/>
            </a:xfrm>
            <a:custGeom>
              <a:avLst/>
              <a:gdLst/>
              <a:ahLst/>
              <a:cxnLst/>
              <a:rect l="l" t="t" r="r" b="b"/>
              <a:pathLst>
                <a:path w="8513" h="9442" extrusionOk="0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68;p68">
              <a:extLst>
                <a:ext uri="{FF2B5EF4-FFF2-40B4-BE49-F238E27FC236}">
                  <a16:creationId xmlns:a16="http://schemas.microsoft.com/office/drawing/2014/main" id="{0C4CC185-05B9-428F-B934-702AABB0158A}"/>
                </a:ext>
              </a:extLst>
            </p:cNvPr>
            <p:cNvSpPr/>
            <p:nvPr/>
          </p:nvSpPr>
          <p:spPr>
            <a:xfrm>
              <a:off x="5044456" y="2482801"/>
              <a:ext cx="54784" cy="247642"/>
            </a:xfrm>
            <a:custGeom>
              <a:avLst/>
              <a:gdLst/>
              <a:ahLst/>
              <a:cxnLst/>
              <a:rect l="l" t="t" r="r" b="b"/>
              <a:pathLst>
                <a:path w="2091" h="9452" extrusionOk="0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69;p68">
              <a:extLst>
                <a:ext uri="{FF2B5EF4-FFF2-40B4-BE49-F238E27FC236}">
                  <a16:creationId xmlns:a16="http://schemas.microsoft.com/office/drawing/2014/main" id="{0BEBBAC5-BCC7-487E-BCDD-339C369FDDD0}"/>
                </a:ext>
              </a:extLst>
            </p:cNvPr>
            <p:cNvSpPr/>
            <p:nvPr/>
          </p:nvSpPr>
          <p:spPr>
            <a:xfrm>
              <a:off x="5099214" y="2530249"/>
              <a:ext cx="183845" cy="200194"/>
            </a:xfrm>
            <a:custGeom>
              <a:avLst/>
              <a:gdLst/>
              <a:ahLst/>
              <a:cxnLst/>
              <a:rect l="l" t="t" r="r" b="b"/>
              <a:pathLst>
                <a:path w="7017" h="7641" extrusionOk="0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70;p68">
              <a:extLst>
                <a:ext uri="{FF2B5EF4-FFF2-40B4-BE49-F238E27FC236}">
                  <a16:creationId xmlns:a16="http://schemas.microsoft.com/office/drawing/2014/main" id="{45B89576-702B-4E1A-A303-5AD273F2D916}"/>
                </a:ext>
              </a:extLst>
            </p:cNvPr>
            <p:cNvSpPr/>
            <p:nvPr/>
          </p:nvSpPr>
          <p:spPr>
            <a:xfrm>
              <a:off x="5169770" y="2530249"/>
              <a:ext cx="113289" cy="200194"/>
            </a:xfrm>
            <a:custGeom>
              <a:avLst/>
              <a:gdLst/>
              <a:ahLst/>
              <a:cxnLst/>
              <a:rect l="l" t="t" r="r" b="b"/>
              <a:pathLst>
                <a:path w="4324" h="7641" extrusionOk="0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solidFill>
              <a:srgbClr val="DFE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71;p68">
              <a:extLst>
                <a:ext uri="{FF2B5EF4-FFF2-40B4-BE49-F238E27FC236}">
                  <a16:creationId xmlns:a16="http://schemas.microsoft.com/office/drawing/2014/main" id="{0A29BA03-A59A-48F3-8F05-9194021A4491}"/>
                </a:ext>
              </a:extLst>
            </p:cNvPr>
            <p:cNvSpPr/>
            <p:nvPr/>
          </p:nvSpPr>
          <p:spPr>
            <a:xfrm>
              <a:off x="5141396" y="2560405"/>
              <a:ext cx="75115" cy="69849"/>
            </a:xfrm>
            <a:custGeom>
              <a:avLst/>
              <a:gdLst/>
              <a:ahLst/>
              <a:cxnLst/>
              <a:rect l="l" t="t" r="r" b="b"/>
              <a:pathLst>
                <a:path w="2867" h="2666" extrusionOk="0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72;p68">
              <a:extLst>
                <a:ext uri="{FF2B5EF4-FFF2-40B4-BE49-F238E27FC236}">
                  <a16:creationId xmlns:a16="http://schemas.microsoft.com/office/drawing/2014/main" id="{6AFB8661-B1F6-474F-AD80-BD5BAA6A1251}"/>
                </a:ext>
              </a:extLst>
            </p:cNvPr>
            <p:cNvSpPr/>
            <p:nvPr/>
          </p:nvSpPr>
          <p:spPr>
            <a:xfrm>
              <a:off x="5128846" y="2512669"/>
              <a:ext cx="62042" cy="17606"/>
            </a:xfrm>
            <a:custGeom>
              <a:avLst/>
              <a:gdLst/>
              <a:ahLst/>
              <a:cxnLst/>
              <a:rect l="l" t="t" r="r" b="b"/>
              <a:pathLst>
                <a:path w="2368" h="672" extrusionOk="0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73;p68">
              <a:extLst>
                <a:ext uri="{FF2B5EF4-FFF2-40B4-BE49-F238E27FC236}">
                  <a16:creationId xmlns:a16="http://schemas.microsoft.com/office/drawing/2014/main" id="{BB529489-1877-456E-A41D-412252051C26}"/>
                </a:ext>
              </a:extLst>
            </p:cNvPr>
            <p:cNvSpPr/>
            <p:nvPr/>
          </p:nvSpPr>
          <p:spPr>
            <a:xfrm>
              <a:off x="5135867" y="2468731"/>
              <a:ext cx="47998" cy="43728"/>
            </a:xfrm>
            <a:custGeom>
              <a:avLst/>
              <a:gdLst/>
              <a:ahLst/>
              <a:cxnLst/>
              <a:rect l="l" t="t" r="r" b="b"/>
              <a:pathLst>
                <a:path w="1832" h="1669" extrusionOk="0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74;p68">
              <a:extLst>
                <a:ext uri="{FF2B5EF4-FFF2-40B4-BE49-F238E27FC236}">
                  <a16:creationId xmlns:a16="http://schemas.microsoft.com/office/drawing/2014/main" id="{BF8AFF10-5D48-4D81-85AD-E7AC6019921C}"/>
                </a:ext>
              </a:extLst>
            </p:cNvPr>
            <p:cNvSpPr/>
            <p:nvPr/>
          </p:nvSpPr>
          <p:spPr>
            <a:xfrm>
              <a:off x="5150697" y="2468731"/>
              <a:ext cx="33405" cy="43728"/>
            </a:xfrm>
            <a:custGeom>
              <a:avLst/>
              <a:gdLst/>
              <a:ahLst/>
              <a:cxnLst/>
              <a:rect l="l" t="t" r="r" b="b"/>
              <a:pathLst>
                <a:path w="1275" h="1669" extrusionOk="0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75;p68">
              <a:extLst>
                <a:ext uri="{FF2B5EF4-FFF2-40B4-BE49-F238E27FC236}">
                  <a16:creationId xmlns:a16="http://schemas.microsoft.com/office/drawing/2014/main" id="{CDE1B8EA-0B40-4234-B303-DF6E79E63F1D}"/>
                </a:ext>
              </a:extLst>
            </p:cNvPr>
            <p:cNvSpPr/>
            <p:nvPr/>
          </p:nvSpPr>
          <p:spPr>
            <a:xfrm>
              <a:off x="4924905" y="2690488"/>
              <a:ext cx="109778" cy="93691"/>
            </a:xfrm>
            <a:custGeom>
              <a:avLst/>
              <a:gdLst/>
              <a:ahLst/>
              <a:cxnLst/>
              <a:rect l="l" t="t" r="r" b="b"/>
              <a:pathLst>
                <a:path w="4190" h="3576" extrusionOk="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76;p68">
              <a:extLst>
                <a:ext uri="{FF2B5EF4-FFF2-40B4-BE49-F238E27FC236}">
                  <a16:creationId xmlns:a16="http://schemas.microsoft.com/office/drawing/2014/main" id="{65559284-B5C2-4C7C-B283-ACCEABE36478}"/>
                </a:ext>
              </a:extLst>
            </p:cNvPr>
            <p:cNvSpPr/>
            <p:nvPr/>
          </p:nvSpPr>
          <p:spPr>
            <a:xfrm>
              <a:off x="4949533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77;p68">
              <a:extLst>
                <a:ext uri="{FF2B5EF4-FFF2-40B4-BE49-F238E27FC236}">
                  <a16:creationId xmlns:a16="http://schemas.microsoft.com/office/drawing/2014/main" id="{06829251-0711-4C5C-BCE8-EBC2DF02866C}"/>
                </a:ext>
              </a:extLst>
            </p:cNvPr>
            <p:cNvSpPr/>
            <p:nvPr/>
          </p:nvSpPr>
          <p:spPr>
            <a:xfrm>
              <a:off x="4961087" y="2717605"/>
              <a:ext cx="46479" cy="39824"/>
            </a:xfrm>
            <a:custGeom>
              <a:avLst/>
              <a:gdLst/>
              <a:ahLst/>
              <a:cxnLst/>
              <a:rect l="l" t="t" r="r" b="b"/>
              <a:pathLst>
                <a:path w="1774" h="1520" extrusionOk="0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78;p68">
              <a:extLst>
                <a:ext uri="{FF2B5EF4-FFF2-40B4-BE49-F238E27FC236}">
                  <a16:creationId xmlns:a16="http://schemas.microsoft.com/office/drawing/2014/main" id="{BCBFCC5C-7C1D-4E09-9068-E27ECE61C54A}"/>
                </a:ext>
              </a:extLst>
            </p:cNvPr>
            <p:cNvSpPr/>
            <p:nvPr/>
          </p:nvSpPr>
          <p:spPr>
            <a:xfrm>
              <a:off x="5121300" y="2690488"/>
              <a:ext cx="109516" cy="93691"/>
            </a:xfrm>
            <a:custGeom>
              <a:avLst/>
              <a:gdLst/>
              <a:ahLst/>
              <a:cxnLst/>
              <a:rect l="l" t="t" r="r" b="b"/>
              <a:pathLst>
                <a:path w="4180" h="3576" extrusionOk="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79;p68">
              <a:extLst>
                <a:ext uri="{FF2B5EF4-FFF2-40B4-BE49-F238E27FC236}">
                  <a16:creationId xmlns:a16="http://schemas.microsoft.com/office/drawing/2014/main" id="{A7519167-1D64-41DA-AF76-ED604956EC0C}"/>
                </a:ext>
              </a:extLst>
            </p:cNvPr>
            <p:cNvSpPr/>
            <p:nvPr/>
          </p:nvSpPr>
          <p:spPr>
            <a:xfrm>
              <a:off x="5144409" y="2697772"/>
              <a:ext cx="93691" cy="86303"/>
            </a:xfrm>
            <a:custGeom>
              <a:avLst/>
              <a:gdLst/>
              <a:ahLst/>
              <a:cxnLst/>
              <a:rect l="l" t="t" r="r" b="b"/>
              <a:pathLst>
                <a:path w="3576" h="3294" extrusionOk="0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80;p68">
              <a:extLst>
                <a:ext uri="{FF2B5EF4-FFF2-40B4-BE49-F238E27FC236}">
                  <a16:creationId xmlns:a16="http://schemas.microsoft.com/office/drawing/2014/main" id="{07A17C06-437C-4266-9384-DC0B0605188E}"/>
                </a:ext>
              </a:extLst>
            </p:cNvPr>
            <p:cNvSpPr/>
            <p:nvPr/>
          </p:nvSpPr>
          <p:spPr>
            <a:xfrm>
              <a:off x="5157220" y="2717605"/>
              <a:ext cx="46741" cy="39824"/>
            </a:xfrm>
            <a:custGeom>
              <a:avLst/>
              <a:gdLst/>
              <a:ahLst/>
              <a:cxnLst/>
              <a:rect l="l" t="t" r="r" b="b"/>
              <a:pathLst>
                <a:path w="1784" h="1520" extrusionOk="0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solidFill>
              <a:srgbClr val="D5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81;p68">
              <a:extLst>
                <a:ext uri="{FF2B5EF4-FFF2-40B4-BE49-F238E27FC236}">
                  <a16:creationId xmlns:a16="http://schemas.microsoft.com/office/drawing/2014/main" id="{8EC66956-9E58-4FBC-8199-CB7294B25B0C}"/>
                </a:ext>
              </a:extLst>
            </p:cNvPr>
            <p:cNvSpPr/>
            <p:nvPr/>
          </p:nvSpPr>
          <p:spPr>
            <a:xfrm>
              <a:off x="4936223" y="2525245"/>
              <a:ext cx="102730" cy="102494"/>
            </a:xfrm>
            <a:custGeom>
              <a:avLst/>
              <a:gdLst/>
              <a:ahLst/>
              <a:cxnLst/>
              <a:rect l="l" t="t" r="r" b="b"/>
              <a:pathLst>
                <a:path w="3921" h="3912" extrusionOk="0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82;p68">
              <a:extLst>
                <a:ext uri="{FF2B5EF4-FFF2-40B4-BE49-F238E27FC236}">
                  <a16:creationId xmlns:a16="http://schemas.microsoft.com/office/drawing/2014/main" id="{C7CB512B-1BF1-4A00-902D-CE145CF1870A}"/>
                </a:ext>
              </a:extLst>
            </p:cNvPr>
            <p:cNvSpPr/>
            <p:nvPr/>
          </p:nvSpPr>
          <p:spPr>
            <a:xfrm>
              <a:off x="5098952" y="2670890"/>
              <a:ext cx="183872" cy="59815"/>
            </a:xfrm>
            <a:custGeom>
              <a:avLst/>
              <a:gdLst/>
              <a:ahLst/>
              <a:cxnLst/>
              <a:rect l="l" t="t" r="r" b="b"/>
              <a:pathLst>
                <a:path w="7018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83;p68">
              <a:extLst>
                <a:ext uri="{FF2B5EF4-FFF2-40B4-BE49-F238E27FC236}">
                  <a16:creationId xmlns:a16="http://schemas.microsoft.com/office/drawing/2014/main" id="{508C745F-F301-4392-B9C5-BF8286B1C309}"/>
                </a:ext>
              </a:extLst>
            </p:cNvPr>
            <p:cNvSpPr/>
            <p:nvPr/>
          </p:nvSpPr>
          <p:spPr>
            <a:xfrm>
              <a:off x="5233069" y="2670890"/>
              <a:ext cx="49990" cy="59553"/>
            </a:xfrm>
            <a:custGeom>
              <a:avLst/>
              <a:gdLst/>
              <a:ahLst/>
              <a:cxnLst/>
              <a:rect l="l" t="t" r="r" b="b"/>
              <a:pathLst>
                <a:path w="1908" h="2273" extrusionOk="0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84;p68">
              <a:extLst>
                <a:ext uri="{FF2B5EF4-FFF2-40B4-BE49-F238E27FC236}">
                  <a16:creationId xmlns:a16="http://schemas.microsoft.com/office/drawing/2014/main" id="{59C0C724-4E5A-4379-825E-0359B79C3698}"/>
                </a:ext>
              </a:extLst>
            </p:cNvPr>
            <p:cNvSpPr/>
            <p:nvPr/>
          </p:nvSpPr>
          <p:spPr>
            <a:xfrm>
              <a:off x="4875937" y="2670655"/>
              <a:ext cx="223303" cy="59788"/>
            </a:xfrm>
            <a:custGeom>
              <a:avLst/>
              <a:gdLst/>
              <a:ahLst/>
              <a:cxnLst/>
              <a:rect l="l" t="t" r="r" b="b"/>
              <a:pathLst>
                <a:path w="8523" h="2282" extrusionOk="0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85;p68">
              <a:extLst>
                <a:ext uri="{FF2B5EF4-FFF2-40B4-BE49-F238E27FC236}">
                  <a16:creationId xmlns:a16="http://schemas.microsoft.com/office/drawing/2014/main" id="{5D4E5024-7C1C-433A-B0F1-D660874727C3}"/>
                </a:ext>
              </a:extLst>
            </p:cNvPr>
            <p:cNvSpPr/>
            <p:nvPr/>
          </p:nvSpPr>
          <p:spPr>
            <a:xfrm>
              <a:off x="5063529" y="2670890"/>
              <a:ext cx="35711" cy="59815"/>
            </a:xfrm>
            <a:custGeom>
              <a:avLst/>
              <a:gdLst/>
              <a:ahLst/>
              <a:cxnLst/>
              <a:rect l="l" t="t" r="r" b="b"/>
              <a:pathLst>
                <a:path w="1363" h="2283" extrusionOk="0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2073;p61">
            <a:extLst>
              <a:ext uri="{FF2B5EF4-FFF2-40B4-BE49-F238E27FC236}">
                <a16:creationId xmlns:a16="http://schemas.microsoft.com/office/drawing/2014/main" id="{9EFE76E6-0D10-41FC-B536-666B5B9C444D}"/>
              </a:ext>
            </a:extLst>
          </p:cNvPr>
          <p:cNvGrpSpPr/>
          <p:nvPr/>
        </p:nvGrpSpPr>
        <p:grpSpPr>
          <a:xfrm>
            <a:off x="2686301" y="2239054"/>
            <a:ext cx="3521236" cy="208784"/>
            <a:chOff x="6336021" y="3733725"/>
            <a:chExt cx="2566204" cy="351310"/>
          </a:xfrm>
        </p:grpSpPr>
        <p:sp>
          <p:nvSpPr>
            <p:cNvPr id="113" name="Google Shape;2074;p61">
              <a:extLst>
                <a:ext uri="{FF2B5EF4-FFF2-40B4-BE49-F238E27FC236}">
                  <a16:creationId xmlns:a16="http://schemas.microsoft.com/office/drawing/2014/main" id="{00E470A4-B310-4BEF-9B29-6417A2E47A7E}"/>
                </a:ext>
              </a:extLst>
            </p:cNvPr>
            <p:cNvSpPr/>
            <p:nvPr/>
          </p:nvSpPr>
          <p:spPr>
            <a:xfrm>
              <a:off x="6336021" y="3733735"/>
              <a:ext cx="1359580" cy="351300"/>
            </a:xfrm>
            <a:prstGeom prst="homePlate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5;p61">
              <a:extLst>
                <a:ext uri="{FF2B5EF4-FFF2-40B4-BE49-F238E27FC236}">
                  <a16:creationId xmlns:a16="http://schemas.microsoft.com/office/drawing/2014/main" id="{AE29918E-05AE-4A76-A545-B07883482B79}"/>
                </a:ext>
              </a:extLst>
            </p:cNvPr>
            <p:cNvSpPr/>
            <p:nvPr/>
          </p:nvSpPr>
          <p:spPr>
            <a:xfrm>
              <a:off x="7674391" y="3733725"/>
              <a:ext cx="674445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6;p61">
              <a:extLst>
                <a:ext uri="{FF2B5EF4-FFF2-40B4-BE49-F238E27FC236}">
                  <a16:creationId xmlns:a16="http://schemas.microsoft.com/office/drawing/2014/main" id="{A3EAE296-C585-4FDC-8B44-56DE58F9BD45}"/>
                </a:ext>
              </a:extLst>
            </p:cNvPr>
            <p:cNvSpPr/>
            <p:nvPr/>
          </p:nvSpPr>
          <p:spPr>
            <a:xfrm>
              <a:off x="8327125" y="3733725"/>
              <a:ext cx="41844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7;p61">
              <a:extLst>
                <a:ext uri="{FF2B5EF4-FFF2-40B4-BE49-F238E27FC236}">
                  <a16:creationId xmlns:a16="http://schemas.microsoft.com/office/drawing/2014/main" id="{F8D8D3EE-620E-4C98-9920-4D1BAD2FB940}"/>
                </a:ext>
              </a:extLst>
            </p:cNvPr>
            <p:cNvSpPr/>
            <p:nvPr/>
          </p:nvSpPr>
          <p:spPr>
            <a:xfrm>
              <a:off x="8711264" y="3733725"/>
              <a:ext cx="190961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31962 0.0034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INTERPRETATIONEN VON „HOSPITALISIERUNGSRATE“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95B99C6-49ED-43F9-8E0B-39ACDFCB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0" y="1574112"/>
            <a:ext cx="8149507" cy="122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32703F-7613-467F-ADD3-712A1003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5" y="3417542"/>
            <a:ext cx="8149508" cy="122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BBE6DF46-8F2F-46E8-98E6-87A984F86F19}"/>
              </a:ext>
            </a:extLst>
          </p:cNvPr>
          <p:cNvSpPr/>
          <p:nvPr/>
        </p:nvSpPr>
        <p:spPr>
          <a:xfrm>
            <a:off x="470250" y="12047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Standard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A5BCC5-796A-4DB6-A8B2-CE46ABC0E044}"/>
              </a:ext>
            </a:extLst>
          </p:cNvPr>
          <p:cNvSpPr/>
          <p:nvPr/>
        </p:nvSpPr>
        <p:spPr>
          <a:xfrm>
            <a:off x="470250" y="304821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Absolute Anzahl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INTERPRETATIONEN VON „HOSPITALISIERUNGSRATE“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BE6DF46-8F2F-46E8-98E6-87A984F86F19}"/>
              </a:ext>
            </a:extLst>
          </p:cNvPr>
          <p:cNvSpPr/>
          <p:nvPr/>
        </p:nvSpPr>
        <p:spPr>
          <a:xfrm>
            <a:off x="470250" y="1204780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Hospitalisierungen / Infizierten</a:t>
            </a:r>
            <a:endParaRPr lang="en-US" sz="1800" dirty="0">
              <a:solidFill>
                <a:srgbClr val="FFFFFF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34305D-206A-4EC3-81AF-510AE5A0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55" y="1582872"/>
            <a:ext cx="7227489" cy="3252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3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HOSPITALISIERUNGSRATE NACH BUNDESLAND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B3CDD2-572B-462E-A099-254A33FE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5" y="1101750"/>
            <a:ext cx="8152650" cy="36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24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HOSPITALISIERUNGSRATE NACH ALTERSGRUPPE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228A89-EED0-492E-81D9-5BED07C1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0" y="1078867"/>
            <a:ext cx="8203500" cy="369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36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VS. NEUERKRANKUNG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3A754E-48B8-4F85-9E4B-EDE9BE38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8" y="1208492"/>
            <a:ext cx="7156357" cy="350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77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434F9F-9DCE-4C09-9FC8-5CB5083F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8" y="1208492"/>
            <a:ext cx="7156357" cy="35050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VS. NEUERKRANKUNG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B175CDC-3492-4259-9596-1F1FA79F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8" y="1208491"/>
            <a:ext cx="7156357" cy="350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1E6B8B3-D736-47D0-BC50-030A0964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815" y="1208491"/>
            <a:ext cx="638705" cy="35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JAHRESZYKLUS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A11E99-FCAA-4C72-B002-365BF46B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4" y="1180531"/>
            <a:ext cx="7800072" cy="3510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6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95964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Hintergrund: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Als Leitkriterium für Maßnahmen gegen die weitere Ausbreitung des Virus dienen sinnvolle Auswertungen der Datengrundlage und der Bestimmung von Maßzahlen (wie </a:t>
            </a:r>
            <a:r>
              <a:rPr lang="de-DE" sz="1600" dirty="0" err="1">
                <a:solidFill>
                  <a:srgbClr val="FFFFFF"/>
                </a:solidFill>
              </a:rPr>
              <a:t>z.B</a:t>
            </a:r>
            <a:r>
              <a:rPr lang="de-DE" sz="1600" dirty="0">
                <a:solidFill>
                  <a:srgbClr val="FFFFFF"/>
                </a:solidFill>
              </a:rPr>
              <a:t> die Reproduktionszahl, die Inzidenz bzw. Hospitalisierungsinzidenz).</a:t>
            </a:r>
          </a:p>
          <a:p>
            <a:pPr marL="609600" lvl="1" indent="0">
              <a:buClr>
                <a:srgbClr val="FFFFFF"/>
              </a:buClr>
              <a:buNone/>
            </a:pPr>
            <a:endParaRPr lang="de-DE" dirty="0">
              <a:solidFill>
                <a:srgbClr val="FFFFFF"/>
              </a:solidFill>
            </a:endParaRPr>
          </a:p>
          <a:p>
            <a:pPr marL="4381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FFFFFF"/>
                </a:solidFill>
              </a:rPr>
              <a:t>Aufgabe:</a:t>
            </a:r>
          </a:p>
          <a:p>
            <a:pPr marL="609600" lvl="1" indent="0">
              <a:buClr>
                <a:srgbClr val="FFFFFF"/>
              </a:buClr>
              <a:buNone/>
            </a:pPr>
            <a:r>
              <a:rPr lang="de-DE" sz="1600" dirty="0">
                <a:solidFill>
                  <a:srgbClr val="FFFFFF"/>
                </a:solidFill>
              </a:rPr>
              <a:t>Hospitalisierungsrate eine Woche in der Zukunft vorhersagen, dabei zeitliche und räumliche Faktoren miteinbeziehen.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HOSPITALISIERUNGS</a:t>
            </a: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(RATE)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Die Anzahl der zur Behandlung aufgenommenen COVID-19 Patienten (je 100.000 Einwohner) in einem bestimmten Zeitraum </a:t>
            </a:r>
          </a:p>
          <a:p>
            <a:pPr marL="127000" lvl="0" indent="0" algn="ctr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Formel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 err="1">
                <a:solidFill>
                  <a:srgbClr val="212E73"/>
                </a:solidFill>
                <a:latin typeface="Pathway Gothic One" panose="020B0604020202020204" charset="0"/>
              </a:rPr>
              <a:t>NOWCASTING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sp>
        <p:nvSpPr>
          <p:cNvPr id="719" name="Google Shape;719;p40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de-DE" sz="2000" dirty="0">
                <a:solidFill>
                  <a:srgbClr val="FFFFFF"/>
                </a:solidFill>
              </a:rPr>
              <a:t>Verzögerungen bei der Meldung (Zeitraum zwischen Krankheitsbeginn und Meldung) 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de-DE" sz="2000" dirty="0">
                <a:solidFill>
                  <a:srgbClr val="FFFFFF"/>
                </a:solidFill>
              </a:rPr>
              <a:t>Die täglich neu gemeldeten Hospitalisierungen entsprechen nicht der tatsächlichen Zahl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è"/>
            </a:pPr>
            <a:r>
              <a:rPr lang="en-US" sz="2000" b="1" u="sng" dirty="0">
                <a:solidFill>
                  <a:srgbClr val="FFFFFF"/>
                </a:solidFill>
              </a:rPr>
              <a:t>Nowcast</a:t>
            </a:r>
            <a:r>
              <a:rPr lang="en-US" sz="2000" dirty="0">
                <a:solidFill>
                  <a:srgbClr val="FFFFFF"/>
                </a:solidFill>
              </a:rPr>
              <a:t>: </a:t>
            </a:r>
            <a:r>
              <a:rPr lang="en-US" sz="2000" dirty="0" err="1">
                <a:solidFill>
                  <a:srgbClr val="FFFFFF"/>
                </a:solidFill>
              </a:rPr>
              <a:t>Durch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statistisches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Verfahren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erfolgt</a:t>
            </a:r>
            <a:r>
              <a:rPr lang="en-US" sz="2000" dirty="0">
                <a:solidFill>
                  <a:srgbClr val="FFFFFF"/>
                </a:solidFill>
              </a:rPr>
              <a:t> e</a:t>
            </a:r>
            <a:r>
              <a:rPr lang="de-DE" sz="2000" dirty="0" err="1">
                <a:solidFill>
                  <a:srgbClr val="FFFFFF"/>
                </a:solidFill>
              </a:rPr>
              <a:t>ine</a:t>
            </a:r>
            <a:r>
              <a:rPr lang="de-DE" sz="2000" dirty="0">
                <a:solidFill>
                  <a:srgbClr val="FFFFFF"/>
                </a:solidFill>
              </a:rPr>
              <a:t> Schätzung zum aktuellen Zeitpunkt</a:t>
            </a:r>
          </a:p>
        </p:txBody>
      </p:sp>
    </p:spTree>
    <p:extLst>
      <p:ext uri="{BB962C8B-B14F-4D97-AF65-F5344CB8AC3E}">
        <p14:creationId xmlns:p14="http://schemas.microsoft.com/office/powerpoint/2010/main" val="350805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/>
          <p:nvPr/>
        </p:nvSpPr>
        <p:spPr>
          <a:xfrm>
            <a:off x="1436250" y="1330675"/>
            <a:ext cx="6271500" cy="986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b="1" dirty="0">
                <a:solidFill>
                  <a:srgbClr val="212E73"/>
                </a:solidFill>
                <a:latin typeface="Pathway Gothic One" panose="020B0604020202020204" charset="0"/>
              </a:rPr>
              <a:t>NACHMELDUNGEN</a:t>
            </a:r>
            <a:endParaRPr sz="32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718" name="Google Shape;718;p4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DEFINITIONEN</a:t>
            </a:r>
            <a:endParaRPr dirty="0"/>
          </a:p>
        </p:txBody>
      </p:sp>
      <p:cxnSp>
        <p:nvCxnSpPr>
          <p:cNvPr id="5" name="Google Shape;1075;p49">
            <a:extLst>
              <a:ext uri="{FF2B5EF4-FFF2-40B4-BE49-F238E27FC236}">
                <a16:creationId xmlns:a16="http://schemas.microsoft.com/office/drawing/2014/main" id="{A4E4D0F5-02E9-45A1-8DD1-6F78063EA654}"/>
              </a:ext>
            </a:extLst>
          </p:cNvPr>
          <p:cNvCxnSpPr>
            <a:cxnSpLocks/>
          </p:cNvCxnSpPr>
          <p:nvPr/>
        </p:nvCxnSpPr>
        <p:spPr>
          <a:xfrm>
            <a:off x="1475239" y="3225127"/>
            <a:ext cx="27830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81;p49">
            <a:extLst>
              <a:ext uri="{FF2B5EF4-FFF2-40B4-BE49-F238E27FC236}">
                <a16:creationId xmlns:a16="http://schemas.microsoft.com/office/drawing/2014/main" id="{EEEBEA3D-7F0D-431A-8891-8342EC9D9DC7}"/>
              </a:ext>
            </a:extLst>
          </p:cNvPr>
          <p:cNvCxnSpPr>
            <a:cxnSpLocks/>
          </p:cNvCxnSpPr>
          <p:nvPr/>
        </p:nvCxnSpPr>
        <p:spPr>
          <a:xfrm flipH="1">
            <a:off x="4258337" y="3046513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081;p49">
            <a:extLst>
              <a:ext uri="{FF2B5EF4-FFF2-40B4-BE49-F238E27FC236}">
                <a16:creationId xmlns:a16="http://schemas.microsoft.com/office/drawing/2014/main" id="{CB6596B9-2141-4CB0-964A-340CDD828901}"/>
              </a:ext>
            </a:extLst>
          </p:cNvPr>
          <p:cNvCxnSpPr>
            <a:cxnSpLocks/>
          </p:cNvCxnSpPr>
          <p:nvPr/>
        </p:nvCxnSpPr>
        <p:spPr>
          <a:xfrm flipH="1">
            <a:off x="1475239" y="3046512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081;p49">
            <a:extLst>
              <a:ext uri="{FF2B5EF4-FFF2-40B4-BE49-F238E27FC236}">
                <a16:creationId xmlns:a16="http://schemas.microsoft.com/office/drawing/2014/main" id="{49732E3B-8BA8-4A8C-86A6-A1981478E02A}"/>
              </a:ext>
            </a:extLst>
          </p:cNvPr>
          <p:cNvCxnSpPr>
            <a:cxnSpLocks/>
          </p:cNvCxnSpPr>
          <p:nvPr/>
        </p:nvCxnSpPr>
        <p:spPr>
          <a:xfrm flipH="1">
            <a:off x="1861075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81;p49">
            <a:extLst>
              <a:ext uri="{FF2B5EF4-FFF2-40B4-BE49-F238E27FC236}">
                <a16:creationId xmlns:a16="http://schemas.microsoft.com/office/drawing/2014/main" id="{787E1743-9A9F-4858-A7DE-F03D4567A17E}"/>
              </a:ext>
            </a:extLst>
          </p:cNvPr>
          <p:cNvCxnSpPr>
            <a:cxnSpLocks/>
          </p:cNvCxnSpPr>
          <p:nvPr/>
        </p:nvCxnSpPr>
        <p:spPr>
          <a:xfrm flipH="1">
            <a:off x="2210560" y="3046511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81;p49">
            <a:extLst>
              <a:ext uri="{FF2B5EF4-FFF2-40B4-BE49-F238E27FC236}">
                <a16:creationId xmlns:a16="http://schemas.microsoft.com/office/drawing/2014/main" id="{D677552C-1EFB-4488-8056-E67B69FEE6C0}"/>
              </a:ext>
            </a:extLst>
          </p:cNvPr>
          <p:cNvCxnSpPr>
            <a:cxnSpLocks/>
          </p:cNvCxnSpPr>
          <p:nvPr/>
        </p:nvCxnSpPr>
        <p:spPr>
          <a:xfrm flipH="1">
            <a:off x="2555260" y="3046511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81;p49">
            <a:extLst>
              <a:ext uri="{FF2B5EF4-FFF2-40B4-BE49-F238E27FC236}">
                <a16:creationId xmlns:a16="http://schemas.microsoft.com/office/drawing/2014/main" id="{A2F1E628-0ECE-4CE0-AD6C-332CF3A98CB0}"/>
              </a:ext>
            </a:extLst>
          </p:cNvPr>
          <p:cNvCxnSpPr>
            <a:cxnSpLocks/>
          </p:cNvCxnSpPr>
          <p:nvPr/>
        </p:nvCxnSpPr>
        <p:spPr>
          <a:xfrm flipH="1">
            <a:off x="2899676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81;p49">
            <a:extLst>
              <a:ext uri="{FF2B5EF4-FFF2-40B4-BE49-F238E27FC236}">
                <a16:creationId xmlns:a16="http://schemas.microsoft.com/office/drawing/2014/main" id="{84914E50-3234-420F-AC6B-17233DB07470}"/>
              </a:ext>
            </a:extLst>
          </p:cNvPr>
          <p:cNvCxnSpPr>
            <a:cxnSpLocks/>
          </p:cNvCxnSpPr>
          <p:nvPr/>
        </p:nvCxnSpPr>
        <p:spPr>
          <a:xfrm flipH="1">
            <a:off x="3244092" y="3036585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81;p49">
            <a:extLst>
              <a:ext uri="{FF2B5EF4-FFF2-40B4-BE49-F238E27FC236}">
                <a16:creationId xmlns:a16="http://schemas.microsoft.com/office/drawing/2014/main" id="{5F86DAAC-A1AB-42D1-A6AB-8362E5B68851}"/>
              </a:ext>
            </a:extLst>
          </p:cNvPr>
          <p:cNvCxnSpPr>
            <a:cxnSpLocks/>
          </p:cNvCxnSpPr>
          <p:nvPr/>
        </p:nvCxnSpPr>
        <p:spPr>
          <a:xfrm flipH="1">
            <a:off x="3593577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081;p49">
            <a:extLst>
              <a:ext uri="{FF2B5EF4-FFF2-40B4-BE49-F238E27FC236}">
                <a16:creationId xmlns:a16="http://schemas.microsoft.com/office/drawing/2014/main" id="{DF092219-DA3C-43AD-9E24-09365C532D89}"/>
              </a:ext>
            </a:extLst>
          </p:cNvPr>
          <p:cNvCxnSpPr>
            <a:cxnSpLocks/>
          </p:cNvCxnSpPr>
          <p:nvPr/>
        </p:nvCxnSpPr>
        <p:spPr>
          <a:xfrm flipH="1">
            <a:off x="3934489" y="3046510"/>
            <a:ext cx="1" cy="3572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AutoShape 13">
            <a:extLst>
              <a:ext uri="{FF2B5EF4-FFF2-40B4-BE49-F238E27FC236}">
                <a16:creationId xmlns:a16="http://schemas.microsoft.com/office/drawing/2014/main" id="{EAB22AC2-BBBF-48BB-B259-D76A1BB699DC}"/>
              </a:ext>
            </a:extLst>
          </p:cNvPr>
          <p:cNvSpPr>
            <a:spLocks/>
          </p:cNvSpPr>
          <p:nvPr/>
        </p:nvSpPr>
        <p:spPr bwMode="auto">
          <a:xfrm>
            <a:off x="1475240" y="3490184"/>
            <a:ext cx="2459250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8D558186-E2E4-4B96-8EB6-7558FD09B496}"/>
              </a:ext>
            </a:extLst>
          </p:cNvPr>
          <p:cNvSpPr>
            <a:spLocks/>
          </p:cNvSpPr>
          <p:nvPr/>
        </p:nvSpPr>
        <p:spPr bwMode="auto">
          <a:xfrm>
            <a:off x="1861074" y="4109024"/>
            <a:ext cx="240162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09C7BA-E206-45BC-A576-287E455C12EE}"/>
              </a:ext>
            </a:extLst>
          </p:cNvPr>
          <p:cNvSpPr/>
          <p:nvPr/>
        </p:nvSpPr>
        <p:spPr>
          <a:xfrm>
            <a:off x="2498604" y="381795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407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4FB9A5-5DAA-4F0A-AD43-A6230E43B87B}"/>
              </a:ext>
            </a:extLst>
          </p:cNvPr>
          <p:cNvSpPr/>
          <p:nvPr/>
        </p:nvSpPr>
        <p:spPr>
          <a:xfrm>
            <a:off x="2866788" y="4447162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800" dirty="0">
                <a:solidFill>
                  <a:srgbClr val="FFFFFF"/>
                </a:solidFill>
                <a:latin typeface="Pathway Gothic One" panose="020B0604020202020204" charset="0"/>
              </a:rPr>
              <a:t>416</a:t>
            </a:r>
          </a:p>
        </p:txBody>
      </p:sp>
      <p:sp>
        <p:nvSpPr>
          <p:cNvPr id="28" name="Google Shape;933;p47">
            <a:extLst>
              <a:ext uri="{FF2B5EF4-FFF2-40B4-BE49-F238E27FC236}">
                <a16:creationId xmlns:a16="http://schemas.microsoft.com/office/drawing/2014/main" id="{A0B18E0E-11D9-4E55-A15F-775A13D0A253}"/>
              </a:ext>
            </a:extLst>
          </p:cNvPr>
          <p:cNvSpPr/>
          <p:nvPr/>
        </p:nvSpPr>
        <p:spPr>
          <a:xfrm>
            <a:off x="4872020" y="3372111"/>
            <a:ext cx="1336878" cy="8753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47">
            <a:extLst>
              <a:ext uri="{FF2B5EF4-FFF2-40B4-BE49-F238E27FC236}">
                <a16:creationId xmlns:a16="http://schemas.microsoft.com/office/drawing/2014/main" id="{57B84474-73AA-4109-B2C0-484DB2685848}"/>
              </a:ext>
            </a:extLst>
          </p:cNvPr>
          <p:cNvSpPr/>
          <p:nvPr/>
        </p:nvSpPr>
        <p:spPr>
          <a:xfrm rot="5400000">
            <a:off x="6478457" y="2503993"/>
            <a:ext cx="1200968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54A5AD18-5A95-427D-BC79-10D5C59F4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21128"/>
              </p:ext>
            </p:extLst>
          </p:nvPr>
        </p:nvGraphicFramePr>
        <p:xfrm>
          <a:off x="4895867" y="3098315"/>
          <a:ext cx="3310186" cy="1149162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83054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Berichtet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Aktualisiert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01.08.2021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407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8305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02.08.2021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416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786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  <p:pic>
        <p:nvPicPr>
          <p:cNvPr id="26" name="Grafik 25" descr="Tageskalender">
            <a:extLst>
              <a:ext uri="{FF2B5EF4-FFF2-40B4-BE49-F238E27FC236}">
                <a16:creationId xmlns:a16="http://schemas.microsoft.com/office/drawing/2014/main" id="{6712D945-4F53-43F8-90C9-150DD57AD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728" y="2842147"/>
            <a:ext cx="695311" cy="6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9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3717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878277" y="1407245"/>
            <a:ext cx="1293670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Infektion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7" name="Google Shape;1077;p49"/>
          <p:cNvSpPr/>
          <p:nvPr/>
        </p:nvSpPr>
        <p:spPr>
          <a:xfrm>
            <a:off x="2247595" y="1407245"/>
            <a:ext cx="1612038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Ansteckend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32899"/>
            <a:ext cx="1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53614" y="2317396"/>
            <a:ext cx="0" cy="3970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5242643" y="2714449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079;p49">
            <a:extLst>
              <a:ext uri="{FF2B5EF4-FFF2-40B4-BE49-F238E27FC236}">
                <a16:creationId xmlns:a16="http://schemas.microsoft.com/office/drawing/2014/main" id="{08AC8369-50AB-415C-9662-888BB034235F}"/>
              </a:ext>
            </a:extLst>
          </p:cNvPr>
          <p:cNvSpPr/>
          <p:nvPr/>
        </p:nvSpPr>
        <p:spPr>
          <a:xfrm>
            <a:off x="6549316" y="1216527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3" name="Google Shape;1078;p49">
            <a:extLst>
              <a:ext uri="{FF2B5EF4-FFF2-40B4-BE49-F238E27FC236}">
                <a16:creationId xmlns:a16="http://schemas.microsoft.com/office/drawing/2014/main" id="{A20341AA-47AF-46B3-80D6-635298B87D32}"/>
              </a:ext>
            </a:extLst>
          </p:cNvPr>
          <p:cNvSpPr/>
          <p:nvPr/>
        </p:nvSpPr>
        <p:spPr>
          <a:xfrm>
            <a:off x="4512969" y="115167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animBg="1"/>
      <p:bldP spid="1077" grpId="0" animBg="1"/>
      <p:bldP spid="1084" grpId="0"/>
      <p:bldP spid="1092" grpId="0"/>
      <p:bldP spid="1094" grpId="0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ANMELDEVERLAUF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249312" y="161903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6833981" y="1595506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1" name="Google Shape;1081;p49"/>
          <p:cNvCxnSpPr>
            <a:cxnSpLocks/>
          </p:cNvCxnSpPr>
          <p:nvPr/>
        </p:nvCxnSpPr>
        <p:spPr>
          <a:xfrm flipH="1">
            <a:off x="995056" y="280024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</p:cNvCxnSpPr>
          <p:nvPr/>
        </p:nvCxnSpPr>
        <p:spPr>
          <a:xfrm>
            <a:off x="7903550" y="2773504"/>
            <a:ext cx="0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 flipV="1">
            <a:off x="995056" y="3544683"/>
            <a:ext cx="6908494" cy="26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1;p49">
            <a:extLst>
              <a:ext uri="{FF2B5EF4-FFF2-40B4-BE49-F238E27FC236}">
                <a16:creationId xmlns:a16="http://schemas.microsoft.com/office/drawing/2014/main" id="{1D2950BF-EE8B-4AE3-9E93-2248B71E6616}"/>
              </a:ext>
            </a:extLst>
          </p:cNvPr>
          <p:cNvCxnSpPr>
            <a:cxnSpLocks/>
          </p:cNvCxnSpPr>
          <p:nvPr/>
        </p:nvCxnSpPr>
        <p:spPr>
          <a:xfrm flipH="1">
            <a:off x="2489238" y="2773504"/>
            <a:ext cx="1" cy="7845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081;p49">
            <a:extLst>
              <a:ext uri="{FF2B5EF4-FFF2-40B4-BE49-F238E27FC236}">
                <a16:creationId xmlns:a16="http://schemas.microsoft.com/office/drawing/2014/main" id="{54DB0390-4EE5-403C-938A-B318FE9E400E}"/>
              </a:ext>
            </a:extLst>
          </p:cNvPr>
          <p:cNvCxnSpPr>
            <a:cxnSpLocks/>
          </p:cNvCxnSpPr>
          <p:nvPr/>
        </p:nvCxnSpPr>
        <p:spPr>
          <a:xfrm flipH="1">
            <a:off x="4116839" y="2773504"/>
            <a:ext cx="1" cy="1017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81;p49">
            <a:extLst>
              <a:ext uri="{FF2B5EF4-FFF2-40B4-BE49-F238E27FC236}">
                <a16:creationId xmlns:a16="http://schemas.microsoft.com/office/drawing/2014/main" id="{A6713D72-D942-44EF-8071-50EC9CA3FF19}"/>
              </a:ext>
            </a:extLst>
          </p:cNvPr>
          <p:cNvCxnSpPr>
            <a:cxnSpLocks/>
          </p:cNvCxnSpPr>
          <p:nvPr/>
        </p:nvCxnSpPr>
        <p:spPr>
          <a:xfrm flipH="1">
            <a:off x="5912614" y="278687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78;p49">
            <a:extLst>
              <a:ext uri="{FF2B5EF4-FFF2-40B4-BE49-F238E27FC236}">
                <a16:creationId xmlns:a16="http://schemas.microsoft.com/office/drawing/2014/main" id="{AEC6AEC1-C5CE-408E-A27F-D24D43A5106A}"/>
              </a:ext>
            </a:extLst>
          </p:cNvPr>
          <p:cNvSpPr/>
          <p:nvPr/>
        </p:nvSpPr>
        <p:spPr>
          <a:xfrm>
            <a:off x="1893182" y="1847923"/>
            <a:ext cx="121306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Positiv getestet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6" name="Google Shape;1078;p49">
            <a:extLst>
              <a:ext uri="{FF2B5EF4-FFF2-40B4-BE49-F238E27FC236}">
                <a16:creationId xmlns:a16="http://schemas.microsoft.com/office/drawing/2014/main" id="{45A3440F-0CDB-446F-9A67-2E4E07828666}"/>
              </a:ext>
            </a:extLst>
          </p:cNvPr>
          <p:cNvSpPr/>
          <p:nvPr/>
        </p:nvSpPr>
        <p:spPr>
          <a:xfrm>
            <a:off x="3285808" y="1175652"/>
            <a:ext cx="1675597" cy="160797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lokalem Gesundheits-amt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7" name="Google Shape;1078;p49">
            <a:extLst>
              <a:ext uri="{FF2B5EF4-FFF2-40B4-BE49-F238E27FC236}">
                <a16:creationId xmlns:a16="http://schemas.microsoft.com/office/drawing/2014/main" id="{4983AEF2-0E3B-42B5-9F2B-E17B3FAF8974}"/>
              </a:ext>
            </a:extLst>
          </p:cNvPr>
          <p:cNvSpPr/>
          <p:nvPr/>
        </p:nvSpPr>
        <p:spPr>
          <a:xfrm>
            <a:off x="5144889" y="1685942"/>
            <a:ext cx="1535450" cy="10976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RKI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ED13F5-FE7A-4AE0-9630-7087BD6D452F}"/>
              </a:ext>
            </a:extLst>
          </p:cNvPr>
          <p:cNvSpPr/>
          <p:nvPr/>
        </p:nvSpPr>
        <p:spPr>
          <a:xfrm>
            <a:off x="3469417" y="3791087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F47091C-EC8A-46AC-9AF8-ADCF12C53BA5}"/>
              </a:ext>
            </a:extLst>
          </p:cNvPr>
          <p:cNvSpPr/>
          <p:nvPr/>
        </p:nvSpPr>
        <p:spPr>
          <a:xfrm>
            <a:off x="7156513" y="3791087"/>
            <a:ext cx="149407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Hospitalisierungs-datum</a:t>
            </a:r>
            <a:endParaRPr lang="de-DE" sz="2000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6251072D-C168-4606-A722-CF85E469AA35}"/>
              </a:ext>
            </a:extLst>
          </p:cNvPr>
          <p:cNvSpPr/>
          <p:nvPr/>
        </p:nvSpPr>
        <p:spPr>
          <a:xfrm rot="10800000">
            <a:off x="5031029" y="3861168"/>
            <a:ext cx="1802951" cy="5806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oogle Shape;1083;p49">
            <a:extLst>
              <a:ext uri="{FF2B5EF4-FFF2-40B4-BE49-F238E27FC236}">
                <a16:creationId xmlns:a16="http://schemas.microsoft.com/office/drawing/2014/main" id="{4552FCEB-9220-445C-BC80-F014DBDA3E47}"/>
              </a:ext>
            </a:extLst>
          </p:cNvPr>
          <p:cNvCxnSpPr>
            <a:cxnSpLocks/>
          </p:cNvCxnSpPr>
          <p:nvPr/>
        </p:nvCxnSpPr>
        <p:spPr>
          <a:xfrm>
            <a:off x="7903550" y="3544683"/>
            <a:ext cx="0" cy="2464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4" grpId="0" animBg="1"/>
      <p:bldP spid="44" grpId="0" animBg="1"/>
      <p:bldP spid="2" grpId="0" animBg="1"/>
    </p:bldLst>
  </p:timing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Bildschirmpräsentation (16:9)</PresentationFormat>
  <Paragraphs>235</Paragraphs>
  <Slides>37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7" baseType="lpstr">
      <vt:lpstr>Oxygen Light</vt:lpstr>
      <vt:lpstr>Pathway Gothic One</vt:lpstr>
      <vt:lpstr>Fira Sans Extra Condensed Medium</vt:lpstr>
      <vt:lpstr>Monaco</vt:lpstr>
      <vt:lpstr>Arial</vt:lpstr>
      <vt:lpstr>Roboto Condensed Light</vt:lpstr>
      <vt:lpstr>Oswald</vt:lpstr>
      <vt:lpstr>Hind</vt:lpstr>
      <vt:lpstr>Wingdings</vt:lpstr>
      <vt:lpstr>Coronavirus Disease by Slidesgo</vt:lpstr>
      <vt:lpstr>COVID-19: VORHERSAGE DER HOSPITALISIERUNGSRATE</vt:lpstr>
      <vt:lpstr>AGENDA</vt:lpstr>
      <vt:lpstr>01</vt:lpstr>
      <vt:lpstr>ALLGEMEINE INFORMATIONEN</vt:lpstr>
      <vt:lpstr>DEFINITIONEN</vt:lpstr>
      <vt:lpstr>DEFINITIONEN</vt:lpstr>
      <vt:lpstr>DEFINITIONEN</vt:lpstr>
      <vt:lpstr>KRANKHEITSVERLAUF BEI COVID-19 PATIENTEN</vt:lpstr>
      <vt:lpstr>ANMELDEVERLAUF BEI COVID-19 PATIENTEN</vt:lpstr>
      <vt:lpstr>WAS WIRD DANN TATSÄCHLICH VORHERGESAGT?</vt:lpstr>
      <vt:lpstr>02</vt:lpstr>
      <vt:lpstr>DATENSAMMLUNG</vt:lpstr>
      <vt:lpstr>FINALER DATENSATZ</vt:lpstr>
      <vt:lpstr>03</vt:lpstr>
      <vt:lpstr>PROBLEMATIK</vt:lpstr>
      <vt:lpstr>PROBLEMATIK</vt:lpstr>
      <vt:lpstr>INTERPRETATIONEN VON „HOSPITALISIERUNGSRATE“</vt:lpstr>
      <vt:lpstr>INTERPRETATIONEN VON „HOSPITALISIERUNGSRATE“</vt:lpstr>
      <vt:lpstr>HOSPITALISIERUNGSRATE NACH BUNDESLAND</vt:lpstr>
      <vt:lpstr>HOSPITALISIERUNGSRATE NACH ALTERSGRUPPE</vt:lpstr>
      <vt:lpstr>HOSPITALISIERUNG VS. NEUERKRANKUNG</vt:lpstr>
      <vt:lpstr>HOSPITALISIERUNG VS. NEUERKRANKUNG</vt:lpstr>
      <vt:lpstr>JAHRESZYKLUS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88</cp:revision>
  <dcterms:modified xsi:type="dcterms:W3CDTF">2022-03-06T17:20:09Z</dcterms:modified>
</cp:coreProperties>
</file>