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57"/>
  </p:notesMasterIdLst>
  <p:sldIdLst>
    <p:sldId id="256" r:id="rId2"/>
    <p:sldId id="258" r:id="rId3"/>
    <p:sldId id="264" r:id="rId4"/>
    <p:sldId id="257" r:id="rId5"/>
    <p:sldId id="265" r:id="rId6"/>
    <p:sldId id="331" r:id="rId7"/>
    <p:sldId id="330" r:id="rId8"/>
    <p:sldId id="274" r:id="rId9"/>
    <p:sldId id="327" r:id="rId10"/>
    <p:sldId id="329" r:id="rId11"/>
    <p:sldId id="301" r:id="rId12"/>
    <p:sldId id="263" r:id="rId13"/>
    <p:sldId id="377" r:id="rId14"/>
    <p:sldId id="303" r:id="rId15"/>
    <p:sldId id="325" r:id="rId16"/>
    <p:sldId id="326" r:id="rId17"/>
    <p:sldId id="323" r:id="rId18"/>
    <p:sldId id="371" r:id="rId19"/>
    <p:sldId id="370" r:id="rId20"/>
    <p:sldId id="352" r:id="rId21"/>
    <p:sldId id="372" r:id="rId22"/>
    <p:sldId id="373" r:id="rId23"/>
    <p:sldId id="309" r:id="rId24"/>
    <p:sldId id="354" r:id="rId25"/>
    <p:sldId id="356" r:id="rId26"/>
    <p:sldId id="310" r:id="rId27"/>
    <p:sldId id="277" r:id="rId28"/>
    <p:sldId id="358" r:id="rId29"/>
    <p:sldId id="349" r:id="rId30"/>
    <p:sldId id="374" r:id="rId31"/>
    <p:sldId id="362" r:id="rId32"/>
    <p:sldId id="361" r:id="rId33"/>
    <p:sldId id="363" r:id="rId34"/>
    <p:sldId id="369" r:id="rId35"/>
    <p:sldId id="364" r:id="rId36"/>
    <p:sldId id="381" r:id="rId37"/>
    <p:sldId id="383" r:id="rId38"/>
    <p:sldId id="359" r:id="rId39"/>
    <p:sldId id="382" r:id="rId40"/>
    <p:sldId id="366" r:id="rId41"/>
    <p:sldId id="367" r:id="rId42"/>
    <p:sldId id="368" r:id="rId43"/>
    <p:sldId id="378" r:id="rId44"/>
    <p:sldId id="379" r:id="rId45"/>
    <p:sldId id="324" r:id="rId46"/>
    <p:sldId id="261" r:id="rId47"/>
    <p:sldId id="267" r:id="rId48"/>
    <p:sldId id="342" r:id="rId49"/>
    <p:sldId id="388" r:id="rId50"/>
    <p:sldId id="387" r:id="rId51"/>
    <p:sldId id="385" r:id="rId52"/>
    <p:sldId id="386" r:id="rId53"/>
    <p:sldId id="334" r:id="rId54"/>
    <p:sldId id="384" r:id="rId55"/>
    <p:sldId id="348" r:id="rId56"/>
  </p:sldIdLst>
  <p:sldSz cx="9144000" cy="5143500" type="screen16x9"/>
  <p:notesSz cx="6858000" cy="9144000"/>
  <p:embeddedFontLst>
    <p:embeddedFont>
      <p:font typeface="Cambria Math" panose="02040503050406030204" pitchFamily="18" charset="0"/>
      <p:regular r:id="rId58"/>
    </p:embeddedFont>
    <p:embeddedFont>
      <p:font typeface="Fira Sans Extra Condensed Medium" panose="020B0603050000020004" pitchFamily="34" charset="0"/>
      <p:regular r:id="rId59"/>
      <p:bold r:id="rId60"/>
      <p:italic r:id="rId61"/>
      <p:boldItalic r:id="rId62"/>
    </p:embeddedFont>
    <p:embeddedFont>
      <p:font typeface="Hind" panose="02000000000000000000" pitchFamily="2" charset="77"/>
      <p:regular r:id="rId63"/>
      <p:bold r:id="rId64"/>
    </p:embeddedFont>
    <p:embeddedFont>
      <p:font typeface="Oswald" pitchFamily="2" charset="77"/>
      <p:regular r:id="rId65"/>
      <p:bold r:id="rId66"/>
    </p:embeddedFont>
    <p:embeddedFont>
      <p:font typeface="Oxygen Light" panose="02000303000000000000" pitchFamily="2" charset="0"/>
      <p:regular r:id="rId67"/>
    </p:embeddedFont>
    <p:embeddedFont>
      <p:font typeface="Pathway Gothic One" panose="02000506050000020004" pitchFamily="2" charset="77"/>
      <p:regular r:id="rId68"/>
    </p:embeddedFont>
    <p:embeddedFont>
      <p:font typeface="Roboto Condensed Light" panose="020F0302020204030204" pitchFamily="34" charset="0"/>
      <p:regular r:id="rId69"/>
      <p:italic r:id="rId70"/>
    </p:embeddedFont>
    <p:embeddedFont>
      <p:font typeface="Segoe UI Symbol" panose="020B0502040204020203" pitchFamily="34" charset="0"/>
      <p:regular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97664"/>
    <a:srgbClr val="000000"/>
    <a:srgbClr val="212E73"/>
    <a:srgbClr val="A83423"/>
    <a:srgbClr val="F5A785"/>
    <a:srgbClr val="E30010"/>
    <a:srgbClr val="FFFFCC"/>
    <a:srgbClr val="FFE600"/>
    <a:srgbClr val="141E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D1AFA3-17FB-4D27-8459-2F0334C7B981}">
  <a:tblStyle styleId="{1DD1AFA3-17FB-4D27-8459-2F0334C7B98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52A1EA-5C8D-43DE-B0A8-9E8F9FCAC8F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4" autoAdjust="0"/>
    <p:restoredTop sz="93467" autoAdjust="0"/>
  </p:normalViewPr>
  <p:slideViewPr>
    <p:cSldViewPr snapToGrid="0">
      <p:cViewPr>
        <p:scale>
          <a:sx n="147" d="100"/>
          <a:sy n="147" d="100"/>
        </p:scale>
        <p:origin x="608" y="616"/>
      </p:cViewPr>
      <p:guideLst/>
    </p:cSldViewPr>
  </p:slideViewPr>
  <p:outlineViewPr>
    <p:cViewPr>
      <p:scale>
        <a:sx n="33" d="100"/>
        <a:sy n="33" d="100"/>
      </p:scale>
      <p:origin x="0" y="-7428"/>
    </p:cViewPr>
  </p:outlineViewPr>
  <p:notesTextViewPr>
    <p:cViewPr>
      <p:scale>
        <a:sx n="1" d="1"/>
        <a:sy n="1" d="1"/>
      </p:scale>
      <p:origin x="0" y="0"/>
    </p:cViewPr>
  </p:notesTextViewPr>
  <p:sorterViewPr>
    <p:cViewPr>
      <p:scale>
        <a:sx n="100" d="100"/>
        <a:sy n="100" d="100"/>
      </p:scale>
      <p:origin x="0" y="-636"/>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75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2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6fe0c27f6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6fe0c27f6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6fe0c27f6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6fe0c27f6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562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64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29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627629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891738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70902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fe0c27f6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fe0c27f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3245410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1941401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117875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1791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Interpretation:</a:t>
            </a:r>
          </a:p>
          <a:p>
            <a:r>
              <a:rPr lang="en-US" dirty="0"/>
              <a:t>In den </a:t>
            </a:r>
            <a:r>
              <a:rPr lang="en-US" dirty="0" err="1"/>
              <a:t>ersten</a:t>
            </a:r>
            <a:r>
              <a:rPr lang="en-US" dirty="0"/>
              <a:t> </a:t>
            </a:r>
            <a:r>
              <a:rPr lang="en-US" dirty="0" err="1"/>
              <a:t>kalenderwochen</a:t>
            </a:r>
            <a:r>
              <a:rPr lang="en-US" dirty="0"/>
              <a:t> </a:t>
            </a:r>
            <a:r>
              <a:rPr lang="en-US" dirty="0" err="1"/>
              <a:t>steigt</a:t>
            </a:r>
            <a:r>
              <a:rPr lang="en-US" dirty="0"/>
              <a:t> die </a:t>
            </a:r>
            <a:r>
              <a:rPr lang="en-US" dirty="0" err="1"/>
              <a:t>zahl</a:t>
            </a:r>
            <a:r>
              <a:rPr lang="en-US" dirty="0"/>
              <a:t> der </a:t>
            </a:r>
            <a:r>
              <a:rPr lang="en-US" dirty="0" err="1"/>
              <a:t>hospitalisierungen</a:t>
            </a:r>
            <a:r>
              <a:rPr lang="en-US" dirty="0"/>
              <a:t> stark an -&gt; begin der </a:t>
            </a:r>
            <a:r>
              <a:rPr lang="en-US" dirty="0" err="1"/>
              <a:t>pandemie</a:t>
            </a:r>
            <a:r>
              <a:rPr lang="en-US" dirty="0"/>
              <a:t> (</a:t>
            </a:r>
            <a:r>
              <a:rPr lang="en-US" dirty="0" err="1"/>
              <a:t>klar</a:t>
            </a:r>
            <a:r>
              <a:rPr lang="en-US" dirty="0"/>
              <a:t>). </a:t>
            </a:r>
          </a:p>
          <a:p>
            <a:r>
              <a:rPr lang="en-US" dirty="0" err="1"/>
              <a:t>Anschließend</a:t>
            </a:r>
            <a:r>
              <a:rPr lang="en-US" dirty="0"/>
              <a:t> </a:t>
            </a:r>
            <a:r>
              <a:rPr lang="en-US" dirty="0" err="1"/>
              <a:t>schwankt</a:t>
            </a:r>
            <a:r>
              <a:rPr lang="en-US" dirty="0"/>
              <a:t> der trend um die 0, </a:t>
            </a:r>
            <a:r>
              <a:rPr lang="en-US" dirty="0" err="1"/>
              <a:t>im</a:t>
            </a:r>
            <a:r>
              <a:rPr lang="en-US" dirty="0"/>
              <a:t> </a:t>
            </a:r>
            <a:r>
              <a:rPr lang="en-US" dirty="0" err="1"/>
              <a:t>zeitlichen</a:t>
            </a:r>
            <a:r>
              <a:rPr lang="en-US" dirty="0"/>
              <a:t> </a:t>
            </a:r>
            <a:r>
              <a:rPr lang="en-US" dirty="0" err="1"/>
              <a:t>verlauf</a:t>
            </a:r>
            <a:r>
              <a:rPr lang="en-US" dirty="0"/>
              <a:t> </a:t>
            </a:r>
            <a:r>
              <a:rPr lang="en-US" dirty="0" err="1"/>
              <a:t>ist</a:t>
            </a:r>
            <a:r>
              <a:rPr lang="en-US" dirty="0"/>
              <a:t> </a:t>
            </a:r>
            <a:r>
              <a:rPr lang="en-US" dirty="0" err="1"/>
              <a:t>jedoch</a:t>
            </a:r>
            <a:r>
              <a:rPr lang="en-US" dirty="0"/>
              <a:t> </a:t>
            </a:r>
            <a:r>
              <a:rPr lang="en-US" dirty="0" err="1"/>
              <a:t>ein</a:t>
            </a:r>
            <a:r>
              <a:rPr lang="en-US" dirty="0"/>
              <a:t> </a:t>
            </a:r>
            <a:r>
              <a:rPr lang="en-US" dirty="0" err="1"/>
              <a:t>schwacher</a:t>
            </a:r>
            <a:r>
              <a:rPr lang="en-US" dirty="0"/>
              <a:t> </a:t>
            </a:r>
            <a:r>
              <a:rPr lang="en-US" dirty="0" err="1"/>
              <a:t>steigender</a:t>
            </a:r>
            <a:r>
              <a:rPr lang="en-US" dirty="0"/>
              <a:t> trend </a:t>
            </a:r>
            <a:r>
              <a:rPr lang="en-US" dirty="0" err="1"/>
              <a:t>zu</a:t>
            </a:r>
            <a:r>
              <a:rPr lang="en-US" dirty="0"/>
              <a:t> </a:t>
            </a:r>
            <a:r>
              <a:rPr lang="en-US" dirty="0" err="1"/>
              <a:t>beobachten</a:t>
            </a:r>
            <a:endParaRPr lang="en-US" dirty="0"/>
          </a:p>
        </p:txBody>
      </p:sp>
    </p:spTree>
    <p:extLst>
      <p:ext uri="{BB962C8B-B14F-4D97-AF65-F5344CB8AC3E}">
        <p14:creationId xmlns:p14="http://schemas.microsoft.com/office/powerpoint/2010/main" val="3423519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800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6fe0c27f63_1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6fe0c27f63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2891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7555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8930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Sum of weights squared must be smaller than Inf, to keep the variance of </a:t>
            </a:r>
            <a:r>
              <a:rPr lang="en-US" dirty="0" err="1"/>
              <a:t>X_t</a:t>
            </a:r>
            <a:r>
              <a:rPr lang="en-US" dirty="0"/>
              <a:t> </a:t>
            </a:r>
            <a:r>
              <a:rPr lang="en-US" dirty="0" err="1"/>
              <a:t>finit</a:t>
            </a:r>
            <a:endParaRPr lang="en-US" dirty="0"/>
          </a:p>
        </p:txBody>
      </p:sp>
    </p:spTree>
    <p:extLst>
      <p:ext uri="{BB962C8B-B14F-4D97-AF65-F5344CB8AC3E}">
        <p14:creationId xmlns:p14="http://schemas.microsoft.com/office/powerpoint/2010/main" val="771376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4167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4548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62270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1111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85694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49071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5244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40398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111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1107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7269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6fe0c27f6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6fe0c27f6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700345baf0_2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700345baf0_2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Hier</a:t>
            </a:r>
            <a:r>
              <a:rPr lang="en-US" dirty="0"/>
              <a:t> </a:t>
            </a:r>
            <a:r>
              <a:rPr lang="en-US" dirty="0" err="1"/>
              <a:t>normierung</a:t>
            </a:r>
            <a:r>
              <a:rPr lang="en-US" dirty="0"/>
              <a:t> auf die population um </a:t>
            </a:r>
            <a:r>
              <a:rPr lang="en-US" dirty="0" err="1"/>
              <a:t>effekte</a:t>
            </a:r>
            <a:r>
              <a:rPr lang="en-US" dirty="0"/>
              <a:t> des trends </a:t>
            </a:r>
            <a:r>
              <a:rPr lang="en-US" dirty="0" err="1"/>
              <a:t>zu</a:t>
            </a:r>
            <a:r>
              <a:rPr lang="en-US" dirty="0"/>
              <a:t> </a:t>
            </a:r>
            <a:r>
              <a:rPr lang="en-US" dirty="0" err="1"/>
              <a:t>beobachten</a:t>
            </a:r>
            <a:endParaRPr lang="en-US" dirty="0"/>
          </a:p>
          <a:p>
            <a:r>
              <a:rPr lang="en-US" dirty="0"/>
              <a:t>Der trend </a:t>
            </a:r>
            <a:r>
              <a:rPr lang="en-US" dirty="0" err="1"/>
              <a:t>für</a:t>
            </a:r>
            <a:r>
              <a:rPr lang="en-US" dirty="0"/>
              <a:t> </a:t>
            </a:r>
            <a:r>
              <a:rPr lang="en-US" dirty="0" err="1"/>
              <a:t>jedes</a:t>
            </a:r>
            <a:r>
              <a:rPr lang="en-US" dirty="0"/>
              <a:t> </a:t>
            </a:r>
            <a:r>
              <a:rPr lang="en-US" dirty="0" err="1"/>
              <a:t>Bundesland</a:t>
            </a:r>
            <a:r>
              <a:rPr lang="en-US" dirty="0"/>
              <a:t> </a:t>
            </a:r>
            <a:r>
              <a:rPr lang="en-US" dirty="0" err="1"/>
              <a:t>ist</a:t>
            </a:r>
            <a:r>
              <a:rPr lang="en-US" dirty="0"/>
              <a:t> </a:t>
            </a:r>
            <a:r>
              <a:rPr lang="en-US" dirty="0" err="1"/>
              <a:t>unterschiedlich</a:t>
            </a:r>
            <a:r>
              <a:rPr lang="en-US" dirty="0"/>
              <a:t> stark</a:t>
            </a:r>
          </a:p>
          <a:p>
            <a:r>
              <a:rPr lang="en-US" dirty="0" err="1"/>
              <a:t>Insgesamt</a:t>
            </a:r>
            <a:r>
              <a:rPr lang="en-US" dirty="0"/>
              <a:t> </a:t>
            </a:r>
            <a:r>
              <a:rPr lang="en-US" dirty="0" err="1"/>
              <a:t>ein</a:t>
            </a:r>
            <a:r>
              <a:rPr lang="en-US" dirty="0"/>
              <a:t> </a:t>
            </a:r>
            <a:r>
              <a:rPr lang="en-US" dirty="0" err="1"/>
              <a:t>steigender</a:t>
            </a:r>
            <a:r>
              <a:rPr lang="en-US" dirty="0"/>
              <a:t> trend </a:t>
            </a:r>
            <a:r>
              <a:rPr lang="en-US" dirty="0" err="1"/>
              <a:t>zu</a:t>
            </a:r>
            <a:r>
              <a:rPr lang="en-US" dirty="0"/>
              <a:t> </a:t>
            </a:r>
            <a:r>
              <a:rPr lang="en-US" dirty="0" err="1"/>
              <a:t>beobachten</a:t>
            </a:r>
            <a:endParaRPr lang="en-US" dirty="0"/>
          </a:p>
        </p:txBody>
      </p:sp>
    </p:spTree>
    <p:extLst>
      <p:ext uri="{BB962C8B-B14F-4D97-AF65-F5344CB8AC3E}">
        <p14:creationId xmlns:p14="http://schemas.microsoft.com/office/powerpoint/2010/main" val="1045463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87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6.5</a:t>
            </a:r>
            <a:endParaRPr dirty="0"/>
          </a:p>
        </p:txBody>
      </p:sp>
    </p:spTree>
    <p:extLst>
      <p:ext uri="{BB962C8B-B14F-4D97-AF65-F5344CB8AC3E}">
        <p14:creationId xmlns:p14="http://schemas.microsoft.com/office/powerpoint/2010/main" val="367758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28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9" name="Google Shape;9;p2"/>
          <p:cNvSpPr/>
          <p:nvPr/>
        </p:nvSpPr>
        <p:spPr>
          <a:xfrm>
            <a:off x="7000950" y="-247650"/>
            <a:ext cx="2849429" cy="277368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17975" y="3172675"/>
            <a:ext cx="4528136" cy="2346245"/>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40050" y="-2"/>
            <a:ext cx="2437096" cy="3777791"/>
            <a:chOff x="-340050" y="-2"/>
            <a:chExt cx="2437096" cy="3777791"/>
          </a:xfrm>
        </p:grpSpPr>
        <p:sp>
          <p:nvSpPr>
            <p:cNvPr id="12" name="Google Shape;12;p2"/>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3212468">
            <a:off x="7269903" y="1631707"/>
            <a:ext cx="2726333" cy="4689975"/>
            <a:chOff x="7706147" y="1873398"/>
            <a:chExt cx="2107599" cy="3625597"/>
          </a:xfrm>
        </p:grpSpPr>
        <p:sp>
          <p:nvSpPr>
            <p:cNvPr id="21" name="Google Shape;21;p2"/>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txBox="1">
            <a:spLocks noGrp="1"/>
          </p:cNvSpPr>
          <p:nvPr>
            <p:ph type="ctrTitle"/>
          </p:nvPr>
        </p:nvSpPr>
        <p:spPr>
          <a:xfrm>
            <a:off x="2307950" y="643525"/>
            <a:ext cx="4528200" cy="2492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7" name="Google Shape;27;p2"/>
          <p:cNvSpPr txBox="1">
            <a:spLocks noGrp="1"/>
          </p:cNvSpPr>
          <p:nvPr>
            <p:ph type="subTitle" idx="1"/>
          </p:nvPr>
        </p:nvSpPr>
        <p:spPr>
          <a:xfrm>
            <a:off x="3171600" y="2834125"/>
            <a:ext cx="280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800"/>
              <a:buNone/>
              <a:defRPr>
                <a:solidFill>
                  <a:schemeClr val="lt2"/>
                </a:solidFill>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28" name="Google Shape;28;p2"/>
          <p:cNvSpPr/>
          <p:nvPr/>
        </p:nvSpPr>
        <p:spPr>
          <a:xfrm>
            <a:off x="1676503" y="1276348"/>
            <a:ext cx="466639" cy="475690"/>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74403" y="-2"/>
            <a:ext cx="466639" cy="475690"/>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206129" y="2908331"/>
            <a:ext cx="339188" cy="34578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9"/>
          <p:cNvSpPr/>
          <p:nvPr/>
        </p:nvSpPr>
        <p:spPr>
          <a:xfrm rot="-5400000" flipH="1">
            <a:off x="-788213"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ubTitle" idx="1"/>
          </p:nvPr>
        </p:nvSpPr>
        <p:spPr>
          <a:xfrm>
            <a:off x="1849500" y="1462225"/>
            <a:ext cx="5445000" cy="723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6" name="Google Shape;96;p9"/>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accent1"/>
              </a:buClr>
              <a:buSzPts val="1800"/>
              <a:buFont typeface="Pathway Gothic One"/>
              <a:buAutoNum type="arabicPeriod"/>
              <a:defRPr sz="16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97" name="Google Shape;97;p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85206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25"/>
          <p:cNvSpPr/>
          <p:nvPr/>
        </p:nvSpPr>
        <p:spPr>
          <a:xfrm rot="1014904">
            <a:off x="-1318421" y="2597169"/>
            <a:ext cx="6240387" cy="3109518"/>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81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229"/>
        <p:cNvGrpSpPr/>
        <p:nvPr/>
      </p:nvGrpSpPr>
      <p:grpSpPr>
        <a:xfrm>
          <a:off x="0" y="0"/>
          <a:ext cx="0" cy="0"/>
          <a:chOff x="0" y="0"/>
          <a:chExt cx="0" cy="0"/>
        </a:xfrm>
      </p:grpSpPr>
      <p:sp>
        <p:nvSpPr>
          <p:cNvPr id="230" name="Google Shape;230;p20"/>
          <p:cNvSpPr/>
          <p:nvPr/>
        </p:nvSpPr>
        <p:spPr>
          <a:xfrm rot="-5400000">
            <a:off x="-666288" y="-188447"/>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a:off x="458179" y="346051"/>
            <a:ext cx="712907" cy="730677"/>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a:off x="281046" y="1250700"/>
            <a:ext cx="353321" cy="362123"/>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4058595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0"/>
        <p:cNvGrpSpPr/>
        <p:nvPr/>
      </p:nvGrpSpPr>
      <p:grpSpPr>
        <a:xfrm>
          <a:off x="0" y="0"/>
          <a:ext cx="0" cy="0"/>
          <a:chOff x="0" y="0"/>
          <a:chExt cx="0" cy="0"/>
        </a:xfrm>
      </p:grpSpPr>
      <p:sp>
        <p:nvSpPr>
          <p:cNvPr id="141" name="Google Shape;141;p13"/>
          <p:cNvSpPr/>
          <p:nvPr/>
        </p:nvSpPr>
        <p:spPr>
          <a:xfrm rot="5400000">
            <a:off x="5413687"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13"/>
          <p:cNvSpPr txBox="1">
            <a:spLocks noGrp="1"/>
          </p:cNvSpPr>
          <p:nvPr>
            <p:ph type="ctrTitle"/>
          </p:nvPr>
        </p:nvSpPr>
        <p:spPr>
          <a:xfrm flipH="1">
            <a:off x="37993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3" name="Google Shape;143;p13"/>
          <p:cNvSpPr txBox="1">
            <a:spLocks noGrp="1"/>
          </p:cNvSpPr>
          <p:nvPr>
            <p:ph type="subTitle" idx="1"/>
          </p:nvPr>
        </p:nvSpPr>
        <p:spPr>
          <a:xfrm flipH="1">
            <a:off x="3653978" y="217911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4" name="Google Shape;144;p13"/>
          <p:cNvSpPr txBox="1">
            <a:spLocks noGrp="1"/>
          </p:cNvSpPr>
          <p:nvPr>
            <p:ph type="ctrTitle" idx="2"/>
          </p:nvPr>
        </p:nvSpPr>
        <p:spPr>
          <a:xfrm flipH="1">
            <a:off x="6040355"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5" name="Google Shape;145;p13"/>
          <p:cNvSpPr txBox="1">
            <a:spLocks noGrp="1"/>
          </p:cNvSpPr>
          <p:nvPr>
            <p:ph type="subTitle" idx="3"/>
          </p:nvPr>
        </p:nvSpPr>
        <p:spPr>
          <a:xfrm flipH="1">
            <a:off x="5853605" y="2178198"/>
            <a:ext cx="19341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6" name="Google Shape;146;p13"/>
          <p:cNvSpPr txBox="1">
            <a:spLocks noGrp="1"/>
          </p:cNvSpPr>
          <p:nvPr>
            <p:ph type="ctrTitle" idx="4"/>
          </p:nvPr>
        </p:nvSpPr>
        <p:spPr>
          <a:xfrm flipH="1">
            <a:off x="15357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7" name="Google Shape;147;p13"/>
          <p:cNvSpPr txBox="1">
            <a:spLocks noGrp="1"/>
          </p:cNvSpPr>
          <p:nvPr>
            <p:ph type="subTitle" idx="5"/>
          </p:nvPr>
        </p:nvSpPr>
        <p:spPr>
          <a:xfrm flipH="1">
            <a:off x="1390378" y="217606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8" name="Google Shape;148;p13"/>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p:nvPr/>
        </p:nvSpPr>
        <p:spPr>
          <a:xfrm rot="-5400000" flipH="1">
            <a:off x="-3020038"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43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p:nvPr/>
        </p:nvSpPr>
        <p:spPr>
          <a:xfrm rot="5400000" flipH="1">
            <a:off x="5473768" y="-470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rot="-6299885" flipH="1">
            <a:off x="-734243" y="-1909936"/>
            <a:ext cx="2563413" cy="4737495"/>
            <a:chOff x="-340050" y="-2"/>
            <a:chExt cx="2437096" cy="3777791"/>
          </a:xfrm>
        </p:grpSpPr>
        <p:sp>
          <p:nvSpPr>
            <p:cNvPr id="34" name="Google Shape;34;p3"/>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900046">
            <a:off x="6768618" y="-650661"/>
            <a:ext cx="3443561" cy="5923786"/>
            <a:chOff x="7706147" y="1873398"/>
            <a:chExt cx="2107599" cy="3625597"/>
          </a:xfrm>
        </p:grpSpPr>
        <p:sp>
          <p:nvSpPr>
            <p:cNvPr id="43" name="Google Shape;43;p3"/>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txBox="1">
            <a:spLocks noGrp="1"/>
          </p:cNvSpPr>
          <p:nvPr>
            <p:ph type="subTitle" idx="1"/>
          </p:nvPr>
        </p:nvSpPr>
        <p:spPr>
          <a:xfrm flipH="1">
            <a:off x="4168301" y="2468861"/>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3"/>
          <p:cNvSpPr txBox="1">
            <a:spLocks noGrp="1"/>
          </p:cNvSpPr>
          <p:nvPr>
            <p:ph type="title" hasCustomPrompt="1"/>
          </p:nvPr>
        </p:nvSpPr>
        <p:spPr>
          <a:xfrm>
            <a:off x="847125" y="2201574"/>
            <a:ext cx="1915500" cy="68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7200" b="1"/>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3"/>
          <p:cNvSpPr txBox="1">
            <a:spLocks noGrp="1"/>
          </p:cNvSpPr>
          <p:nvPr>
            <p:ph type="subTitle" idx="2"/>
          </p:nvPr>
        </p:nvSpPr>
        <p:spPr>
          <a:xfrm flipH="1">
            <a:off x="4168301" y="1852636"/>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48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7"/>
          <p:cNvSpPr/>
          <p:nvPr userDrawn="1"/>
        </p:nvSpPr>
        <p:spPr>
          <a:xfrm flipH="1">
            <a:off x="-741332" y="-7132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8" name="Google Shape;78;p7"/>
          <p:cNvSpPr txBox="1">
            <a:spLocks noGrp="1"/>
          </p:cNvSpPr>
          <p:nvPr>
            <p:ph type="body" idx="1"/>
          </p:nvPr>
        </p:nvSpPr>
        <p:spPr>
          <a:xfrm>
            <a:off x="720000" y="1129300"/>
            <a:ext cx="7704000" cy="3350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Oxygen Light"/>
              <a:buAutoNum type="arabicPeriod"/>
              <a:defRPr sz="1300"/>
            </a:lvl1pPr>
            <a:lvl2pPr marL="914400" lvl="1" indent="-304800">
              <a:spcBef>
                <a:spcPts val="1600"/>
              </a:spcBef>
              <a:spcAft>
                <a:spcPts val="0"/>
              </a:spcAft>
              <a:buClr>
                <a:srgbClr val="434343"/>
              </a:buClr>
              <a:buSzPts val="1200"/>
              <a:buFont typeface="Roboto Condensed Light"/>
              <a:buAutoNum type="alphaLcPeriod"/>
              <a:defRPr sz="1200"/>
            </a:lvl2pPr>
            <a:lvl3pPr marL="1371600" lvl="2" indent="-304800">
              <a:spcBef>
                <a:spcPts val="1600"/>
              </a:spcBef>
              <a:spcAft>
                <a:spcPts val="0"/>
              </a:spcAft>
              <a:buClr>
                <a:srgbClr val="434343"/>
              </a:buClr>
              <a:buSzPts val="1200"/>
              <a:buFont typeface="Roboto Condensed Light"/>
              <a:buAutoNum type="romanLcPeriod"/>
              <a:defRPr sz="1200"/>
            </a:lvl3pPr>
            <a:lvl4pPr marL="1828800" lvl="3" indent="-304800">
              <a:spcBef>
                <a:spcPts val="1600"/>
              </a:spcBef>
              <a:spcAft>
                <a:spcPts val="0"/>
              </a:spcAft>
              <a:buClr>
                <a:srgbClr val="434343"/>
              </a:buClr>
              <a:buSzPts val="1200"/>
              <a:buFont typeface="Roboto Condensed Light"/>
              <a:buAutoNum type="arabicPeriod"/>
              <a:defRPr sz="1200"/>
            </a:lvl4pPr>
            <a:lvl5pPr marL="2286000" lvl="4" indent="-304800">
              <a:spcBef>
                <a:spcPts val="1600"/>
              </a:spcBef>
              <a:spcAft>
                <a:spcPts val="0"/>
              </a:spcAft>
              <a:buClr>
                <a:srgbClr val="434343"/>
              </a:buClr>
              <a:buSzPts val="1200"/>
              <a:buFont typeface="Roboto Condensed Light"/>
              <a:buAutoNum type="alphaLcPeriod"/>
              <a:defRPr sz="1200"/>
            </a:lvl5pPr>
            <a:lvl6pPr marL="2743200" lvl="5" indent="-304800">
              <a:spcBef>
                <a:spcPts val="1600"/>
              </a:spcBef>
              <a:spcAft>
                <a:spcPts val="0"/>
              </a:spcAft>
              <a:buClr>
                <a:srgbClr val="434343"/>
              </a:buClr>
              <a:buSzPts val="1200"/>
              <a:buFont typeface="Roboto Condensed Light"/>
              <a:buAutoNum type="romanLcPeriod"/>
              <a:defRPr sz="1200"/>
            </a:lvl6pPr>
            <a:lvl7pPr marL="3200400" lvl="6" indent="-304800">
              <a:spcBef>
                <a:spcPts val="1600"/>
              </a:spcBef>
              <a:spcAft>
                <a:spcPts val="0"/>
              </a:spcAft>
              <a:buClr>
                <a:srgbClr val="434343"/>
              </a:buClr>
              <a:buSzPts val="1200"/>
              <a:buFont typeface="Roboto Condensed Light"/>
              <a:buAutoNum type="arabicPeriod"/>
              <a:defRPr sz="1200"/>
            </a:lvl7pPr>
            <a:lvl8pPr marL="3657600" lvl="7" indent="-304800">
              <a:spcBef>
                <a:spcPts val="1600"/>
              </a:spcBef>
              <a:spcAft>
                <a:spcPts val="0"/>
              </a:spcAft>
              <a:buClr>
                <a:srgbClr val="434343"/>
              </a:buClr>
              <a:buSzPts val="1200"/>
              <a:buFont typeface="Roboto Condensed Light"/>
              <a:buAutoNum type="alphaLcPeriod"/>
              <a:defRPr sz="1200"/>
            </a:lvl8pPr>
            <a:lvl9pPr marL="4114800" lvl="8" indent="-304800">
              <a:spcBef>
                <a:spcPts val="1600"/>
              </a:spcBef>
              <a:spcAft>
                <a:spcPts val="160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grpSp>
        <p:nvGrpSpPr>
          <p:cNvPr id="80" name="Google Shape;80;p8"/>
          <p:cNvGrpSpPr/>
          <p:nvPr/>
        </p:nvGrpSpPr>
        <p:grpSpPr>
          <a:xfrm flipH="1">
            <a:off x="5807015" y="-636946"/>
            <a:ext cx="4224355" cy="5857441"/>
            <a:chOff x="2397737" y="2494825"/>
            <a:chExt cx="1808913" cy="2508325"/>
          </a:xfrm>
        </p:grpSpPr>
        <p:sp>
          <p:nvSpPr>
            <p:cNvPr id="81" name="Google Shape;81;p8"/>
            <p:cNvSpPr/>
            <p:nvPr/>
          </p:nvSpPr>
          <p:spPr>
            <a:xfrm>
              <a:off x="2588500" y="2494825"/>
              <a:ext cx="1618150" cy="2508325"/>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3479675" y="3291600"/>
              <a:ext cx="402175" cy="497400"/>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2397737" y="2595675"/>
              <a:ext cx="1399375" cy="2407275"/>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2588500" y="2924525"/>
              <a:ext cx="360850" cy="448075"/>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3251150" y="2735850"/>
              <a:ext cx="480725" cy="39350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2702250" y="4516700"/>
              <a:ext cx="565000" cy="367425"/>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471550" y="4318275"/>
              <a:ext cx="210050" cy="317525"/>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2683950" y="3624150"/>
              <a:ext cx="613625" cy="725100"/>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p:nvPr/>
        </p:nvSpPr>
        <p:spPr>
          <a:xfrm rot="10800000">
            <a:off x="-343975" y="1842925"/>
            <a:ext cx="4344379" cy="4229085"/>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1893416">
            <a:off x="611114" y="3819618"/>
            <a:ext cx="647272" cy="659916"/>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1893416">
            <a:off x="1456235" y="4261915"/>
            <a:ext cx="385362" cy="394973"/>
          </a:xfrm>
          <a:custGeom>
            <a:avLst/>
            <a:gdLst/>
            <a:ahLst/>
            <a:cxnLst/>
            <a:rect l="l" t="t" r="r" b="b"/>
            <a:pathLst>
              <a:path w="7498" h="7685" extrusionOk="0">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txBox="1">
            <a:spLocks noGrp="1"/>
          </p:cNvSpPr>
          <p:nvPr>
            <p:ph type="title"/>
          </p:nvPr>
        </p:nvSpPr>
        <p:spPr>
          <a:xfrm>
            <a:off x="456000" y="4501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4"/>
        <p:cNvGrpSpPr/>
        <p:nvPr/>
      </p:nvGrpSpPr>
      <p:grpSpPr>
        <a:xfrm>
          <a:off x="0" y="0"/>
          <a:ext cx="0" cy="0"/>
          <a:chOff x="0" y="0"/>
          <a:chExt cx="0" cy="0"/>
        </a:xfrm>
      </p:grpSpPr>
      <p:sp>
        <p:nvSpPr>
          <p:cNvPr id="125" name="Google Shape;125;p12"/>
          <p:cNvSpPr/>
          <p:nvPr/>
        </p:nvSpPr>
        <p:spPr>
          <a:xfrm rot="5400000">
            <a:off x="5468968" y="1499747"/>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7974354" y="2157706"/>
            <a:ext cx="339188" cy="34578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8040018" y="3210327"/>
            <a:ext cx="953208" cy="971699"/>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419885" y="820373"/>
            <a:ext cx="916686" cy="93443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536849" y="346049"/>
            <a:ext cx="419412" cy="427572"/>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2"/>
          <p:cNvSpPr txBox="1">
            <a:spLocks noGrp="1"/>
          </p:cNvSpPr>
          <p:nvPr>
            <p:ph type="subTitle" idx="1"/>
          </p:nvPr>
        </p:nvSpPr>
        <p:spPr>
          <a:xfrm flipH="1">
            <a:off x="1207125" y="1573636"/>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2"/>
          <p:cNvSpPr txBox="1">
            <a:spLocks noGrp="1"/>
          </p:cNvSpPr>
          <p:nvPr>
            <p:ph type="title" hasCustomPrompt="1"/>
          </p:nvPr>
        </p:nvSpPr>
        <p:spPr>
          <a:xfrm>
            <a:off x="4221900" y="1382958"/>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12"/>
          <p:cNvSpPr txBox="1">
            <a:spLocks noGrp="1"/>
          </p:cNvSpPr>
          <p:nvPr>
            <p:ph type="subTitle" idx="2"/>
          </p:nvPr>
        </p:nvSpPr>
        <p:spPr>
          <a:xfrm flipH="1">
            <a:off x="965925" y="1186011"/>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3" name="Google Shape;133;p12"/>
          <p:cNvSpPr txBox="1">
            <a:spLocks noGrp="1"/>
          </p:cNvSpPr>
          <p:nvPr>
            <p:ph type="title" idx="3"/>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2"/>
          <p:cNvSpPr txBox="1">
            <a:spLocks noGrp="1"/>
          </p:cNvSpPr>
          <p:nvPr>
            <p:ph type="subTitle" idx="4"/>
          </p:nvPr>
        </p:nvSpPr>
        <p:spPr>
          <a:xfrm flipH="1">
            <a:off x="5471775" y="2759330"/>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2"/>
          <p:cNvSpPr txBox="1">
            <a:spLocks noGrp="1"/>
          </p:cNvSpPr>
          <p:nvPr>
            <p:ph type="subTitle" idx="5"/>
          </p:nvPr>
        </p:nvSpPr>
        <p:spPr>
          <a:xfrm flipH="1">
            <a:off x="5471775" y="2371705"/>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6" name="Google Shape;136;p12"/>
          <p:cNvSpPr txBox="1">
            <a:spLocks noGrp="1"/>
          </p:cNvSpPr>
          <p:nvPr>
            <p:ph type="subTitle" idx="6"/>
          </p:nvPr>
        </p:nvSpPr>
        <p:spPr>
          <a:xfrm flipH="1">
            <a:off x="1207125" y="3952110"/>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2"/>
          <p:cNvSpPr txBox="1">
            <a:spLocks noGrp="1"/>
          </p:cNvSpPr>
          <p:nvPr>
            <p:ph type="subTitle" idx="7"/>
          </p:nvPr>
        </p:nvSpPr>
        <p:spPr>
          <a:xfrm flipH="1">
            <a:off x="965925" y="3564485"/>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8" name="Google Shape;138;p12"/>
          <p:cNvSpPr txBox="1">
            <a:spLocks noGrp="1"/>
          </p:cNvSpPr>
          <p:nvPr>
            <p:ph type="title" idx="8" hasCustomPrompt="1"/>
          </p:nvPr>
        </p:nvSpPr>
        <p:spPr>
          <a:xfrm>
            <a:off x="3736125" y="26143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2"/>
          <p:cNvSpPr txBox="1">
            <a:spLocks noGrp="1"/>
          </p:cNvSpPr>
          <p:nvPr>
            <p:ph type="title" idx="9" hasCustomPrompt="1"/>
          </p:nvPr>
        </p:nvSpPr>
        <p:spPr>
          <a:xfrm>
            <a:off x="4221900" y="38362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2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4" name="Google Shape;244;p23"/>
          <p:cNvSpPr/>
          <p:nvPr/>
        </p:nvSpPr>
        <p:spPr>
          <a:xfrm rot="5400000">
            <a:off x="5272412" y="1271825"/>
            <a:ext cx="3923738" cy="381943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7594301" y="4071975"/>
            <a:ext cx="310326" cy="3180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024829" y="3907018"/>
            <a:ext cx="632225" cy="6479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1699825" y="1339001"/>
            <a:ext cx="411953" cy="422198"/>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28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73" r:id="rId7"/>
    <p:sldLayoutId id="2147483674" r:id="rId8"/>
    <p:sldLayoutId id="2147483677" r:id="rId9"/>
    <p:sldLayoutId id="2147483678" r:id="rId10"/>
    <p:sldLayoutId id="2147483679" r:id="rId11"/>
    <p:sldLayoutId id="2147483680" r:id="rId12"/>
    <p:sldLayoutId id="2147483681" r:id="rId13"/>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9.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grpSp>
        <p:nvGrpSpPr>
          <p:cNvPr id="272" name="Google Shape;272;p31"/>
          <p:cNvGrpSpPr/>
          <p:nvPr/>
        </p:nvGrpSpPr>
        <p:grpSpPr>
          <a:xfrm>
            <a:off x="612273" y="-401710"/>
            <a:ext cx="1589730" cy="1612939"/>
            <a:chOff x="3605950" y="3926100"/>
            <a:chExt cx="657375" cy="667000"/>
          </a:xfrm>
        </p:grpSpPr>
        <p:sp>
          <p:nvSpPr>
            <p:cNvPr id="273" name="Google Shape;273;p31"/>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1"/>
          <p:cNvSpPr/>
          <p:nvPr/>
        </p:nvSpPr>
        <p:spPr>
          <a:xfrm>
            <a:off x="6198097" y="291085"/>
            <a:ext cx="2631573" cy="971700"/>
          </a:xfrm>
          <a:prstGeom prst="roundRect">
            <a:avLst>
              <a:gd name="adj" fmla="val 345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1"/>
          <p:cNvSpPr txBox="1">
            <a:spLocks noGrp="1"/>
          </p:cNvSpPr>
          <p:nvPr>
            <p:ph type="ctrTitle"/>
          </p:nvPr>
        </p:nvSpPr>
        <p:spPr>
          <a:xfrm>
            <a:off x="2032871" y="420445"/>
            <a:ext cx="6567120" cy="30966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sz="6600" dirty="0"/>
              <a:t>COVID-19:</a:t>
            </a:r>
            <a:br>
              <a:rPr lang="de-DE" sz="6600" dirty="0"/>
            </a:br>
            <a:r>
              <a:rPr lang="de-DE" sz="6600" dirty="0" err="1"/>
              <a:t>PREDICTION</a:t>
            </a:r>
            <a:r>
              <a:rPr lang="de-DE" sz="6600" dirty="0"/>
              <a:t> </a:t>
            </a:r>
            <a:r>
              <a:rPr lang="de-DE" sz="6600" dirty="0" err="1"/>
              <a:t>OF</a:t>
            </a:r>
            <a:r>
              <a:rPr lang="de-DE" sz="6600" dirty="0"/>
              <a:t> THE </a:t>
            </a:r>
            <a:r>
              <a:rPr lang="de-DE" sz="6600" dirty="0" err="1"/>
              <a:t>HOSPITALIZATION</a:t>
            </a:r>
            <a:r>
              <a:rPr lang="de-DE" sz="6600" dirty="0"/>
              <a:t> RATE</a:t>
            </a:r>
            <a:endParaRPr sz="6600" dirty="0"/>
          </a:p>
        </p:txBody>
      </p:sp>
      <p:sp>
        <p:nvSpPr>
          <p:cNvPr id="313" name="Google Shape;313;p31"/>
          <p:cNvSpPr txBox="1">
            <a:spLocks noGrp="1"/>
          </p:cNvSpPr>
          <p:nvPr>
            <p:ph type="subTitle" idx="1"/>
          </p:nvPr>
        </p:nvSpPr>
        <p:spPr>
          <a:xfrm>
            <a:off x="6144056" y="470185"/>
            <a:ext cx="2800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2"/>
                </a:solidFill>
              </a:rPr>
              <a:t>Statistisches</a:t>
            </a:r>
            <a:r>
              <a:rPr lang="en-US" dirty="0">
                <a:solidFill>
                  <a:schemeClr val="dk2"/>
                </a:solidFill>
              </a:rPr>
              <a:t> </a:t>
            </a:r>
            <a:r>
              <a:rPr lang="en-US" dirty="0" err="1">
                <a:solidFill>
                  <a:schemeClr val="dk2"/>
                </a:solidFill>
              </a:rPr>
              <a:t>Praktikum</a:t>
            </a:r>
            <a:endParaRPr lang="en-US" dirty="0">
              <a:solidFill>
                <a:schemeClr val="dk2"/>
              </a:solidFill>
            </a:endParaRPr>
          </a:p>
          <a:p>
            <a:pPr marL="0" lvl="0" indent="0" algn="ctr" rtl="0">
              <a:spcBef>
                <a:spcPts val="0"/>
              </a:spcBef>
              <a:spcAft>
                <a:spcPts val="0"/>
              </a:spcAft>
              <a:buNone/>
            </a:pPr>
            <a:r>
              <a:rPr lang="de-DE" dirty="0">
                <a:solidFill>
                  <a:schemeClr val="dk2"/>
                </a:solidFill>
              </a:rPr>
              <a:t>W</a:t>
            </a:r>
            <a:r>
              <a:rPr lang="en-US" dirty="0">
                <a:solidFill>
                  <a:schemeClr val="dk2"/>
                </a:solidFill>
              </a:rPr>
              <a:t>iSe21/22</a:t>
            </a:r>
            <a:endParaRPr dirty="0">
              <a:solidFill>
                <a:schemeClr val="dk2"/>
              </a:solidFill>
            </a:endParaRPr>
          </a:p>
        </p:txBody>
      </p:sp>
      <p:sp>
        <p:nvSpPr>
          <p:cNvPr id="85" name="Google Shape;311;p31">
            <a:extLst>
              <a:ext uri="{FF2B5EF4-FFF2-40B4-BE49-F238E27FC236}">
                <a16:creationId xmlns:a16="http://schemas.microsoft.com/office/drawing/2014/main" id="{D10E1018-0B4C-40CA-B640-DDD4C7B15F65}"/>
              </a:ext>
            </a:extLst>
          </p:cNvPr>
          <p:cNvSpPr/>
          <p:nvPr/>
        </p:nvSpPr>
        <p:spPr>
          <a:xfrm>
            <a:off x="285561" y="3465558"/>
            <a:ext cx="4926520" cy="1489429"/>
          </a:xfrm>
          <a:prstGeom prst="roundRect">
            <a:avLst>
              <a:gd name="adj" fmla="val 341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313;p31">
            <a:extLst>
              <a:ext uri="{FF2B5EF4-FFF2-40B4-BE49-F238E27FC236}">
                <a16:creationId xmlns:a16="http://schemas.microsoft.com/office/drawing/2014/main" id="{C0A7A41E-C6F2-4A8F-BDFA-04A02BFC3C91}"/>
              </a:ext>
            </a:extLst>
          </p:cNvPr>
          <p:cNvSpPr txBox="1">
            <a:spLocks/>
          </p:cNvSpPr>
          <p:nvPr/>
        </p:nvSpPr>
        <p:spPr>
          <a:xfrm>
            <a:off x="285560" y="3618086"/>
            <a:ext cx="4839494" cy="1489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2800"/>
              <a:buFont typeface="Hind"/>
              <a:buNone/>
              <a:defRPr sz="1800" b="0" i="0" u="none" strike="noStrike" cap="none">
                <a:solidFill>
                  <a:schemeClr val="lt2"/>
                </a:solidFill>
                <a:latin typeface="Hind"/>
                <a:ea typeface="Hind"/>
                <a:cs typeface="Hind"/>
                <a:sym typeface="Hind"/>
              </a:defRPr>
            </a:lvl1pPr>
            <a:lvl2pPr marL="914400" marR="0" lvl="1"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2pPr>
            <a:lvl3pPr marL="1371600" marR="0" lvl="2"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3pPr>
            <a:lvl4pPr marL="1828800" marR="0" lvl="3"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4pPr>
            <a:lvl5pPr marL="2286000" marR="0" lvl="4"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5pPr>
            <a:lvl6pPr marL="2743200" marR="0" lvl="5"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6pPr>
            <a:lvl7pPr marL="3200400" marR="0" lvl="6"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7pPr>
            <a:lvl8pPr marL="3657600" marR="0" lvl="7"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8pPr>
            <a:lvl9pPr marL="4114800" marR="0" lvl="8"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9pPr>
          </a:lstStyle>
          <a:p>
            <a:pPr algn="l"/>
            <a:r>
              <a:rPr lang="de-DE" dirty="0">
                <a:solidFill>
                  <a:srgbClr val="141E5C"/>
                </a:solidFill>
              </a:rPr>
              <a:t>Project </a:t>
            </a:r>
            <a:r>
              <a:rPr lang="de-DE" dirty="0" err="1">
                <a:solidFill>
                  <a:srgbClr val="141E5C"/>
                </a:solidFill>
              </a:rPr>
              <a:t>partner</a:t>
            </a:r>
            <a:r>
              <a:rPr lang="de-DE" dirty="0">
                <a:solidFill>
                  <a:srgbClr val="141E5C"/>
                </a:solidFill>
              </a:rPr>
              <a:t>: </a:t>
            </a:r>
            <a:r>
              <a:rPr lang="de-DE" dirty="0" err="1">
                <a:solidFill>
                  <a:srgbClr val="141E5C"/>
                </a:solidFill>
              </a:rPr>
              <a:t>Yeganeh</a:t>
            </a:r>
            <a:r>
              <a:rPr lang="de-DE" dirty="0">
                <a:solidFill>
                  <a:srgbClr val="141E5C"/>
                </a:solidFill>
              </a:rPr>
              <a:t> </a:t>
            </a:r>
            <a:r>
              <a:rPr lang="de-DE" dirty="0" err="1">
                <a:solidFill>
                  <a:srgbClr val="141E5C"/>
                </a:solidFill>
              </a:rPr>
              <a:t>Khazaei</a:t>
            </a:r>
            <a:endParaRPr lang="de-DE" dirty="0">
              <a:solidFill>
                <a:srgbClr val="141E5C"/>
              </a:solidFill>
            </a:endParaRPr>
          </a:p>
          <a:p>
            <a:pPr algn="l"/>
            <a:r>
              <a:rPr lang="de-DE" dirty="0">
                <a:solidFill>
                  <a:srgbClr val="141E5C"/>
                </a:solidFill>
              </a:rPr>
              <a:t>Project „Betreuer“: André Klima</a:t>
            </a:r>
          </a:p>
          <a:p>
            <a:pPr algn="l"/>
            <a:r>
              <a:rPr lang="de-DE" dirty="0">
                <a:solidFill>
                  <a:srgbClr val="141E5C"/>
                </a:solidFill>
              </a:rPr>
              <a:t>Statistisches Beratungslabor </a:t>
            </a:r>
            <a:r>
              <a:rPr lang="de-DE" dirty="0" err="1">
                <a:solidFill>
                  <a:srgbClr val="141E5C"/>
                </a:solidFill>
              </a:rPr>
              <a:t>StaBLab</a:t>
            </a:r>
            <a:r>
              <a:rPr lang="de-DE" dirty="0">
                <a:solidFill>
                  <a:srgbClr val="141E5C"/>
                </a:solidFill>
              </a:rPr>
              <a:t> der LMU</a:t>
            </a:r>
          </a:p>
          <a:p>
            <a:pPr algn="l"/>
            <a:r>
              <a:rPr lang="de-DE" dirty="0">
                <a:solidFill>
                  <a:srgbClr val="141E5C"/>
                </a:solidFill>
              </a:rPr>
              <a:t>Institut für Statistik</a:t>
            </a:r>
          </a:p>
        </p:txBody>
      </p:sp>
      <p:sp>
        <p:nvSpPr>
          <p:cNvPr id="87" name="Google Shape;311;p31">
            <a:extLst>
              <a:ext uri="{FF2B5EF4-FFF2-40B4-BE49-F238E27FC236}">
                <a16:creationId xmlns:a16="http://schemas.microsoft.com/office/drawing/2014/main" id="{27409653-A7A7-4CC7-82EE-978603030F30}"/>
              </a:ext>
            </a:extLst>
          </p:cNvPr>
          <p:cNvSpPr/>
          <p:nvPr/>
        </p:nvSpPr>
        <p:spPr>
          <a:xfrm>
            <a:off x="6285589" y="3465558"/>
            <a:ext cx="2456591" cy="1489428"/>
          </a:xfrm>
          <a:prstGeom prst="roundRect">
            <a:avLst>
              <a:gd name="adj" fmla="val 30758"/>
            </a:avLst>
          </a:pr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Group: </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Alexander Marquard</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Phu Nguyen</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Qian Feng</a:t>
            </a:r>
            <a:endParaRPr sz="1800" dirty="0">
              <a:solidFill>
                <a:srgbClr val="141E5C"/>
              </a:solidFill>
              <a:latin typeface="Hind" panose="020B0604020202020204" charset="0"/>
              <a:cs typeface="Hind" panose="020B0604020202020204" charset="0"/>
            </a:endParaRPr>
          </a:p>
        </p:txBody>
      </p:sp>
      <p:sp>
        <p:nvSpPr>
          <p:cNvPr id="88" name="Google Shape;311;p31">
            <a:extLst>
              <a:ext uri="{FF2B5EF4-FFF2-40B4-BE49-F238E27FC236}">
                <a16:creationId xmlns:a16="http://schemas.microsoft.com/office/drawing/2014/main" id="{7EB4BA1C-1B12-4410-8D06-225765C25A81}"/>
              </a:ext>
            </a:extLst>
          </p:cNvPr>
          <p:cNvSpPr/>
          <p:nvPr/>
        </p:nvSpPr>
        <p:spPr>
          <a:xfrm>
            <a:off x="6889222" y="1125589"/>
            <a:ext cx="1310467" cy="574451"/>
          </a:xfrm>
          <a:prstGeom prst="roundRect">
            <a:avLst>
              <a:gd name="adj" fmla="val 23183"/>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dirty="0">
                <a:solidFill>
                  <a:srgbClr val="141E5C"/>
                </a:solidFill>
                <a:latin typeface="Hind" panose="020B0604020202020204" charset="0"/>
                <a:cs typeface="Hind" panose="020B0604020202020204" charset="0"/>
              </a:rPr>
              <a:t>16.03.2022</a:t>
            </a:r>
          </a:p>
          <a:p>
            <a:pPr marL="0" lvl="0" indent="0" algn="ctr" rtl="0">
              <a:spcBef>
                <a:spcPts val="0"/>
              </a:spcBef>
              <a:spcAft>
                <a:spcPts val="0"/>
              </a:spcAft>
              <a:buNone/>
            </a:pPr>
            <a:r>
              <a:rPr lang="de-DE" dirty="0">
                <a:solidFill>
                  <a:srgbClr val="141E5C"/>
                </a:solidFill>
                <a:latin typeface="Hind" panose="020B0604020202020204" charset="0"/>
                <a:cs typeface="Hind" panose="020B0604020202020204" charset="0"/>
              </a:rPr>
              <a:t>Munich</a:t>
            </a:r>
            <a:endParaRPr dirty="0">
              <a:solidFill>
                <a:srgbClr val="141E5C"/>
              </a:solidFill>
              <a:latin typeface="Hind" panose="020B0604020202020204" charset="0"/>
              <a:cs typeface="Hin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WHAT IS ACTUALLY PREDICTED THEN?</a:t>
            </a:r>
            <a:endParaRPr dirty="0"/>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sp>
        <p:nvSpPr>
          <p:cNvPr id="6" name="Google Shape;717;p40">
            <a:extLst>
              <a:ext uri="{FF2B5EF4-FFF2-40B4-BE49-F238E27FC236}">
                <a16:creationId xmlns:a16="http://schemas.microsoft.com/office/drawing/2014/main" id="{920A98F4-4651-4DFB-8FE1-5E4186691BB2}"/>
              </a:ext>
            </a:extLst>
          </p:cNvPr>
          <p:cNvSpPr/>
          <p:nvPr/>
        </p:nvSpPr>
        <p:spPr>
          <a:xfrm>
            <a:off x="1436250" y="1671850"/>
            <a:ext cx="6271500" cy="234544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152400" indent="0">
              <a:buNone/>
            </a:pPr>
            <a:r>
              <a:rPr lang="en-US" sz="2800" dirty="0">
                <a:solidFill>
                  <a:srgbClr val="212E73"/>
                </a:solidFill>
                <a:latin typeface="Hind" panose="020B0604020202020204" charset="0"/>
                <a:cs typeface="Hind" panose="020B0604020202020204" charset="0"/>
              </a:rPr>
              <a:t>The </a:t>
            </a:r>
            <a:r>
              <a:rPr lang="en-US" sz="2800" b="1" u="sng" dirty="0">
                <a:solidFill>
                  <a:srgbClr val="212E73"/>
                </a:solidFill>
                <a:latin typeface="Hind" panose="020B0604020202020204" charset="0"/>
                <a:cs typeface="Hind" panose="020B0604020202020204" charset="0"/>
              </a:rPr>
              <a:t>updated</a:t>
            </a:r>
            <a:r>
              <a:rPr lang="en-US" sz="2800" dirty="0">
                <a:solidFill>
                  <a:srgbClr val="212E73"/>
                </a:solidFill>
                <a:latin typeface="Hind" panose="020B0604020202020204" charset="0"/>
                <a:cs typeface="Hind" panose="020B0604020202020204" charset="0"/>
              </a:rPr>
              <a:t> hospitalization rate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on the reported date of infection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for the next two weeks</a:t>
            </a:r>
          </a:p>
        </p:txBody>
      </p:sp>
    </p:spTree>
    <p:extLst>
      <p:ext uri="{BB962C8B-B14F-4D97-AF65-F5344CB8AC3E}">
        <p14:creationId xmlns:p14="http://schemas.microsoft.com/office/powerpoint/2010/main" val="262042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12" name="Google Shape;712;p39"/>
          <p:cNvSpPr txBox="1">
            <a:spLocks noGrp="1"/>
          </p:cNvSpPr>
          <p:nvPr>
            <p:ph type="subTitle" idx="2"/>
          </p:nvPr>
        </p:nvSpPr>
        <p:spPr>
          <a:xfrm flipH="1">
            <a:off x="3516456" y="1847916"/>
            <a:ext cx="3903518"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PROCESSING</a:t>
            </a:r>
            <a:endParaRPr dirty="0"/>
          </a:p>
        </p:txBody>
      </p:sp>
    </p:spTree>
    <p:extLst>
      <p:ext uri="{BB962C8B-B14F-4D97-AF65-F5344CB8AC3E}">
        <p14:creationId xmlns:p14="http://schemas.microsoft.com/office/powerpoint/2010/main" val="37138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8"/>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DATA COLLECTION</a:t>
            </a:r>
            <a:endParaRPr dirty="0">
              <a:solidFill>
                <a:schemeClr val="dk1"/>
              </a:solidFill>
            </a:endParaRPr>
          </a:p>
        </p:txBody>
      </p:sp>
      <p:sp>
        <p:nvSpPr>
          <p:cNvPr id="624" name="Google Shape;624;p38"/>
          <p:cNvSpPr txBox="1">
            <a:spLocks noGrp="1"/>
          </p:cNvSpPr>
          <p:nvPr>
            <p:ph type="ctrTitle"/>
          </p:nvPr>
        </p:nvSpPr>
        <p:spPr>
          <a:xfrm flipH="1">
            <a:off x="5753303" y="1285684"/>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KITMetricslab</a:t>
            </a:r>
            <a:endParaRPr dirty="0"/>
          </a:p>
        </p:txBody>
      </p:sp>
      <p:sp>
        <p:nvSpPr>
          <p:cNvPr id="625" name="Google Shape;625;p38"/>
          <p:cNvSpPr txBox="1">
            <a:spLocks noGrp="1"/>
          </p:cNvSpPr>
          <p:nvPr>
            <p:ph type="subTitle" idx="1"/>
          </p:nvPr>
        </p:nvSpPr>
        <p:spPr>
          <a:xfrm flipH="1">
            <a:off x="5655970" y="1993862"/>
            <a:ext cx="1851300" cy="875400"/>
          </a:xfrm>
          <a:prstGeom prst="rect">
            <a:avLst/>
          </a:prstGeom>
        </p:spPr>
        <p:txBody>
          <a:bodyPr spcFirstLastPara="1" wrap="square" lIns="91425" tIns="91425" rIns="91425" bIns="91425" anchor="t" anchorCtr="0">
            <a:noAutofit/>
          </a:bodyPr>
          <a:lstStyle/>
          <a:p>
            <a:pPr marL="342900" lvl="0" algn="ctr" rtl="0">
              <a:spcBef>
                <a:spcPts val="0"/>
              </a:spcBef>
              <a:spcAft>
                <a:spcPts val="0"/>
              </a:spcAft>
              <a:buClr>
                <a:srgbClr val="FFFFFF"/>
              </a:buClr>
              <a:buFont typeface="Arial" panose="020B0604020202020204" pitchFamily="34" charset="0"/>
              <a:buChar char="•"/>
            </a:pPr>
            <a:r>
              <a:rPr lang="en-US" sz="2000" dirty="0"/>
              <a:t>Population</a:t>
            </a:r>
            <a:endParaRPr sz="2000" dirty="0"/>
          </a:p>
        </p:txBody>
      </p:sp>
      <p:sp>
        <p:nvSpPr>
          <p:cNvPr id="628" name="Google Shape;628;p38"/>
          <p:cNvSpPr txBox="1">
            <a:spLocks noGrp="1"/>
          </p:cNvSpPr>
          <p:nvPr>
            <p:ph type="ctrTitle" idx="4"/>
          </p:nvPr>
        </p:nvSpPr>
        <p:spPr>
          <a:xfrm flipH="1">
            <a:off x="1960294" y="1266273"/>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sz="2800" dirty="0"/>
              <a:t>R</a:t>
            </a:r>
            <a:r>
              <a:rPr lang="en-US" sz="2800" dirty="0"/>
              <a:t>KI</a:t>
            </a:r>
            <a:endParaRPr sz="2800" dirty="0"/>
          </a:p>
        </p:txBody>
      </p:sp>
      <p:sp>
        <p:nvSpPr>
          <p:cNvPr id="629" name="Google Shape;629;p38"/>
          <p:cNvSpPr txBox="1">
            <a:spLocks noGrp="1"/>
          </p:cNvSpPr>
          <p:nvPr>
            <p:ph type="subTitle" idx="5"/>
          </p:nvPr>
        </p:nvSpPr>
        <p:spPr>
          <a:xfrm flipH="1">
            <a:off x="1636730" y="1927033"/>
            <a:ext cx="2222200" cy="107108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FFFF"/>
              </a:buClr>
              <a:buFont typeface="Arial" panose="020B0604020202020204" pitchFamily="34" charset="0"/>
              <a:buChar char="•"/>
            </a:pPr>
            <a:r>
              <a:rPr lang="en-US" sz="2000" dirty="0"/>
              <a:t>New cases</a:t>
            </a:r>
          </a:p>
          <a:p>
            <a:pPr marL="285750" lvl="0" indent="-285750" algn="l" rtl="0">
              <a:spcBef>
                <a:spcPts val="0"/>
              </a:spcBef>
              <a:spcAft>
                <a:spcPts val="0"/>
              </a:spcAft>
              <a:buClr>
                <a:srgbClr val="FFFFFF"/>
              </a:buClr>
              <a:buFont typeface="Arial" panose="020B0604020202020204" pitchFamily="34" charset="0"/>
              <a:buChar char="•"/>
            </a:pPr>
            <a:r>
              <a:rPr lang="de-DE" sz="2000" dirty="0"/>
              <a:t>H</a:t>
            </a:r>
            <a:r>
              <a:rPr lang="en-US" sz="2000" dirty="0" err="1"/>
              <a:t>ospitalizations</a:t>
            </a:r>
            <a:endParaRPr lang="en-US" sz="2000" dirty="0"/>
          </a:p>
          <a:p>
            <a:pPr marL="285750" lvl="0" indent="-285750" algn="l" rtl="0">
              <a:spcBef>
                <a:spcPts val="0"/>
              </a:spcBef>
              <a:spcAft>
                <a:spcPts val="0"/>
              </a:spcAft>
              <a:buClr>
                <a:srgbClr val="FFFFFF"/>
              </a:buClr>
              <a:buFont typeface="Arial" panose="020B0604020202020204" pitchFamily="34" charset="0"/>
              <a:buChar char="•"/>
            </a:pPr>
            <a:r>
              <a:rPr lang="en-US" sz="2000" dirty="0"/>
              <a:t>vaccination</a:t>
            </a:r>
            <a:endParaRPr sz="2000" dirty="0"/>
          </a:p>
        </p:txBody>
      </p:sp>
      <p:pic>
        <p:nvPicPr>
          <p:cNvPr id="5" name="Grafik 4">
            <a:extLst>
              <a:ext uri="{FF2B5EF4-FFF2-40B4-BE49-F238E27FC236}">
                <a16:creationId xmlns:a16="http://schemas.microsoft.com/office/drawing/2014/main" id="{E6FB96A2-0CFF-4996-B0DF-AAF8FA0D2504}"/>
              </a:ext>
            </a:extLst>
          </p:cNvPr>
          <p:cNvPicPr>
            <a:picLocks noChangeAspect="1"/>
          </p:cNvPicPr>
          <p:nvPr/>
        </p:nvPicPr>
        <p:blipFill>
          <a:blip r:embed="rId3"/>
          <a:stretch>
            <a:fillRect/>
          </a:stretch>
        </p:blipFill>
        <p:spPr>
          <a:xfrm>
            <a:off x="5909989" y="3061651"/>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F5006617-32E0-4CDA-8402-0D516CB35C8D}"/>
              </a:ext>
            </a:extLst>
          </p:cNvPr>
          <p:cNvPicPr>
            <a:picLocks noChangeAspect="1"/>
          </p:cNvPicPr>
          <p:nvPr/>
        </p:nvPicPr>
        <p:blipFill>
          <a:blip r:embed="rId4"/>
          <a:stretch>
            <a:fillRect/>
          </a:stretch>
        </p:blipFill>
        <p:spPr>
          <a:xfrm>
            <a:off x="2061309" y="3061651"/>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7"/>
          <p:cNvSpPr/>
          <p:nvPr/>
        </p:nvSpPr>
        <p:spPr>
          <a:xfrm>
            <a:off x="106790" y="1154683"/>
            <a:ext cx="2566741" cy="3642766"/>
          </a:xfrm>
          <a:prstGeom prst="roundRect">
            <a:avLst>
              <a:gd name="adj" fmla="val 1070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rot="5400000">
            <a:off x="3236136" y="-1010293"/>
            <a:ext cx="3642765" cy="797273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err="1"/>
              <a:t>FINALIZED</a:t>
            </a:r>
            <a:r>
              <a:rPr lang="de-DE" dirty="0"/>
              <a:t> DATA SET</a:t>
            </a:r>
            <a:endParaRPr dirty="0"/>
          </a:p>
        </p:txBody>
      </p:sp>
      <p:graphicFrame>
        <p:nvGraphicFramePr>
          <p:cNvPr id="2" name="Tabelle 1">
            <a:extLst>
              <a:ext uri="{FF2B5EF4-FFF2-40B4-BE49-F238E27FC236}">
                <a16:creationId xmlns:a16="http://schemas.microsoft.com/office/drawing/2014/main" id="{30632AF6-3CBB-463E-B844-E3032553E569}"/>
              </a:ext>
            </a:extLst>
          </p:cNvPr>
          <p:cNvGraphicFramePr>
            <a:graphicFrameLocks noGrp="1"/>
          </p:cNvGraphicFramePr>
          <p:nvPr/>
        </p:nvGraphicFramePr>
        <p:xfrm>
          <a:off x="100114" y="1294845"/>
          <a:ext cx="8843652" cy="3769411"/>
        </p:xfrm>
        <a:graphic>
          <a:graphicData uri="http://schemas.openxmlformats.org/drawingml/2006/table">
            <a:tbl>
              <a:tblPr firstRow="1" bandRow="1">
                <a:tableStyleId>{2D5ABB26-0587-4C30-8999-92F81FD0307C}</a:tableStyleId>
              </a:tblPr>
              <a:tblGrid>
                <a:gridCol w="968781">
                  <a:extLst>
                    <a:ext uri="{9D8B030D-6E8A-4147-A177-3AD203B41FA5}">
                      <a16:colId xmlns:a16="http://schemas.microsoft.com/office/drawing/2014/main" val="290913904"/>
                    </a:ext>
                  </a:extLst>
                </a:gridCol>
                <a:gridCol w="1000185">
                  <a:extLst>
                    <a:ext uri="{9D8B030D-6E8A-4147-A177-3AD203B41FA5}">
                      <a16:colId xmlns:a16="http://schemas.microsoft.com/office/drawing/2014/main" val="1718122706"/>
                    </a:ext>
                  </a:extLst>
                </a:gridCol>
                <a:gridCol w="1141332">
                  <a:extLst>
                    <a:ext uri="{9D8B030D-6E8A-4147-A177-3AD203B41FA5}">
                      <a16:colId xmlns:a16="http://schemas.microsoft.com/office/drawing/2014/main" val="2389819460"/>
                    </a:ext>
                  </a:extLst>
                </a:gridCol>
                <a:gridCol w="527919">
                  <a:extLst>
                    <a:ext uri="{9D8B030D-6E8A-4147-A177-3AD203B41FA5}">
                      <a16:colId xmlns:a16="http://schemas.microsoft.com/office/drawing/2014/main" val="1135340093"/>
                    </a:ext>
                  </a:extLst>
                </a:gridCol>
                <a:gridCol w="904164">
                  <a:extLst>
                    <a:ext uri="{9D8B030D-6E8A-4147-A177-3AD203B41FA5}">
                      <a16:colId xmlns:a16="http://schemas.microsoft.com/office/drawing/2014/main" val="1453748595"/>
                    </a:ext>
                  </a:extLst>
                </a:gridCol>
                <a:gridCol w="1024719">
                  <a:extLst>
                    <a:ext uri="{9D8B030D-6E8A-4147-A177-3AD203B41FA5}">
                      <a16:colId xmlns:a16="http://schemas.microsoft.com/office/drawing/2014/main" val="1287149085"/>
                    </a:ext>
                  </a:extLst>
                </a:gridCol>
                <a:gridCol w="893773">
                  <a:extLst>
                    <a:ext uri="{9D8B030D-6E8A-4147-A177-3AD203B41FA5}">
                      <a16:colId xmlns:a16="http://schemas.microsoft.com/office/drawing/2014/main" val="3619281480"/>
                    </a:ext>
                  </a:extLst>
                </a:gridCol>
                <a:gridCol w="1127982">
                  <a:extLst>
                    <a:ext uri="{9D8B030D-6E8A-4147-A177-3AD203B41FA5}">
                      <a16:colId xmlns:a16="http://schemas.microsoft.com/office/drawing/2014/main" val="36304984"/>
                    </a:ext>
                  </a:extLst>
                </a:gridCol>
                <a:gridCol w="1254797">
                  <a:extLst>
                    <a:ext uri="{9D8B030D-6E8A-4147-A177-3AD203B41FA5}">
                      <a16:colId xmlns:a16="http://schemas.microsoft.com/office/drawing/2014/main" val="946121219"/>
                    </a:ext>
                  </a:extLst>
                </a:gridCol>
              </a:tblGrid>
              <a:tr h="550691">
                <a:tc>
                  <a:txBody>
                    <a:bodyPr/>
                    <a:lstStyle/>
                    <a:p>
                      <a:pPr algn="r"/>
                      <a:r>
                        <a:rPr lang="de-DE" sz="1050" b="1" dirty="0" err="1">
                          <a:solidFill>
                            <a:srgbClr val="212E73"/>
                          </a:solidFill>
                          <a:latin typeface="Hind" panose="020B0604020202020204" charset="0"/>
                          <a:cs typeface="Hind" panose="020B0604020202020204" charset="0"/>
                        </a:rPr>
                        <a:t>Reported</a:t>
                      </a:r>
                      <a:r>
                        <a:rPr lang="de-DE" sz="1050" b="1" dirty="0">
                          <a:solidFill>
                            <a:srgbClr val="212E73"/>
                          </a:solidFill>
                          <a:latin typeface="Hind" panose="020B0604020202020204" charset="0"/>
                          <a:cs typeface="Hind" panose="020B0604020202020204" charset="0"/>
                        </a:rPr>
                        <a:t> date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Year</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Calendar</a:t>
                      </a:r>
                      <a:r>
                        <a:rPr lang="de-DE" sz="1050" b="1" dirty="0">
                          <a:solidFill>
                            <a:srgbClr val="212E73"/>
                          </a:solidFill>
                          <a:latin typeface="Hind" panose="020B0604020202020204" charset="0"/>
                          <a:cs typeface="Hind" panose="020B0604020202020204" charset="0"/>
                        </a:rPr>
                        <a:t> </a:t>
                      </a:r>
                      <a:r>
                        <a:rPr lang="de-DE" sz="1050" b="1" dirty="0" err="1">
                          <a:solidFill>
                            <a:srgbClr val="212E73"/>
                          </a:solidFill>
                          <a:latin typeface="Hind" panose="020B0604020202020204" charset="0"/>
                          <a:cs typeface="Hind" panose="020B0604020202020204" charset="0"/>
                        </a:rPr>
                        <a:t>week</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Index</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State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Age </a:t>
                      </a:r>
                      <a:r>
                        <a:rPr lang="de-DE" sz="1050" b="1" dirty="0" err="1">
                          <a:solidFill>
                            <a:srgbClr val="212E73"/>
                          </a:solidFill>
                          <a:latin typeface="Hind" panose="020B0604020202020204" charset="0"/>
                          <a:cs typeface="Hind" panose="020B0604020202020204" charset="0"/>
                        </a:rPr>
                        <a:t>group</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Population</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New </a:t>
                      </a:r>
                      <a:r>
                        <a:rPr lang="de-DE" sz="1050" b="1" dirty="0" err="1">
                          <a:solidFill>
                            <a:srgbClr val="212E73"/>
                          </a:solidFill>
                          <a:latin typeface="Hind" panose="020B0604020202020204" charset="0"/>
                          <a:cs typeface="Hind" panose="020B0604020202020204" charset="0"/>
                        </a:rPr>
                        <a:t>cases</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Hospitalizations</a:t>
                      </a:r>
                      <a:endParaRPr lang="en-US" sz="1050" b="1"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3714656866"/>
                  </a:ext>
                </a:extLst>
              </a:tr>
              <a:tr h="624011">
                <a:tc>
                  <a:txBody>
                    <a:bodyPr/>
                    <a:lstStyle/>
                    <a:p>
                      <a:pPr algn="r"/>
                      <a:r>
                        <a:rPr lang="de-DE" sz="1200" dirty="0">
                          <a:solidFill>
                            <a:srgbClr val="212E73"/>
                          </a:solidFill>
                          <a:latin typeface="Hind" panose="020B0604020202020204" charset="0"/>
                          <a:cs typeface="Hind" panose="020B0604020202020204" charset="0"/>
                        </a:rPr>
                        <a:t>2020-03-01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4292497095"/>
                  </a:ext>
                </a:extLst>
              </a:tr>
              <a:tr h="605975">
                <a:tc>
                  <a:txBody>
                    <a:bodyPr/>
                    <a:lstStyle/>
                    <a:p>
                      <a:pPr algn="r"/>
                      <a:r>
                        <a:rPr lang="de-DE" sz="1200" dirty="0">
                          <a:solidFill>
                            <a:srgbClr val="212E73"/>
                          </a:solidFill>
                          <a:latin typeface="Hind" panose="020B0604020202020204" charset="0"/>
                          <a:cs typeface="Hind" panose="020B0604020202020204" charset="0"/>
                        </a:rPr>
                        <a:t>2020-03-08</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a:t>
                      </a:r>
                    </a:p>
                    <a:p>
                      <a:pPr algn="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2844460315"/>
                  </a:ext>
                </a:extLst>
              </a:tr>
              <a:tr h="663980">
                <a:tc>
                  <a:txBody>
                    <a:bodyPr/>
                    <a:lstStyle/>
                    <a:p>
                      <a:pPr algn="r"/>
                      <a:r>
                        <a:rPr lang="de-DE" sz="1200" dirty="0">
                          <a:solidFill>
                            <a:srgbClr val="212E73"/>
                          </a:solidFill>
                          <a:latin typeface="Hind" panose="020B0604020202020204" charset="0"/>
                          <a:cs typeface="Hind" panose="020B0604020202020204" charset="0"/>
                        </a:rPr>
                        <a:t>2020-03-15</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39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25</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416578747"/>
                  </a:ext>
                </a:extLst>
              </a:tr>
              <a:tr h="662377">
                <a:tc>
                  <a:txBody>
                    <a:bodyPr/>
                    <a:lstStyle/>
                    <a:p>
                      <a:pPr algn="r"/>
                      <a:r>
                        <a:rPr lang="de-DE" sz="1200" dirty="0">
                          <a:solidFill>
                            <a:srgbClr val="212E73"/>
                          </a:solidFill>
                          <a:latin typeface="Hind" panose="020B0604020202020204" charset="0"/>
                          <a:cs typeface="Hind" panose="020B0604020202020204" charset="0"/>
                        </a:rPr>
                        <a:t>2020-03-22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214</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132</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849857695"/>
                  </a:ext>
                </a:extLst>
              </a:tr>
              <a:tr h="662377">
                <a:tc>
                  <a:txBody>
                    <a:bodyPr/>
                    <a:lstStyle/>
                    <a:p>
                      <a:pPr algn="r"/>
                      <a:r>
                        <a:rPr lang="de-DE" sz="1200" dirty="0">
                          <a:solidFill>
                            <a:srgbClr val="212E73"/>
                          </a:solidFill>
                          <a:latin typeface="Hind" panose="020B0604020202020204" charset="0"/>
                          <a:cs typeface="Hind" panose="020B0604020202020204" charset="0"/>
                        </a:rPr>
                        <a:t>2020-03-29</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759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383</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871397890"/>
                  </a:ext>
                </a:extLst>
              </a:tr>
            </a:tbl>
          </a:graphicData>
        </a:graphic>
      </p:graphicFrame>
      <p:sp>
        <p:nvSpPr>
          <p:cNvPr id="11" name="Textfeld 10">
            <a:extLst>
              <a:ext uri="{FF2B5EF4-FFF2-40B4-BE49-F238E27FC236}">
                <a16:creationId xmlns:a16="http://schemas.microsoft.com/office/drawing/2014/main" id="{FACF82E5-5139-4D3B-8A31-12A82DD7AB0A}"/>
              </a:ext>
            </a:extLst>
          </p:cNvPr>
          <p:cNvSpPr txBox="1"/>
          <p:nvPr/>
        </p:nvSpPr>
        <p:spPr>
          <a:xfrm>
            <a:off x="8819872" y="4756198"/>
            <a:ext cx="32412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7</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ANALYSIS</a:t>
            </a:r>
            <a:endParaRPr dirty="0"/>
          </a:p>
        </p:txBody>
      </p:sp>
    </p:spTree>
    <p:extLst>
      <p:ext uri="{BB962C8B-B14F-4D97-AF65-F5344CB8AC3E}">
        <p14:creationId xmlns:p14="http://schemas.microsoft.com/office/powerpoint/2010/main" val="167176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pic>
        <p:nvPicPr>
          <p:cNvPr id="28" name="Grafik 27">
            <a:extLst>
              <a:ext uri="{FF2B5EF4-FFF2-40B4-BE49-F238E27FC236}">
                <a16:creationId xmlns:a16="http://schemas.microsoft.com/office/drawing/2014/main" id="{ED98828D-C005-4771-A97D-D707593FAEF4}"/>
              </a:ext>
            </a:extLst>
          </p:cNvPr>
          <p:cNvPicPr>
            <a:picLocks noChangeAspect="1"/>
          </p:cNvPicPr>
          <p:nvPr/>
        </p:nvPicPr>
        <p:blipFill>
          <a:blip r:embed="rId3"/>
          <a:stretch>
            <a:fillRect/>
          </a:stretch>
        </p:blipFill>
        <p:spPr>
          <a:xfrm>
            <a:off x="2718895" y="1035183"/>
            <a:ext cx="3706210" cy="3712399"/>
          </a:xfrm>
          <a:prstGeom prst="rect">
            <a:avLst/>
          </a:prstGeom>
        </p:spPr>
      </p:pic>
      <p:pic>
        <p:nvPicPr>
          <p:cNvPr id="32" name="Grafik 31">
            <a:extLst>
              <a:ext uri="{FF2B5EF4-FFF2-40B4-BE49-F238E27FC236}">
                <a16:creationId xmlns:a16="http://schemas.microsoft.com/office/drawing/2014/main" id="{41E36E94-3576-468E-ADAE-1EB724498696}"/>
              </a:ext>
            </a:extLst>
          </p:cNvPr>
          <p:cNvPicPr>
            <a:picLocks noChangeAspect="1"/>
          </p:cNvPicPr>
          <p:nvPr/>
        </p:nvPicPr>
        <p:blipFill>
          <a:blip r:embed="rId4"/>
          <a:stretch>
            <a:fillRect/>
          </a:stretch>
        </p:blipFill>
        <p:spPr>
          <a:xfrm>
            <a:off x="4467267" y="2402007"/>
            <a:ext cx="1035401" cy="853256"/>
          </a:xfrm>
          <a:prstGeom prst="rect">
            <a:avLst/>
          </a:prstGeom>
        </p:spPr>
      </p:pic>
      <p:sp>
        <p:nvSpPr>
          <p:cNvPr id="33" name="Legende: mit gebogener Linie 32">
            <a:extLst>
              <a:ext uri="{FF2B5EF4-FFF2-40B4-BE49-F238E27FC236}">
                <a16:creationId xmlns:a16="http://schemas.microsoft.com/office/drawing/2014/main" id="{BB8F1703-6004-4112-82CF-F8B3B1549A05}"/>
              </a:ext>
            </a:extLst>
          </p:cNvPr>
          <p:cNvSpPr/>
          <p:nvPr/>
        </p:nvSpPr>
        <p:spPr>
          <a:xfrm>
            <a:off x="6933063" y="1975379"/>
            <a:ext cx="1346185" cy="755700"/>
          </a:xfrm>
          <a:prstGeom prst="borderCallout2">
            <a:avLst>
              <a:gd name="adj1" fmla="val 17950"/>
              <a:gd name="adj2" fmla="val 319"/>
              <a:gd name="adj3" fmla="val 18750"/>
              <a:gd name="adj4" fmla="val -16667"/>
              <a:gd name="adj5" fmla="val 99704"/>
              <a:gd name="adj6" fmla="val -14540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Berlin</a:t>
            </a:r>
            <a:endParaRPr lang="de-DE" dirty="0">
              <a:latin typeface="Hind" panose="020B0604020202020204" charset="0"/>
              <a:cs typeface="Hind" panose="020B0604020202020204" charset="0"/>
            </a:endParaRPr>
          </a:p>
        </p:txBody>
      </p:sp>
      <p:sp>
        <p:nvSpPr>
          <p:cNvPr id="37" name="Legende: mit gebogener Linie 36">
            <a:extLst>
              <a:ext uri="{FF2B5EF4-FFF2-40B4-BE49-F238E27FC236}">
                <a16:creationId xmlns:a16="http://schemas.microsoft.com/office/drawing/2014/main" id="{D31670E9-0548-4DAC-BA11-B9B793589B8B}"/>
              </a:ext>
            </a:extLst>
          </p:cNvPr>
          <p:cNvSpPr/>
          <p:nvPr/>
        </p:nvSpPr>
        <p:spPr>
          <a:xfrm>
            <a:off x="716507" y="2731079"/>
            <a:ext cx="1801295" cy="755700"/>
          </a:xfrm>
          <a:prstGeom prst="borderCallout2">
            <a:avLst>
              <a:gd name="adj1" fmla="val 48652"/>
              <a:gd name="adj2" fmla="val 100179"/>
              <a:gd name="adj3" fmla="val 47646"/>
              <a:gd name="adj4" fmla="val 126787"/>
              <a:gd name="adj5" fmla="val -24005"/>
              <a:gd name="adj6" fmla="val 19098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Brandenburg</a:t>
            </a:r>
            <a:endParaRPr lang="de-DE" dirty="0">
              <a:latin typeface="Hind" panose="020B0604020202020204" charset="0"/>
              <a:cs typeface="Hind" panose="020B0604020202020204" charset="0"/>
            </a:endParaRPr>
          </a:p>
        </p:txBody>
      </p:sp>
    </p:spTree>
    <p:extLst>
      <p:ext uri="{BB962C8B-B14F-4D97-AF65-F5344CB8AC3E}">
        <p14:creationId xmlns:p14="http://schemas.microsoft.com/office/powerpoint/2010/main" val="253067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7"/>
                                        </p:tgtEl>
                                      </p:cBhvr>
                                    </p:animEffect>
                                    <p:set>
                                      <p:cBhvr>
                                        <p:cTn id="15" dur="1" fill="hold">
                                          <p:stCondLst>
                                            <p:cond delay="499"/>
                                          </p:stCondLst>
                                        </p:cTn>
                                        <p:tgtEl>
                                          <p:spTgt spid="3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3"/>
                                        </p:tgtEl>
                                      </p:cBhvr>
                                    </p:animEffect>
                                    <p:set>
                                      <p:cBhvr>
                                        <p:cTn id="18" dur="1" fill="hold">
                                          <p:stCondLst>
                                            <p:cond delay="499"/>
                                          </p:stCondLst>
                                        </p:cTn>
                                        <p:tgtEl>
                                          <p:spTgt spid="3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 2.96296E-6 L -0.22465 0.0071 " pathEditMode="relative" rAng="0" ptsTypes="AA">
                                      <p:cBhvr>
                                        <p:cTn id="22" dur="1000" fill="hold"/>
                                        <p:tgtEl>
                                          <p:spTgt spid="28"/>
                                        </p:tgtEl>
                                        <p:attrNameLst>
                                          <p:attrName>ppt_x</p:attrName>
                                          <p:attrName>ppt_y</p:attrName>
                                        </p:attrNameLst>
                                      </p:cBhvr>
                                      <p:rCtr x="-11233" y="340"/>
                                    </p:animMotion>
                                  </p:childTnLst>
                                </p:cTn>
                              </p:par>
                              <p:par>
                                <p:cTn id="23" presetID="42" presetClass="path" presetSubtype="0" accel="50000" decel="50000" fill="hold" nodeType="withEffect">
                                  <p:stCondLst>
                                    <p:cond delay="0"/>
                                  </p:stCondLst>
                                  <p:childTnLst>
                                    <p:animMotion origin="layout" path="M 1.11111E-6 1.11022E-16 L 0.17951 -0.10957 " pathEditMode="relative" rAng="0" ptsTypes="AA">
                                      <p:cBhvr>
                                        <p:cTn id="24" dur="1000" fill="hold"/>
                                        <p:tgtEl>
                                          <p:spTgt spid="32"/>
                                        </p:tgtEl>
                                        <p:attrNameLst>
                                          <p:attrName>ppt_x</p:attrName>
                                          <p:attrName>ppt_y</p:attrName>
                                        </p:attrNameLst>
                                      </p:cBhvr>
                                      <p:rCtr x="8976" y="-5494"/>
                                    </p:animMotion>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500" fill="hold"/>
                                        <p:tgtEl>
                                          <p:spTgt spid="3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pic>
        <p:nvPicPr>
          <p:cNvPr id="18" name="Grafik 17">
            <a:extLst>
              <a:ext uri="{FF2B5EF4-FFF2-40B4-BE49-F238E27FC236}">
                <a16:creationId xmlns:a16="http://schemas.microsoft.com/office/drawing/2014/main" id="{3A2C0B53-A2A4-4EB2-A6E0-4ACE50FCA1B4}"/>
              </a:ext>
            </a:extLst>
          </p:cNvPr>
          <p:cNvPicPr>
            <a:picLocks noChangeAspect="1"/>
          </p:cNvPicPr>
          <p:nvPr/>
        </p:nvPicPr>
        <p:blipFill>
          <a:blip r:embed="rId3"/>
          <a:stretch>
            <a:fillRect/>
          </a:stretch>
        </p:blipFill>
        <p:spPr>
          <a:xfrm>
            <a:off x="5144357" y="1173340"/>
            <a:ext cx="2867726" cy="2232940"/>
          </a:xfrm>
          <a:prstGeom prst="rect">
            <a:avLst/>
          </a:prstGeom>
        </p:spPr>
      </p:pic>
      <p:pic>
        <p:nvPicPr>
          <p:cNvPr id="19" name="Grafik 18">
            <a:extLst>
              <a:ext uri="{FF2B5EF4-FFF2-40B4-BE49-F238E27FC236}">
                <a16:creationId xmlns:a16="http://schemas.microsoft.com/office/drawing/2014/main" id="{B99158ED-1E69-41EB-B8A1-243DA761C6FF}"/>
              </a:ext>
            </a:extLst>
          </p:cNvPr>
          <p:cNvPicPr>
            <a:picLocks noChangeAspect="1"/>
          </p:cNvPicPr>
          <p:nvPr/>
        </p:nvPicPr>
        <p:blipFill>
          <a:blip r:embed="rId4"/>
          <a:stretch>
            <a:fillRect/>
          </a:stretch>
        </p:blipFill>
        <p:spPr>
          <a:xfrm>
            <a:off x="664703" y="1085051"/>
            <a:ext cx="3706210" cy="3712399"/>
          </a:xfrm>
          <a:prstGeom prst="rect">
            <a:avLst/>
          </a:prstGeom>
        </p:spPr>
      </p:pic>
      <p:sp>
        <p:nvSpPr>
          <p:cNvPr id="25" name="Google Shape;933;p47">
            <a:extLst>
              <a:ext uri="{FF2B5EF4-FFF2-40B4-BE49-F238E27FC236}">
                <a16:creationId xmlns:a16="http://schemas.microsoft.com/office/drawing/2014/main" id="{C2906747-BFC4-4A40-A1E9-025AE732DDFE}"/>
              </a:ext>
            </a:extLst>
          </p:cNvPr>
          <p:cNvSpPr/>
          <p:nvPr/>
        </p:nvSpPr>
        <p:spPr>
          <a:xfrm>
            <a:off x="5241342" y="3970159"/>
            <a:ext cx="1336878" cy="863219"/>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4;p47">
            <a:extLst>
              <a:ext uri="{FF2B5EF4-FFF2-40B4-BE49-F238E27FC236}">
                <a16:creationId xmlns:a16="http://schemas.microsoft.com/office/drawing/2014/main" id="{0A22D1FF-2080-4D3C-882D-DEAEECC267BA}"/>
              </a:ext>
            </a:extLst>
          </p:cNvPr>
          <p:cNvSpPr/>
          <p:nvPr/>
        </p:nvSpPr>
        <p:spPr>
          <a:xfrm rot="5400000">
            <a:off x="6953145" y="2996675"/>
            <a:ext cx="1191593" cy="2487358"/>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3" name="Tabelle 22">
            <a:extLst>
              <a:ext uri="{FF2B5EF4-FFF2-40B4-BE49-F238E27FC236}">
                <a16:creationId xmlns:a16="http://schemas.microsoft.com/office/drawing/2014/main" id="{4776EB97-3F96-4B31-A696-D098DE09FD32}"/>
              </a:ext>
            </a:extLst>
          </p:cNvPr>
          <p:cNvGraphicFramePr>
            <a:graphicFrameLocks noGrp="1"/>
          </p:cNvGraphicFramePr>
          <p:nvPr>
            <p:extLst>
              <p:ext uri="{D42A27DB-BD31-4B8C-83A1-F6EECF244321}">
                <p14:modId xmlns:p14="http://schemas.microsoft.com/office/powerpoint/2010/main" val="2806372552"/>
              </p:ext>
            </p:extLst>
          </p:nvPr>
        </p:nvGraphicFramePr>
        <p:xfrm>
          <a:off x="5261211" y="3725839"/>
          <a:ext cx="3531410" cy="1110309"/>
        </p:xfrm>
        <a:graphic>
          <a:graphicData uri="http://schemas.openxmlformats.org/drawingml/2006/table">
            <a:tbl>
              <a:tblPr firstRow="1" bandRow="1">
                <a:tableStyleId>{1DD1AFA3-17FB-4D27-8459-2F0334C7B981}</a:tableStyleId>
              </a:tblPr>
              <a:tblGrid>
                <a:gridCol w="1106550">
                  <a:extLst>
                    <a:ext uri="{9D8B030D-6E8A-4147-A177-3AD203B41FA5}">
                      <a16:colId xmlns:a16="http://schemas.microsoft.com/office/drawing/2014/main" val="2147645015"/>
                    </a:ext>
                  </a:extLst>
                </a:gridCol>
                <a:gridCol w="1194394">
                  <a:extLst>
                    <a:ext uri="{9D8B030D-6E8A-4147-A177-3AD203B41FA5}">
                      <a16:colId xmlns:a16="http://schemas.microsoft.com/office/drawing/2014/main" val="708895980"/>
                    </a:ext>
                  </a:extLst>
                </a:gridCol>
                <a:gridCol w="1230466">
                  <a:extLst>
                    <a:ext uri="{9D8B030D-6E8A-4147-A177-3AD203B41FA5}">
                      <a16:colId xmlns:a16="http://schemas.microsoft.com/office/drawing/2014/main" val="2225948939"/>
                    </a:ext>
                  </a:extLst>
                </a:gridCol>
              </a:tblGrid>
              <a:tr h="370103">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Neuerkrankung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Hospitalisierung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70103">
                <a:tc>
                  <a:txBody>
                    <a:bodyPr/>
                    <a:lstStyle/>
                    <a:p>
                      <a:r>
                        <a:rPr lang="de-DE" sz="1200" dirty="0">
                          <a:latin typeface="Hind" panose="020B0604020202020204" charset="0"/>
                          <a:cs typeface="Hind" panose="020B0604020202020204" charset="0"/>
                        </a:rPr>
                        <a:t>Berlin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70103">
                <a:tc>
                  <a:txBody>
                    <a:bodyPr/>
                    <a:lstStyle/>
                    <a:p>
                      <a:r>
                        <a:rPr lang="de-DE" sz="1200" dirty="0">
                          <a:latin typeface="Hind" panose="020B0604020202020204" charset="0"/>
                          <a:cs typeface="Hind" panose="020B0604020202020204" charset="0"/>
                        </a:rPr>
                        <a:t>Brandenburg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grpSp>
        <p:nvGrpSpPr>
          <p:cNvPr id="48" name="Google Shape;7122;p68">
            <a:extLst>
              <a:ext uri="{FF2B5EF4-FFF2-40B4-BE49-F238E27FC236}">
                <a16:creationId xmlns:a16="http://schemas.microsoft.com/office/drawing/2014/main" id="{D9125C00-0042-4FFC-9A66-C631C0730320}"/>
              </a:ext>
            </a:extLst>
          </p:cNvPr>
          <p:cNvGrpSpPr/>
          <p:nvPr/>
        </p:nvGrpSpPr>
        <p:grpSpPr>
          <a:xfrm>
            <a:off x="6372602" y="1963626"/>
            <a:ext cx="682938" cy="580528"/>
            <a:chOff x="5762467" y="2436584"/>
            <a:chExt cx="362163" cy="362163"/>
          </a:xfrm>
        </p:grpSpPr>
        <p:sp>
          <p:nvSpPr>
            <p:cNvPr id="49" name="Google Shape;7123;p68">
              <a:extLst>
                <a:ext uri="{FF2B5EF4-FFF2-40B4-BE49-F238E27FC236}">
                  <a16:creationId xmlns:a16="http://schemas.microsoft.com/office/drawing/2014/main" id="{C1CB61AA-6C46-4B8E-8353-1C1AA891C57F}"/>
                </a:ext>
              </a:extLst>
            </p:cNvPr>
            <p:cNvSpPr/>
            <p:nvPr/>
          </p:nvSpPr>
          <p:spPr>
            <a:xfrm>
              <a:off x="5762467" y="2778127"/>
              <a:ext cx="362163" cy="20619"/>
            </a:xfrm>
            <a:custGeom>
              <a:avLst/>
              <a:gdLst/>
              <a:ahLst/>
              <a:cxnLst/>
              <a:rect l="l" t="t" r="r" b="b"/>
              <a:pathLst>
                <a:path w="13823" h="787" extrusionOk="0">
                  <a:moveTo>
                    <a:pt x="201" y="1"/>
                  </a:moveTo>
                  <a:cubicBezTo>
                    <a:pt x="96" y="1"/>
                    <a:pt x="0" y="87"/>
                    <a:pt x="0" y="202"/>
                  </a:cubicBezTo>
                  <a:lnTo>
                    <a:pt x="0" y="585"/>
                  </a:lnTo>
                  <a:cubicBezTo>
                    <a:pt x="0" y="691"/>
                    <a:pt x="96" y="777"/>
                    <a:pt x="201" y="787"/>
                  </a:cubicBezTo>
                  <a:lnTo>
                    <a:pt x="13611" y="787"/>
                  </a:lnTo>
                  <a:cubicBezTo>
                    <a:pt x="13726" y="787"/>
                    <a:pt x="13822" y="691"/>
                    <a:pt x="13813" y="585"/>
                  </a:cubicBezTo>
                  <a:lnTo>
                    <a:pt x="13813" y="202"/>
                  </a:lnTo>
                  <a:cubicBezTo>
                    <a:pt x="13813" y="87"/>
                    <a:pt x="13726" y="1"/>
                    <a:pt x="13611" y="1"/>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24;p68">
              <a:extLst>
                <a:ext uri="{FF2B5EF4-FFF2-40B4-BE49-F238E27FC236}">
                  <a16:creationId xmlns:a16="http://schemas.microsoft.com/office/drawing/2014/main" id="{EE86A7D7-0A83-4413-87E0-56DF177B5483}"/>
                </a:ext>
              </a:extLst>
            </p:cNvPr>
            <p:cNvSpPr/>
            <p:nvPr/>
          </p:nvSpPr>
          <p:spPr>
            <a:xfrm>
              <a:off x="5762702" y="2777891"/>
              <a:ext cx="361927" cy="9301"/>
            </a:xfrm>
            <a:custGeom>
              <a:avLst/>
              <a:gdLst/>
              <a:ahLst/>
              <a:cxnLst/>
              <a:rect l="l" t="t" r="r" b="b"/>
              <a:pathLst>
                <a:path w="13814" h="355" extrusionOk="0">
                  <a:moveTo>
                    <a:pt x="212" y="0"/>
                  </a:moveTo>
                  <a:cubicBezTo>
                    <a:pt x="87" y="0"/>
                    <a:pt x="1" y="96"/>
                    <a:pt x="1" y="211"/>
                  </a:cubicBezTo>
                  <a:lnTo>
                    <a:pt x="1" y="355"/>
                  </a:lnTo>
                  <a:lnTo>
                    <a:pt x="13813" y="355"/>
                  </a:lnTo>
                  <a:lnTo>
                    <a:pt x="13813" y="211"/>
                  </a:lnTo>
                  <a:cubicBezTo>
                    <a:pt x="13813" y="96"/>
                    <a:pt x="13717" y="0"/>
                    <a:pt x="13602"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125;p68">
              <a:extLst>
                <a:ext uri="{FF2B5EF4-FFF2-40B4-BE49-F238E27FC236}">
                  <a16:creationId xmlns:a16="http://schemas.microsoft.com/office/drawing/2014/main" id="{5781FF7D-274A-4102-93D1-226AA3E643B6}"/>
                </a:ext>
              </a:extLst>
            </p:cNvPr>
            <p:cNvSpPr/>
            <p:nvPr/>
          </p:nvSpPr>
          <p:spPr>
            <a:xfrm>
              <a:off x="5852359" y="2528493"/>
              <a:ext cx="182352" cy="249660"/>
            </a:xfrm>
            <a:custGeom>
              <a:avLst/>
              <a:gdLst/>
              <a:ahLst/>
              <a:cxnLst/>
              <a:rect l="l" t="t" r="r" b="b"/>
              <a:pathLst>
                <a:path w="6960" h="9529" extrusionOk="0">
                  <a:moveTo>
                    <a:pt x="1" y="1"/>
                  </a:moveTo>
                  <a:lnTo>
                    <a:pt x="1" y="9529"/>
                  </a:lnTo>
                  <a:lnTo>
                    <a:pt x="6960" y="9529"/>
                  </a:lnTo>
                  <a:lnTo>
                    <a:pt x="6960"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126;p68">
              <a:extLst>
                <a:ext uri="{FF2B5EF4-FFF2-40B4-BE49-F238E27FC236}">
                  <a16:creationId xmlns:a16="http://schemas.microsoft.com/office/drawing/2014/main" id="{53CEEA38-09DB-4606-94DF-DB2A396E9DD8}"/>
                </a:ext>
              </a:extLst>
            </p:cNvPr>
            <p:cNvSpPr/>
            <p:nvPr/>
          </p:nvSpPr>
          <p:spPr>
            <a:xfrm>
              <a:off x="5838551" y="2508922"/>
              <a:ext cx="209967" cy="19860"/>
            </a:xfrm>
            <a:custGeom>
              <a:avLst/>
              <a:gdLst/>
              <a:ahLst/>
              <a:cxnLst/>
              <a:rect l="l" t="t" r="r" b="b"/>
              <a:pathLst>
                <a:path w="8014" h="758" extrusionOk="0">
                  <a:moveTo>
                    <a:pt x="211" y="0"/>
                  </a:moveTo>
                  <a:cubicBezTo>
                    <a:pt x="96" y="0"/>
                    <a:pt x="0" y="96"/>
                    <a:pt x="0" y="211"/>
                  </a:cubicBezTo>
                  <a:lnTo>
                    <a:pt x="0" y="547"/>
                  </a:lnTo>
                  <a:cubicBezTo>
                    <a:pt x="0" y="662"/>
                    <a:pt x="96" y="757"/>
                    <a:pt x="211" y="757"/>
                  </a:cubicBezTo>
                  <a:lnTo>
                    <a:pt x="7813" y="757"/>
                  </a:lnTo>
                  <a:cubicBezTo>
                    <a:pt x="7928" y="757"/>
                    <a:pt x="8014" y="662"/>
                    <a:pt x="8014" y="547"/>
                  </a:cubicBezTo>
                  <a:lnTo>
                    <a:pt x="8014" y="211"/>
                  </a:lnTo>
                  <a:cubicBezTo>
                    <a:pt x="8014" y="96"/>
                    <a:pt x="7928" y="0"/>
                    <a:pt x="7813"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127;p68">
              <a:extLst>
                <a:ext uri="{FF2B5EF4-FFF2-40B4-BE49-F238E27FC236}">
                  <a16:creationId xmlns:a16="http://schemas.microsoft.com/office/drawing/2014/main" id="{99F28C47-A9ED-471F-9867-E88DB1BD55A8}"/>
                </a:ext>
              </a:extLst>
            </p:cNvPr>
            <p:cNvSpPr/>
            <p:nvPr/>
          </p:nvSpPr>
          <p:spPr>
            <a:xfrm>
              <a:off x="6014589" y="2508922"/>
              <a:ext cx="33929" cy="19598"/>
            </a:xfrm>
            <a:custGeom>
              <a:avLst/>
              <a:gdLst/>
              <a:ahLst/>
              <a:cxnLst/>
              <a:rect l="l" t="t" r="r" b="b"/>
              <a:pathLst>
                <a:path w="1295" h="748" extrusionOk="0">
                  <a:moveTo>
                    <a:pt x="1" y="0"/>
                  </a:moveTo>
                  <a:lnTo>
                    <a:pt x="1" y="748"/>
                  </a:lnTo>
                  <a:lnTo>
                    <a:pt x="1094" y="748"/>
                  </a:lnTo>
                  <a:cubicBezTo>
                    <a:pt x="1209" y="748"/>
                    <a:pt x="1295" y="652"/>
                    <a:pt x="1295" y="537"/>
                  </a:cubicBezTo>
                  <a:lnTo>
                    <a:pt x="1295" y="201"/>
                  </a:lnTo>
                  <a:cubicBezTo>
                    <a:pt x="1295" y="86"/>
                    <a:pt x="1209" y="0"/>
                    <a:pt x="1094"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128;p68">
              <a:extLst>
                <a:ext uri="{FF2B5EF4-FFF2-40B4-BE49-F238E27FC236}">
                  <a16:creationId xmlns:a16="http://schemas.microsoft.com/office/drawing/2014/main" id="{D84B4223-2BF4-478B-8E8E-3BDB7E0F9428}"/>
                </a:ext>
              </a:extLst>
            </p:cNvPr>
            <p:cNvSpPr/>
            <p:nvPr/>
          </p:nvSpPr>
          <p:spPr>
            <a:xfrm>
              <a:off x="5762467" y="2565173"/>
              <a:ext cx="89918" cy="19598"/>
            </a:xfrm>
            <a:custGeom>
              <a:avLst/>
              <a:gdLst/>
              <a:ahLst/>
              <a:cxnLst/>
              <a:rect l="l" t="t" r="r" b="b"/>
              <a:pathLst>
                <a:path w="3432" h="748" extrusionOk="0">
                  <a:moveTo>
                    <a:pt x="201" y="0"/>
                  </a:moveTo>
                  <a:cubicBezTo>
                    <a:pt x="96" y="0"/>
                    <a:pt x="10" y="87"/>
                    <a:pt x="0" y="202"/>
                  </a:cubicBezTo>
                  <a:lnTo>
                    <a:pt x="0" y="547"/>
                  </a:lnTo>
                  <a:cubicBezTo>
                    <a:pt x="10" y="652"/>
                    <a:pt x="96" y="748"/>
                    <a:pt x="201" y="748"/>
                  </a:cubicBezTo>
                  <a:lnTo>
                    <a:pt x="3432" y="748"/>
                  </a:lnTo>
                  <a:lnTo>
                    <a:pt x="3432" y="0"/>
                  </a:ln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129;p68">
              <a:extLst>
                <a:ext uri="{FF2B5EF4-FFF2-40B4-BE49-F238E27FC236}">
                  <a16:creationId xmlns:a16="http://schemas.microsoft.com/office/drawing/2014/main" id="{6BC29555-439C-4F26-A702-460F0BA0CED4}"/>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30;p68">
              <a:extLst>
                <a:ext uri="{FF2B5EF4-FFF2-40B4-BE49-F238E27FC236}">
                  <a16:creationId xmlns:a16="http://schemas.microsoft.com/office/drawing/2014/main" id="{2EB90739-DCA6-461F-9DB0-773C9785EFD2}"/>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31;p68">
              <a:extLst>
                <a:ext uri="{FF2B5EF4-FFF2-40B4-BE49-F238E27FC236}">
                  <a16:creationId xmlns:a16="http://schemas.microsoft.com/office/drawing/2014/main" id="{B56AF9C9-F11B-46BA-A94F-0634BA1B660B}"/>
                </a:ext>
              </a:extLst>
            </p:cNvPr>
            <p:cNvSpPr/>
            <p:nvPr/>
          </p:nvSpPr>
          <p:spPr>
            <a:xfrm>
              <a:off x="5894803" y="2686217"/>
              <a:ext cx="97726" cy="91936"/>
            </a:xfrm>
            <a:custGeom>
              <a:avLst/>
              <a:gdLst/>
              <a:ahLst/>
              <a:cxnLst/>
              <a:rect l="l" t="t" r="r" b="b"/>
              <a:pathLst>
                <a:path w="3730" h="3509" extrusionOk="0">
                  <a:moveTo>
                    <a:pt x="576" y="0"/>
                  </a:moveTo>
                  <a:cubicBezTo>
                    <a:pt x="259" y="0"/>
                    <a:pt x="1" y="250"/>
                    <a:pt x="1" y="576"/>
                  </a:cubicBezTo>
                  <a:lnTo>
                    <a:pt x="1" y="3509"/>
                  </a:lnTo>
                  <a:lnTo>
                    <a:pt x="3729" y="3509"/>
                  </a:lnTo>
                  <a:lnTo>
                    <a:pt x="3720" y="3499"/>
                  </a:lnTo>
                  <a:lnTo>
                    <a:pt x="3720" y="576"/>
                  </a:lnTo>
                  <a:cubicBezTo>
                    <a:pt x="3720" y="250"/>
                    <a:pt x="3461" y="0"/>
                    <a:pt x="3145"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32;p68">
              <a:extLst>
                <a:ext uri="{FF2B5EF4-FFF2-40B4-BE49-F238E27FC236}">
                  <a16:creationId xmlns:a16="http://schemas.microsoft.com/office/drawing/2014/main" id="{D55D70A2-1FC2-45DD-B56C-795853ABC6E9}"/>
                </a:ext>
              </a:extLst>
            </p:cNvPr>
            <p:cNvSpPr/>
            <p:nvPr/>
          </p:nvSpPr>
          <p:spPr>
            <a:xfrm>
              <a:off x="5930959" y="2686217"/>
              <a:ext cx="25152" cy="91700"/>
            </a:xfrm>
            <a:custGeom>
              <a:avLst/>
              <a:gdLst/>
              <a:ahLst/>
              <a:cxnLst/>
              <a:rect l="l" t="t" r="r" b="b"/>
              <a:pathLst>
                <a:path w="960" h="3500" extrusionOk="0">
                  <a:moveTo>
                    <a:pt x="1" y="0"/>
                  </a:moveTo>
                  <a:lnTo>
                    <a:pt x="1" y="3499"/>
                  </a:lnTo>
                  <a:lnTo>
                    <a:pt x="959" y="3499"/>
                  </a:lnTo>
                  <a:lnTo>
                    <a:pt x="959" y="0"/>
                  </a:lnTo>
                  <a:close/>
                </a:path>
              </a:pathLst>
            </a:custGeom>
            <a:solidFill>
              <a:srgbClr val="93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3;p68">
              <a:extLst>
                <a:ext uri="{FF2B5EF4-FFF2-40B4-BE49-F238E27FC236}">
                  <a16:creationId xmlns:a16="http://schemas.microsoft.com/office/drawing/2014/main" id="{AAC7FC1A-C53F-40F4-8325-022998EB2AFF}"/>
                </a:ext>
              </a:extLst>
            </p:cNvPr>
            <p:cNvSpPr/>
            <p:nvPr/>
          </p:nvSpPr>
          <p:spPr>
            <a:xfrm>
              <a:off x="5770484" y="2584745"/>
              <a:ext cx="81901" cy="193173"/>
            </a:xfrm>
            <a:custGeom>
              <a:avLst/>
              <a:gdLst/>
              <a:ahLst/>
              <a:cxnLst/>
              <a:rect l="l" t="t" r="r" b="b"/>
              <a:pathLst>
                <a:path w="3126" h="7373" extrusionOk="0">
                  <a:moveTo>
                    <a:pt x="1" y="1"/>
                  </a:moveTo>
                  <a:lnTo>
                    <a:pt x="1" y="7372"/>
                  </a:lnTo>
                  <a:lnTo>
                    <a:pt x="3126" y="737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34;p68">
              <a:extLst>
                <a:ext uri="{FF2B5EF4-FFF2-40B4-BE49-F238E27FC236}">
                  <a16:creationId xmlns:a16="http://schemas.microsoft.com/office/drawing/2014/main" id="{956D3E50-8892-4C2E-B4E6-187A0654F698}"/>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35;p68">
              <a:extLst>
                <a:ext uri="{FF2B5EF4-FFF2-40B4-BE49-F238E27FC236}">
                  <a16:creationId xmlns:a16="http://schemas.microsoft.com/office/drawing/2014/main" id="{8600EA64-C52C-4907-A51F-24F192F2CBFD}"/>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36;p68">
              <a:extLst>
                <a:ext uri="{FF2B5EF4-FFF2-40B4-BE49-F238E27FC236}">
                  <a16:creationId xmlns:a16="http://schemas.microsoft.com/office/drawing/2014/main" id="{2F4D3DA1-8806-48CC-A901-8628E4063E8A}"/>
                </a:ext>
              </a:extLst>
            </p:cNvPr>
            <p:cNvSpPr/>
            <p:nvPr/>
          </p:nvSpPr>
          <p:spPr>
            <a:xfrm>
              <a:off x="6034685" y="2584745"/>
              <a:ext cx="81901" cy="193408"/>
            </a:xfrm>
            <a:custGeom>
              <a:avLst/>
              <a:gdLst/>
              <a:ahLst/>
              <a:cxnLst/>
              <a:rect l="l" t="t" r="r" b="b"/>
              <a:pathLst>
                <a:path w="3126" h="7382" extrusionOk="0">
                  <a:moveTo>
                    <a:pt x="1" y="1"/>
                  </a:moveTo>
                  <a:lnTo>
                    <a:pt x="1" y="7382"/>
                  </a:lnTo>
                  <a:lnTo>
                    <a:pt x="3126" y="738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37;p68">
              <a:extLst>
                <a:ext uri="{FF2B5EF4-FFF2-40B4-BE49-F238E27FC236}">
                  <a16:creationId xmlns:a16="http://schemas.microsoft.com/office/drawing/2014/main" id="{EBBE19EB-6262-4EA2-8112-4053BBD96E31}"/>
                </a:ext>
              </a:extLst>
            </p:cNvPr>
            <p:cNvSpPr/>
            <p:nvPr/>
          </p:nvSpPr>
          <p:spPr>
            <a:xfrm>
              <a:off x="6034685" y="2584745"/>
              <a:ext cx="17371" cy="193173"/>
            </a:xfrm>
            <a:custGeom>
              <a:avLst/>
              <a:gdLst/>
              <a:ahLst/>
              <a:cxnLst/>
              <a:rect l="l" t="t" r="r" b="b"/>
              <a:pathLst>
                <a:path w="663" h="7373" extrusionOk="0">
                  <a:moveTo>
                    <a:pt x="1" y="1"/>
                  </a:moveTo>
                  <a:lnTo>
                    <a:pt x="1"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138;p68">
              <a:extLst>
                <a:ext uri="{FF2B5EF4-FFF2-40B4-BE49-F238E27FC236}">
                  <a16:creationId xmlns:a16="http://schemas.microsoft.com/office/drawing/2014/main" id="{66F60D91-6664-47FB-98BC-57BF320CC634}"/>
                </a:ext>
              </a:extLst>
            </p:cNvPr>
            <p:cNvSpPr/>
            <p:nvPr/>
          </p:nvSpPr>
          <p:spPr>
            <a:xfrm>
              <a:off x="5872192"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46" y="2245"/>
                    <a:pt x="1142" y="2139"/>
                    <a:pt x="1142" y="2024"/>
                  </a:cubicBezTo>
                  <a:lnTo>
                    <a:pt x="1142" y="212"/>
                  </a:lnTo>
                  <a:cubicBezTo>
                    <a:pt x="1142" y="102"/>
                    <a:pt x="1045"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139;p68">
              <a:extLst>
                <a:ext uri="{FF2B5EF4-FFF2-40B4-BE49-F238E27FC236}">
                  <a16:creationId xmlns:a16="http://schemas.microsoft.com/office/drawing/2014/main" id="{3E7AE849-D6AD-4BFD-AA1B-C903A9C96F17}"/>
                </a:ext>
              </a:extLst>
            </p:cNvPr>
            <p:cNvSpPr/>
            <p:nvPr/>
          </p:nvSpPr>
          <p:spPr>
            <a:xfrm>
              <a:off x="5928706" y="2567400"/>
              <a:ext cx="29920" cy="58819"/>
            </a:xfrm>
            <a:custGeom>
              <a:avLst/>
              <a:gdLst/>
              <a:ahLst/>
              <a:cxnLst/>
              <a:rect l="l" t="t" r="r" b="b"/>
              <a:pathLst>
                <a:path w="1142" h="2245" extrusionOk="0">
                  <a:moveTo>
                    <a:pt x="205" y="1"/>
                  </a:moveTo>
                  <a:cubicBezTo>
                    <a:pt x="89" y="1"/>
                    <a:pt x="1" y="102"/>
                    <a:pt x="1" y="212"/>
                  </a:cubicBezTo>
                  <a:lnTo>
                    <a:pt x="1" y="2024"/>
                  </a:lnTo>
                  <a:cubicBezTo>
                    <a:pt x="1" y="2149"/>
                    <a:pt x="97" y="2245"/>
                    <a:pt x="221" y="2245"/>
                  </a:cubicBezTo>
                  <a:lnTo>
                    <a:pt x="911" y="2245"/>
                  </a:lnTo>
                  <a:cubicBezTo>
                    <a:pt x="1036" y="2245"/>
                    <a:pt x="1141" y="2149"/>
                    <a:pt x="1141" y="2024"/>
                  </a:cubicBezTo>
                  <a:lnTo>
                    <a:pt x="1141" y="212"/>
                  </a:lnTo>
                  <a:cubicBezTo>
                    <a:pt x="1141" y="102"/>
                    <a:pt x="1045" y="1"/>
                    <a:pt x="935" y="1"/>
                  </a:cubicBezTo>
                  <a:cubicBezTo>
                    <a:pt x="931" y="1"/>
                    <a:pt x="926" y="1"/>
                    <a:pt x="921" y="2"/>
                  </a:cubicBezTo>
                  <a:lnTo>
                    <a:pt x="221" y="2"/>
                  </a:lnTo>
                  <a:cubicBezTo>
                    <a:pt x="216" y="1"/>
                    <a:pt x="211" y="1"/>
                    <a:pt x="205"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140;p68">
              <a:extLst>
                <a:ext uri="{FF2B5EF4-FFF2-40B4-BE49-F238E27FC236}">
                  <a16:creationId xmlns:a16="http://schemas.microsoft.com/office/drawing/2014/main" id="{DB92334B-5404-476A-BD35-E63798A533CC}"/>
                </a:ext>
              </a:extLst>
            </p:cNvPr>
            <p:cNvSpPr/>
            <p:nvPr/>
          </p:nvSpPr>
          <p:spPr>
            <a:xfrm>
              <a:off x="5984957"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36" y="2245"/>
                    <a:pt x="1141" y="2149"/>
                    <a:pt x="1132" y="2024"/>
                  </a:cubicBezTo>
                  <a:lnTo>
                    <a:pt x="1132" y="212"/>
                  </a:lnTo>
                  <a:cubicBezTo>
                    <a:pt x="1132" y="102"/>
                    <a:pt x="1044"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141;p68">
              <a:extLst>
                <a:ext uri="{FF2B5EF4-FFF2-40B4-BE49-F238E27FC236}">
                  <a16:creationId xmlns:a16="http://schemas.microsoft.com/office/drawing/2014/main" id="{EF6A49A4-D42D-4FF9-8997-91BE809C44EF}"/>
                </a:ext>
              </a:extLst>
            </p:cNvPr>
            <p:cNvSpPr/>
            <p:nvPr/>
          </p:nvSpPr>
          <p:spPr>
            <a:xfrm>
              <a:off x="5796369" y="2651817"/>
              <a:ext cx="29894" cy="59029"/>
            </a:xfrm>
            <a:custGeom>
              <a:avLst/>
              <a:gdLst/>
              <a:ahLst/>
              <a:cxnLst/>
              <a:rect l="l" t="t" r="r" b="b"/>
              <a:pathLst>
                <a:path w="1141" h="2253" extrusionOk="0">
                  <a:moveTo>
                    <a:pt x="221" y="0"/>
                  </a:moveTo>
                  <a:cubicBezTo>
                    <a:pt x="106" y="0"/>
                    <a:pt x="0" y="96"/>
                    <a:pt x="10" y="221"/>
                  </a:cubicBezTo>
                  <a:lnTo>
                    <a:pt x="10" y="2032"/>
                  </a:lnTo>
                  <a:cubicBezTo>
                    <a:pt x="0" y="2147"/>
                    <a:pt x="106" y="2253"/>
                    <a:pt x="221" y="2253"/>
                  </a:cubicBezTo>
                  <a:lnTo>
                    <a:pt x="920" y="2253"/>
                  </a:lnTo>
                  <a:cubicBezTo>
                    <a:pt x="1045" y="2253"/>
                    <a:pt x="1141" y="2147"/>
                    <a:pt x="1141" y="2032"/>
                  </a:cubicBezTo>
                  <a:lnTo>
                    <a:pt x="1141" y="221"/>
                  </a:lnTo>
                  <a:cubicBezTo>
                    <a:pt x="1141" y="96"/>
                    <a:pt x="1045" y="0"/>
                    <a:pt x="920"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142;p68">
              <a:extLst>
                <a:ext uri="{FF2B5EF4-FFF2-40B4-BE49-F238E27FC236}">
                  <a16:creationId xmlns:a16="http://schemas.microsoft.com/office/drawing/2014/main" id="{3F230D00-F274-4618-B441-C03A1B05DA15}"/>
                </a:ext>
              </a:extLst>
            </p:cNvPr>
            <p:cNvSpPr/>
            <p:nvPr/>
          </p:nvSpPr>
          <p:spPr>
            <a:xfrm>
              <a:off x="6060806" y="2651817"/>
              <a:ext cx="29658" cy="59029"/>
            </a:xfrm>
            <a:custGeom>
              <a:avLst/>
              <a:gdLst/>
              <a:ahLst/>
              <a:cxnLst/>
              <a:rect l="l" t="t" r="r" b="b"/>
              <a:pathLst>
                <a:path w="1132" h="2253" extrusionOk="0">
                  <a:moveTo>
                    <a:pt x="221" y="0"/>
                  </a:moveTo>
                  <a:cubicBezTo>
                    <a:pt x="96" y="0"/>
                    <a:pt x="1" y="96"/>
                    <a:pt x="1" y="221"/>
                  </a:cubicBezTo>
                  <a:lnTo>
                    <a:pt x="1" y="2032"/>
                  </a:lnTo>
                  <a:cubicBezTo>
                    <a:pt x="1" y="2147"/>
                    <a:pt x="96" y="2253"/>
                    <a:pt x="221" y="2253"/>
                  </a:cubicBezTo>
                  <a:lnTo>
                    <a:pt x="921" y="2253"/>
                  </a:lnTo>
                  <a:cubicBezTo>
                    <a:pt x="1036" y="2253"/>
                    <a:pt x="1132" y="2147"/>
                    <a:pt x="1132" y="2032"/>
                  </a:cubicBezTo>
                  <a:lnTo>
                    <a:pt x="1132" y="221"/>
                  </a:lnTo>
                  <a:cubicBezTo>
                    <a:pt x="1132" y="96"/>
                    <a:pt x="1036" y="0"/>
                    <a:pt x="921"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143;p68">
              <a:extLst>
                <a:ext uri="{FF2B5EF4-FFF2-40B4-BE49-F238E27FC236}">
                  <a16:creationId xmlns:a16="http://schemas.microsoft.com/office/drawing/2014/main" id="{41144D31-B7CD-44B2-9A9B-F9B94AAB8D68}"/>
                </a:ext>
              </a:extLst>
            </p:cNvPr>
            <p:cNvSpPr/>
            <p:nvPr/>
          </p:nvSpPr>
          <p:spPr>
            <a:xfrm>
              <a:off x="6034685" y="2565173"/>
              <a:ext cx="89945" cy="19860"/>
            </a:xfrm>
            <a:custGeom>
              <a:avLst/>
              <a:gdLst/>
              <a:ahLst/>
              <a:cxnLst/>
              <a:rect l="l" t="t" r="r" b="b"/>
              <a:pathLst>
                <a:path w="3433" h="758" extrusionOk="0">
                  <a:moveTo>
                    <a:pt x="1" y="0"/>
                  </a:moveTo>
                  <a:lnTo>
                    <a:pt x="1" y="758"/>
                  </a:lnTo>
                  <a:lnTo>
                    <a:pt x="3221" y="758"/>
                  </a:lnTo>
                  <a:cubicBezTo>
                    <a:pt x="3336" y="758"/>
                    <a:pt x="3432" y="662"/>
                    <a:pt x="3432" y="547"/>
                  </a:cubicBezTo>
                  <a:lnTo>
                    <a:pt x="3432" y="211"/>
                  </a:lnTo>
                  <a:cubicBezTo>
                    <a:pt x="3432" y="96"/>
                    <a:pt x="3336" y="0"/>
                    <a:pt x="3221"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144;p68">
              <a:extLst>
                <a:ext uri="{FF2B5EF4-FFF2-40B4-BE49-F238E27FC236}">
                  <a16:creationId xmlns:a16="http://schemas.microsoft.com/office/drawing/2014/main" id="{8C47C112-B638-43CE-B986-B8DE174571FC}"/>
                </a:ext>
              </a:extLst>
            </p:cNvPr>
            <p:cNvSpPr/>
            <p:nvPr/>
          </p:nvSpPr>
          <p:spPr>
            <a:xfrm>
              <a:off x="6034685" y="2565173"/>
              <a:ext cx="17371" cy="19598"/>
            </a:xfrm>
            <a:custGeom>
              <a:avLst/>
              <a:gdLst/>
              <a:ahLst/>
              <a:cxnLst/>
              <a:rect l="l" t="t" r="r" b="b"/>
              <a:pathLst>
                <a:path w="663" h="748" extrusionOk="0">
                  <a:moveTo>
                    <a:pt x="1" y="0"/>
                  </a:moveTo>
                  <a:lnTo>
                    <a:pt x="1"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45;p68">
              <a:extLst>
                <a:ext uri="{FF2B5EF4-FFF2-40B4-BE49-F238E27FC236}">
                  <a16:creationId xmlns:a16="http://schemas.microsoft.com/office/drawing/2014/main" id="{D1A61A0A-9DEE-43DE-AC52-147897037167}"/>
                </a:ext>
              </a:extLst>
            </p:cNvPr>
            <p:cNvSpPr/>
            <p:nvPr/>
          </p:nvSpPr>
          <p:spPr>
            <a:xfrm>
              <a:off x="5892550" y="2436584"/>
              <a:ext cx="101735" cy="72364"/>
            </a:xfrm>
            <a:custGeom>
              <a:avLst/>
              <a:gdLst/>
              <a:ahLst/>
              <a:cxnLst/>
              <a:rect l="l" t="t" r="r" b="b"/>
              <a:pathLst>
                <a:path w="3883" h="2762" extrusionOk="0">
                  <a:moveTo>
                    <a:pt x="451" y="1"/>
                  </a:moveTo>
                  <a:cubicBezTo>
                    <a:pt x="202" y="1"/>
                    <a:pt x="0" y="202"/>
                    <a:pt x="0" y="451"/>
                  </a:cubicBezTo>
                  <a:lnTo>
                    <a:pt x="0" y="2761"/>
                  </a:lnTo>
                  <a:lnTo>
                    <a:pt x="3882" y="2761"/>
                  </a:lnTo>
                  <a:lnTo>
                    <a:pt x="3882" y="451"/>
                  </a:lnTo>
                  <a:cubicBezTo>
                    <a:pt x="3882" y="202"/>
                    <a:pt x="3681" y="1"/>
                    <a:pt x="3432"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146;p68">
              <a:extLst>
                <a:ext uri="{FF2B5EF4-FFF2-40B4-BE49-F238E27FC236}">
                  <a16:creationId xmlns:a16="http://schemas.microsoft.com/office/drawing/2014/main" id="{77821837-17C0-4646-9B55-9A80362CA1FE}"/>
                </a:ext>
              </a:extLst>
            </p:cNvPr>
            <p:cNvSpPr/>
            <p:nvPr/>
          </p:nvSpPr>
          <p:spPr>
            <a:xfrm>
              <a:off x="5976416" y="2436584"/>
              <a:ext cx="18130" cy="72364"/>
            </a:xfrm>
            <a:custGeom>
              <a:avLst/>
              <a:gdLst/>
              <a:ahLst/>
              <a:cxnLst/>
              <a:rect l="l" t="t" r="r" b="b"/>
              <a:pathLst>
                <a:path w="692" h="2762" extrusionOk="0">
                  <a:moveTo>
                    <a:pt x="1" y="1"/>
                  </a:moveTo>
                  <a:lnTo>
                    <a:pt x="1" y="2761"/>
                  </a:lnTo>
                  <a:lnTo>
                    <a:pt x="691" y="2761"/>
                  </a:lnTo>
                  <a:lnTo>
                    <a:pt x="691" y="451"/>
                  </a:lnTo>
                  <a:cubicBezTo>
                    <a:pt x="691" y="202"/>
                    <a:pt x="490" y="1"/>
                    <a:pt x="241"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147;p68">
              <a:extLst>
                <a:ext uri="{FF2B5EF4-FFF2-40B4-BE49-F238E27FC236}">
                  <a16:creationId xmlns:a16="http://schemas.microsoft.com/office/drawing/2014/main" id="{3111022D-31D0-4369-AF79-702E8CEB5FD0}"/>
                </a:ext>
              </a:extLst>
            </p:cNvPr>
            <p:cNvSpPr/>
            <p:nvPr/>
          </p:nvSpPr>
          <p:spPr>
            <a:xfrm>
              <a:off x="5919405" y="2450706"/>
              <a:ext cx="48260" cy="44619"/>
            </a:xfrm>
            <a:custGeom>
              <a:avLst/>
              <a:gdLst/>
              <a:ahLst/>
              <a:cxnLst/>
              <a:rect l="l" t="t" r="r" b="b"/>
              <a:pathLst>
                <a:path w="1842" h="1703" extrusionOk="0">
                  <a:moveTo>
                    <a:pt x="921" y="1"/>
                  </a:moveTo>
                  <a:cubicBezTo>
                    <a:pt x="816" y="1"/>
                    <a:pt x="710" y="70"/>
                    <a:pt x="710" y="209"/>
                  </a:cubicBezTo>
                  <a:lnTo>
                    <a:pt x="710" y="641"/>
                  </a:lnTo>
                  <a:lnTo>
                    <a:pt x="279" y="641"/>
                  </a:lnTo>
                  <a:cubicBezTo>
                    <a:pt x="1" y="641"/>
                    <a:pt x="1" y="1062"/>
                    <a:pt x="279" y="1062"/>
                  </a:cubicBezTo>
                  <a:lnTo>
                    <a:pt x="710" y="1062"/>
                  </a:lnTo>
                  <a:lnTo>
                    <a:pt x="710" y="1494"/>
                  </a:lnTo>
                  <a:cubicBezTo>
                    <a:pt x="710" y="1633"/>
                    <a:pt x="816" y="1702"/>
                    <a:pt x="921" y="1702"/>
                  </a:cubicBezTo>
                  <a:cubicBezTo>
                    <a:pt x="1027" y="1702"/>
                    <a:pt x="1132" y="1633"/>
                    <a:pt x="1132" y="1494"/>
                  </a:cubicBezTo>
                  <a:lnTo>
                    <a:pt x="1132" y="1062"/>
                  </a:lnTo>
                  <a:lnTo>
                    <a:pt x="1563" y="1062"/>
                  </a:lnTo>
                  <a:cubicBezTo>
                    <a:pt x="1841" y="1062"/>
                    <a:pt x="1841" y="641"/>
                    <a:pt x="1563" y="641"/>
                  </a:cubicBezTo>
                  <a:lnTo>
                    <a:pt x="1132" y="641"/>
                  </a:lnTo>
                  <a:lnTo>
                    <a:pt x="1132" y="209"/>
                  </a:lnTo>
                  <a:cubicBezTo>
                    <a:pt x="1132" y="70"/>
                    <a:pt x="1027" y="1"/>
                    <a:pt x="9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6816;p67">
            <a:extLst>
              <a:ext uri="{FF2B5EF4-FFF2-40B4-BE49-F238E27FC236}">
                <a16:creationId xmlns:a16="http://schemas.microsoft.com/office/drawing/2014/main" id="{CD74C073-2438-4021-A00D-D895B2488E44}"/>
              </a:ext>
            </a:extLst>
          </p:cNvPr>
          <p:cNvGrpSpPr/>
          <p:nvPr/>
        </p:nvGrpSpPr>
        <p:grpSpPr>
          <a:xfrm>
            <a:off x="1965228" y="2087063"/>
            <a:ext cx="566932" cy="550467"/>
            <a:chOff x="6319908" y="3696721"/>
            <a:chExt cx="373963" cy="343119"/>
          </a:xfrm>
        </p:grpSpPr>
        <p:sp>
          <p:nvSpPr>
            <p:cNvPr id="75" name="Google Shape;6817;p67">
              <a:extLst>
                <a:ext uri="{FF2B5EF4-FFF2-40B4-BE49-F238E27FC236}">
                  <a16:creationId xmlns:a16="http://schemas.microsoft.com/office/drawing/2014/main" id="{272E40F1-7934-4C95-A84F-23BA6C845429}"/>
                </a:ext>
              </a:extLst>
            </p:cNvPr>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rgbClr val="B7C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818;p67">
              <a:extLst>
                <a:ext uri="{FF2B5EF4-FFF2-40B4-BE49-F238E27FC236}">
                  <a16:creationId xmlns:a16="http://schemas.microsoft.com/office/drawing/2014/main" id="{A5E61D09-FDB0-47C7-916C-67903322F7BD}"/>
                </a:ext>
              </a:extLst>
            </p:cNvPr>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819;p67">
              <a:extLst>
                <a:ext uri="{FF2B5EF4-FFF2-40B4-BE49-F238E27FC236}">
                  <a16:creationId xmlns:a16="http://schemas.microsoft.com/office/drawing/2014/main" id="{13A49DA0-B9FB-46B2-95D0-AE93179FC45F}"/>
                </a:ext>
              </a:extLst>
            </p:cNvPr>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879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820;p67">
              <a:extLst>
                <a:ext uri="{FF2B5EF4-FFF2-40B4-BE49-F238E27FC236}">
                  <a16:creationId xmlns:a16="http://schemas.microsoft.com/office/drawing/2014/main" id="{7CCA053A-B6EB-43E9-A664-E6BA800952F2}"/>
                </a:ext>
              </a:extLst>
            </p:cNvPr>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707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21;p67">
              <a:extLst>
                <a:ext uri="{FF2B5EF4-FFF2-40B4-BE49-F238E27FC236}">
                  <a16:creationId xmlns:a16="http://schemas.microsoft.com/office/drawing/2014/main" id="{02F5395B-0AC9-4697-8A4F-9DBD9BB1F7EB}"/>
                </a:ext>
              </a:extLst>
            </p:cNvPr>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22;p67">
              <a:extLst>
                <a:ext uri="{FF2B5EF4-FFF2-40B4-BE49-F238E27FC236}">
                  <a16:creationId xmlns:a16="http://schemas.microsoft.com/office/drawing/2014/main" id="{66ED3972-975C-42D0-A508-D330F4703329}"/>
                </a:ext>
              </a:extLst>
            </p:cNvPr>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23;p67">
              <a:extLst>
                <a:ext uri="{FF2B5EF4-FFF2-40B4-BE49-F238E27FC236}">
                  <a16:creationId xmlns:a16="http://schemas.microsoft.com/office/drawing/2014/main" id="{98176A3B-435A-432F-B8B8-A2C0C4C500FA}"/>
                </a:ext>
              </a:extLst>
            </p:cNvPr>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24;p67">
              <a:extLst>
                <a:ext uri="{FF2B5EF4-FFF2-40B4-BE49-F238E27FC236}">
                  <a16:creationId xmlns:a16="http://schemas.microsoft.com/office/drawing/2014/main" id="{FD3CF4A3-E72F-4114-A407-601707B4AB7A}"/>
                </a:ext>
              </a:extLst>
            </p:cNvPr>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87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25;p67">
              <a:extLst>
                <a:ext uri="{FF2B5EF4-FFF2-40B4-BE49-F238E27FC236}">
                  <a16:creationId xmlns:a16="http://schemas.microsoft.com/office/drawing/2014/main" id="{CFB34541-F47C-4D32-88A4-C7D29D562D6B}"/>
                </a:ext>
              </a:extLst>
            </p:cNvPr>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7166;p68">
            <a:extLst>
              <a:ext uri="{FF2B5EF4-FFF2-40B4-BE49-F238E27FC236}">
                <a16:creationId xmlns:a16="http://schemas.microsoft.com/office/drawing/2014/main" id="{C63D835B-5C0C-4119-AA1B-6736FFC83EB0}"/>
              </a:ext>
            </a:extLst>
          </p:cNvPr>
          <p:cNvGrpSpPr/>
          <p:nvPr/>
        </p:nvGrpSpPr>
        <p:grpSpPr>
          <a:xfrm>
            <a:off x="2805763" y="1871952"/>
            <a:ext cx="407122" cy="315448"/>
            <a:chOff x="4875937" y="2468731"/>
            <a:chExt cx="407122" cy="315448"/>
          </a:xfrm>
        </p:grpSpPr>
        <p:sp>
          <p:nvSpPr>
            <p:cNvPr id="85" name="Google Shape;7167;p68">
              <a:extLst>
                <a:ext uri="{FF2B5EF4-FFF2-40B4-BE49-F238E27FC236}">
                  <a16:creationId xmlns:a16="http://schemas.microsoft.com/office/drawing/2014/main" id="{94918A19-FF94-43BF-A477-F994598E1951}"/>
                </a:ext>
              </a:extLst>
            </p:cNvPr>
            <p:cNvSpPr/>
            <p:nvPr/>
          </p:nvSpPr>
          <p:spPr>
            <a:xfrm>
              <a:off x="4876199" y="2482801"/>
              <a:ext cx="223041" cy="247380"/>
            </a:xfrm>
            <a:custGeom>
              <a:avLst/>
              <a:gdLst/>
              <a:ahLst/>
              <a:cxnLst/>
              <a:rect l="l" t="t" r="r" b="b"/>
              <a:pathLst>
                <a:path w="8513" h="9442" extrusionOk="0">
                  <a:moveTo>
                    <a:pt x="719" y="0"/>
                  </a:moveTo>
                  <a:cubicBezTo>
                    <a:pt x="317" y="0"/>
                    <a:pt x="0" y="317"/>
                    <a:pt x="0" y="719"/>
                  </a:cubicBezTo>
                  <a:lnTo>
                    <a:pt x="0" y="8723"/>
                  </a:lnTo>
                  <a:cubicBezTo>
                    <a:pt x="0" y="9126"/>
                    <a:pt x="317" y="9442"/>
                    <a:pt x="719" y="9442"/>
                  </a:cubicBezTo>
                  <a:lnTo>
                    <a:pt x="2483" y="9442"/>
                  </a:lnTo>
                  <a:cubicBezTo>
                    <a:pt x="2617" y="8570"/>
                    <a:pt x="3365" y="7918"/>
                    <a:pt x="4256" y="7918"/>
                  </a:cubicBezTo>
                  <a:cubicBezTo>
                    <a:pt x="5138" y="7918"/>
                    <a:pt x="5895" y="8570"/>
                    <a:pt x="6020" y="9442"/>
                  </a:cubicBezTo>
                  <a:lnTo>
                    <a:pt x="8512" y="9442"/>
                  </a:lnTo>
                  <a:lnTo>
                    <a:pt x="8512" y="719"/>
                  </a:lnTo>
                  <a:cubicBezTo>
                    <a:pt x="8512" y="326"/>
                    <a:pt x="8196" y="0"/>
                    <a:pt x="7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168;p68">
              <a:extLst>
                <a:ext uri="{FF2B5EF4-FFF2-40B4-BE49-F238E27FC236}">
                  <a16:creationId xmlns:a16="http://schemas.microsoft.com/office/drawing/2014/main" id="{0C4CC185-05B9-428F-B934-702AABB0158A}"/>
                </a:ext>
              </a:extLst>
            </p:cNvPr>
            <p:cNvSpPr/>
            <p:nvPr/>
          </p:nvSpPr>
          <p:spPr>
            <a:xfrm>
              <a:off x="5044456" y="2482801"/>
              <a:ext cx="54784" cy="247642"/>
            </a:xfrm>
            <a:custGeom>
              <a:avLst/>
              <a:gdLst/>
              <a:ahLst/>
              <a:cxnLst/>
              <a:rect l="l" t="t" r="r" b="b"/>
              <a:pathLst>
                <a:path w="2091" h="9452" extrusionOk="0">
                  <a:moveTo>
                    <a:pt x="0" y="0"/>
                  </a:moveTo>
                  <a:cubicBezTo>
                    <a:pt x="403" y="0"/>
                    <a:pt x="719" y="317"/>
                    <a:pt x="719" y="719"/>
                  </a:cubicBezTo>
                  <a:lnTo>
                    <a:pt x="719" y="9451"/>
                  </a:lnTo>
                  <a:lnTo>
                    <a:pt x="2081" y="9451"/>
                  </a:lnTo>
                  <a:lnTo>
                    <a:pt x="2081" y="719"/>
                  </a:lnTo>
                  <a:cubicBezTo>
                    <a:pt x="2090" y="326"/>
                    <a:pt x="1764" y="0"/>
                    <a:pt x="1362" y="0"/>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169;p68">
              <a:extLst>
                <a:ext uri="{FF2B5EF4-FFF2-40B4-BE49-F238E27FC236}">
                  <a16:creationId xmlns:a16="http://schemas.microsoft.com/office/drawing/2014/main" id="{0BEBBAC5-BCC7-487E-BCDD-339C369FDDD0}"/>
                </a:ext>
              </a:extLst>
            </p:cNvPr>
            <p:cNvSpPr/>
            <p:nvPr/>
          </p:nvSpPr>
          <p:spPr>
            <a:xfrm>
              <a:off x="5099214" y="2530249"/>
              <a:ext cx="183845" cy="200194"/>
            </a:xfrm>
            <a:custGeom>
              <a:avLst/>
              <a:gdLst/>
              <a:ahLst/>
              <a:cxnLst/>
              <a:rect l="l" t="t" r="r" b="b"/>
              <a:pathLst>
                <a:path w="7017" h="7641" extrusionOk="0">
                  <a:moveTo>
                    <a:pt x="0" y="1"/>
                  </a:moveTo>
                  <a:lnTo>
                    <a:pt x="0" y="7640"/>
                  </a:lnTo>
                  <a:lnTo>
                    <a:pt x="1467" y="7640"/>
                  </a:lnTo>
                  <a:cubicBezTo>
                    <a:pt x="1601" y="6759"/>
                    <a:pt x="2349" y="6116"/>
                    <a:pt x="3240" y="6116"/>
                  </a:cubicBezTo>
                  <a:cubicBezTo>
                    <a:pt x="4122" y="6116"/>
                    <a:pt x="4879" y="6759"/>
                    <a:pt x="5004" y="7640"/>
                  </a:cubicBezTo>
                  <a:lnTo>
                    <a:pt x="6298" y="7640"/>
                  </a:lnTo>
                  <a:cubicBezTo>
                    <a:pt x="6691" y="7640"/>
                    <a:pt x="7017" y="7315"/>
                    <a:pt x="7017" y="6922"/>
                  </a:cubicBezTo>
                  <a:lnTo>
                    <a:pt x="7017" y="3375"/>
                  </a:lnTo>
                  <a:cubicBezTo>
                    <a:pt x="7007" y="3126"/>
                    <a:pt x="6921" y="2877"/>
                    <a:pt x="6748" y="2694"/>
                  </a:cubicBezTo>
                  <a:lnTo>
                    <a:pt x="4649" y="346"/>
                  </a:lnTo>
                  <a:cubicBezTo>
                    <a:pt x="4457" y="126"/>
                    <a:pt x="4179" y="1"/>
                    <a:pt x="38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170;p68">
              <a:extLst>
                <a:ext uri="{FF2B5EF4-FFF2-40B4-BE49-F238E27FC236}">
                  <a16:creationId xmlns:a16="http://schemas.microsoft.com/office/drawing/2014/main" id="{45B89576-702B-4E1A-A303-5AD273F2D916}"/>
                </a:ext>
              </a:extLst>
            </p:cNvPr>
            <p:cNvSpPr/>
            <p:nvPr/>
          </p:nvSpPr>
          <p:spPr>
            <a:xfrm>
              <a:off x="5169770" y="2530249"/>
              <a:ext cx="113289" cy="200194"/>
            </a:xfrm>
            <a:custGeom>
              <a:avLst/>
              <a:gdLst/>
              <a:ahLst/>
              <a:cxnLst/>
              <a:rect l="l" t="t" r="r" b="b"/>
              <a:pathLst>
                <a:path w="4324" h="7641" extrusionOk="0">
                  <a:moveTo>
                    <a:pt x="33" y="0"/>
                  </a:moveTo>
                  <a:cubicBezTo>
                    <a:pt x="22" y="0"/>
                    <a:pt x="11" y="1"/>
                    <a:pt x="1" y="1"/>
                  </a:cubicBezTo>
                  <a:lnTo>
                    <a:pt x="64" y="1"/>
                  </a:lnTo>
                  <a:cubicBezTo>
                    <a:pt x="54" y="1"/>
                    <a:pt x="43" y="0"/>
                    <a:pt x="33" y="0"/>
                  </a:cubicBezTo>
                  <a:close/>
                  <a:moveTo>
                    <a:pt x="64" y="1"/>
                  </a:moveTo>
                  <a:lnTo>
                    <a:pt x="64" y="1"/>
                  </a:lnTo>
                  <a:cubicBezTo>
                    <a:pt x="337" y="10"/>
                    <a:pt x="590" y="132"/>
                    <a:pt x="767" y="336"/>
                  </a:cubicBezTo>
                  <a:lnTo>
                    <a:pt x="1189" y="816"/>
                  </a:lnTo>
                  <a:lnTo>
                    <a:pt x="1851" y="1554"/>
                  </a:lnTo>
                  <a:lnTo>
                    <a:pt x="2867" y="2694"/>
                  </a:lnTo>
                  <a:cubicBezTo>
                    <a:pt x="3039" y="2877"/>
                    <a:pt x="3135" y="3126"/>
                    <a:pt x="3135" y="3375"/>
                  </a:cubicBezTo>
                  <a:lnTo>
                    <a:pt x="3135" y="6922"/>
                  </a:lnTo>
                  <a:cubicBezTo>
                    <a:pt x="3135" y="7315"/>
                    <a:pt x="2809" y="7640"/>
                    <a:pt x="2416" y="7640"/>
                  </a:cubicBezTo>
                  <a:lnTo>
                    <a:pt x="3605" y="7640"/>
                  </a:lnTo>
                  <a:cubicBezTo>
                    <a:pt x="3998" y="7640"/>
                    <a:pt x="4324" y="7315"/>
                    <a:pt x="4324" y="6922"/>
                  </a:cubicBezTo>
                  <a:lnTo>
                    <a:pt x="4324" y="3375"/>
                  </a:lnTo>
                  <a:cubicBezTo>
                    <a:pt x="4314" y="3126"/>
                    <a:pt x="4218" y="2877"/>
                    <a:pt x="4055" y="2694"/>
                  </a:cubicBezTo>
                  <a:lnTo>
                    <a:pt x="3039" y="1554"/>
                  </a:lnTo>
                  <a:lnTo>
                    <a:pt x="2378" y="816"/>
                  </a:lnTo>
                  <a:lnTo>
                    <a:pt x="1956" y="336"/>
                  </a:lnTo>
                  <a:cubicBezTo>
                    <a:pt x="1755" y="126"/>
                    <a:pt x="1486" y="1"/>
                    <a:pt x="1189" y="1"/>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171;p68">
              <a:extLst>
                <a:ext uri="{FF2B5EF4-FFF2-40B4-BE49-F238E27FC236}">
                  <a16:creationId xmlns:a16="http://schemas.microsoft.com/office/drawing/2014/main" id="{0A29BA03-A59A-48F3-8F05-9194021A4491}"/>
                </a:ext>
              </a:extLst>
            </p:cNvPr>
            <p:cNvSpPr/>
            <p:nvPr/>
          </p:nvSpPr>
          <p:spPr>
            <a:xfrm>
              <a:off x="5141396" y="2560405"/>
              <a:ext cx="75115" cy="69849"/>
            </a:xfrm>
            <a:custGeom>
              <a:avLst/>
              <a:gdLst/>
              <a:ahLst/>
              <a:cxnLst/>
              <a:rect l="l" t="t" r="r" b="b"/>
              <a:pathLst>
                <a:path w="2867" h="2666" extrusionOk="0">
                  <a:moveTo>
                    <a:pt x="355" y="0"/>
                  </a:moveTo>
                  <a:cubicBezTo>
                    <a:pt x="163" y="0"/>
                    <a:pt x="0" y="154"/>
                    <a:pt x="10" y="345"/>
                  </a:cubicBezTo>
                  <a:lnTo>
                    <a:pt x="10" y="2320"/>
                  </a:lnTo>
                  <a:cubicBezTo>
                    <a:pt x="1" y="2506"/>
                    <a:pt x="154" y="2665"/>
                    <a:pt x="339" y="2665"/>
                  </a:cubicBezTo>
                  <a:cubicBezTo>
                    <a:pt x="344" y="2665"/>
                    <a:pt x="350" y="2665"/>
                    <a:pt x="355" y="2665"/>
                  </a:cubicBezTo>
                  <a:lnTo>
                    <a:pt x="2521" y="2665"/>
                  </a:lnTo>
                  <a:cubicBezTo>
                    <a:pt x="2713" y="2665"/>
                    <a:pt x="2866" y="2512"/>
                    <a:pt x="2866" y="2329"/>
                  </a:cubicBezTo>
                  <a:lnTo>
                    <a:pt x="2866" y="1572"/>
                  </a:lnTo>
                  <a:cubicBezTo>
                    <a:pt x="2866" y="1486"/>
                    <a:pt x="2838" y="1409"/>
                    <a:pt x="2790" y="1342"/>
                  </a:cubicBezTo>
                  <a:lnTo>
                    <a:pt x="1735" y="125"/>
                  </a:lnTo>
                  <a:cubicBezTo>
                    <a:pt x="1668" y="48"/>
                    <a:pt x="1572" y="0"/>
                    <a:pt x="1477"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172;p68">
              <a:extLst>
                <a:ext uri="{FF2B5EF4-FFF2-40B4-BE49-F238E27FC236}">
                  <a16:creationId xmlns:a16="http://schemas.microsoft.com/office/drawing/2014/main" id="{6AFB8661-B1F6-474F-AD80-BD5BAA6A1251}"/>
                </a:ext>
              </a:extLst>
            </p:cNvPr>
            <p:cNvSpPr/>
            <p:nvPr/>
          </p:nvSpPr>
          <p:spPr>
            <a:xfrm>
              <a:off x="5128846" y="2512669"/>
              <a:ext cx="62042" cy="17606"/>
            </a:xfrm>
            <a:custGeom>
              <a:avLst/>
              <a:gdLst/>
              <a:ahLst/>
              <a:cxnLst/>
              <a:rect l="l" t="t" r="r" b="b"/>
              <a:pathLst>
                <a:path w="2368" h="672" extrusionOk="0">
                  <a:moveTo>
                    <a:pt x="288" y="1"/>
                  </a:moveTo>
                  <a:cubicBezTo>
                    <a:pt x="125" y="1"/>
                    <a:pt x="0" y="126"/>
                    <a:pt x="0" y="289"/>
                  </a:cubicBezTo>
                  <a:lnTo>
                    <a:pt x="0" y="672"/>
                  </a:lnTo>
                  <a:lnTo>
                    <a:pt x="2368" y="672"/>
                  </a:lnTo>
                  <a:lnTo>
                    <a:pt x="2368" y="289"/>
                  </a:lnTo>
                  <a:cubicBezTo>
                    <a:pt x="2368" y="126"/>
                    <a:pt x="2243" y="1"/>
                    <a:pt x="2080" y="1"/>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173;p68">
              <a:extLst>
                <a:ext uri="{FF2B5EF4-FFF2-40B4-BE49-F238E27FC236}">
                  <a16:creationId xmlns:a16="http://schemas.microsoft.com/office/drawing/2014/main" id="{BB529489-1877-456E-A41D-412252051C26}"/>
                </a:ext>
              </a:extLst>
            </p:cNvPr>
            <p:cNvSpPr/>
            <p:nvPr/>
          </p:nvSpPr>
          <p:spPr>
            <a:xfrm>
              <a:off x="5135867" y="2468731"/>
              <a:ext cx="47998" cy="43728"/>
            </a:xfrm>
            <a:custGeom>
              <a:avLst/>
              <a:gdLst/>
              <a:ahLst/>
              <a:cxnLst/>
              <a:rect l="l" t="t" r="r" b="b"/>
              <a:pathLst>
                <a:path w="1832" h="1669" extrusionOk="0">
                  <a:moveTo>
                    <a:pt x="892" y="1"/>
                  </a:moveTo>
                  <a:cubicBezTo>
                    <a:pt x="403" y="1"/>
                    <a:pt x="1" y="403"/>
                    <a:pt x="1" y="892"/>
                  </a:cubicBezTo>
                  <a:lnTo>
                    <a:pt x="1" y="1668"/>
                  </a:lnTo>
                  <a:lnTo>
                    <a:pt x="1831" y="1668"/>
                  </a:lnTo>
                  <a:lnTo>
                    <a:pt x="1831" y="892"/>
                  </a:lnTo>
                  <a:cubicBezTo>
                    <a:pt x="1831" y="403"/>
                    <a:pt x="1438" y="1"/>
                    <a:pt x="950"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174;p68">
              <a:extLst>
                <a:ext uri="{FF2B5EF4-FFF2-40B4-BE49-F238E27FC236}">
                  <a16:creationId xmlns:a16="http://schemas.microsoft.com/office/drawing/2014/main" id="{BF8AFF10-5D48-4D81-85AD-E7AC6019921C}"/>
                </a:ext>
              </a:extLst>
            </p:cNvPr>
            <p:cNvSpPr/>
            <p:nvPr/>
          </p:nvSpPr>
          <p:spPr>
            <a:xfrm>
              <a:off x="5150697" y="2468731"/>
              <a:ext cx="33405" cy="43728"/>
            </a:xfrm>
            <a:custGeom>
              <a:avLst/>
              <a:gdLst/>
              <a:ahLst/>
              <a:cxnLst/>
              <a:rect l="l" t="t" r="r" b="b"/>
              <a:pathLst>
                <a:path w="1275" h="1669" extrusionOk="0">
                  <a:moveTo>
                    <a:pt x="355" y="1"/>
                  </a:moveTo>
                  <a:cubicBezTo>
                    <a:pt x="230" y="1"/>
                    <a:pt x="115" y="20"/>
                    <a:pt x="0" y="68"/>
                  </a:cubicBezTo>
                  <a:cubicBezTo>
                    <a:pt x="345" y="211"/>
                    <a:pt x="575" y="547"/>
                    <a:pt x="575" y="911"/>
                  </a:cubicBezTo>
                  <a:lnTo>
                    <a:pt x="575" y="1668"/>
                  </a:lnTo>
                  <a:lnTo>
                    <a:pt x="1275" y="1668"/>
                  </a:lnTo>
                  <a:lnTo>
                    <a:pt x="1275" y="911"/>
                  </a:lnTo>
                  <a:cubicBezTo>
                    <a:pt x="1265" y="403"/>
                    <a:pt x="853" y="1"/>
                    <a:pt x="355" y="1"/>
                  </a:cubicBez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175;p68">
              <a:extLst>
                <a:ext uri="{FF2B5EF4-FFF2-40B4-BE49-F238E27FC236}">
                  <a16:creationId xmlns:a16="http://schemas.microsoft.com/office/drawing/2014/main" id="{CDE1B8EA-0B40-4234-B303-DF6E79E63F1D}"/>
                </a:ext>
              </a:extLst>
            </p:cNvPr>
            <p:cNvSpPr/>
            <p:nvPr/>
          </p:nvSpPr>
          <p:spPr>
            <a:xfrm>
              <a:off x="4924905" y="2690488"/>
              <a:ext cx="109778" cy="93691"/>
            </a:xfrm>
            <a:custGeom>
              <a:avLst/>
              <a:gdLst/>
              <a:ahLst/>
              <a:cxnLst/>
              <a:rect l="l" t="t" r="r" b="b"/>
              <a:pathLst>
                <a:path w="4190" h="3576" extrusionOk="0">
                  <a:moveTo>
                    <a:pt x="2397" y="0"/>
                  </a:moveTo>
                  <a:cubicBezTo>
                    <a:pt x="796" y="0"/>
                    <a:pt x="1" y="1917"/>
                    <a:pt x="1122" y="3049"/>
                  </a:cubicBezTo>
                  <a:cubicBezTo>
                    <a:pt x="1486" y="3412"/>
                    <a:pt x="1935" y="3575"/>
                    <a:pt x="2375" y="3575"/>
                  </a:cubicBezTo>
                  <a:cubicBezTo>
                    <a:pt x="3292" y="3575"/>
                    <a:pt x="4174" y="2868"/>
                    <a:pt x="4180" y="1793"/>
                  </a:cubicBezTo>
                  <a:cubicBezTo>
                    <a:pt x="4190" y="806"/>
                    <a:pt x="3384" y="0"/>
                    <a:pt x="239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176;p68">
              <a:extLst>
                <a:ext uri="{FF2B5EF4-FFF2-40B4-BE49-F238E27FC236}">
                  <a16:creationId xmlns:a16="http://schemas.microsoft.com/office/drawing/2014/main" id="{65559284-B5C2-4C7C-B283-ACCEABE36478}"/>
                </a:ext>
              </a:extLst>
            </p:cNvPr>
            <p:cNvSpPr/>
            <p:nvPr/>
          </p:nvSpPr>
          <p:spPr>
            <a:xfrm>
              <a:off x="4949533" y="2697772"/>
              <a:ext cx="93691" cy="86303"/>
            </a:xfrm>
            <a:custGeom>
              <a:avLst/>
              <a:gdLst/>
              <a:ahLst/>
              <a:cxnLst/>
              <a:rect l="l" t="t" r="r" b="b"/>
              <a:pathLst>
                <a:path w="3576" h="3294" extrusionOk="0">
                  <a:moveTo>
                    <a:pt x="2464" y="0"/>
                  </a:moveTo>
                  <a:cubicBezTo>
                    <a:pt x="3294" y="1300"/>
                    <a:pt x="2243" y="2766"/>
                    <a:pt x="964" y="2766"/>
                  </a:cubicBezTo>
                  <a:cubicBezTo>
                    <a:pt x="648" y="2766"/>
                    <a:pt x="319" y="2676"/>
                    <a:pt x="0" y="2473"/>
                  </a:cubicBezTo>
                  <a:lnTo>
                    <a:pt x="0" y="2473"/>
                  </a:lnTo>
                  <a:cubicBezTo>
                    <a:pt x="345" y="3012"/>
                    <a:pt x="920" y="3294"/>
                    <a:pt x="1503" y="3294"/>
                  </a:cubicBezTo>
                  <a:cubicBezTo>
                    <a:pt x="1956" y="3294"/>
                    <a:pt x="2414" y="3123"/>
                    <a:pt x="2770" y="2771"/>
                  </a:cubicBezTo>
                  <a:cubicBezTo>
                    <a:pt x="3576" y="1965"/>
                    <a:pt x="3432" y="614"/>
                    <a:pt x="247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177;p68">
              <a:extLst>
                <a:ext uri="{FF2B5EF4-FFF2-40B4-BE49-F238E27FC236}">
                  <a16:creationId xmlns:a16="http://schemas.microsoft.com/office/drawing/2014/main" id="{06829251-0711-4C5C-BCE8-EBC2DF02866C}"/>
                </a:ext>
              </a:extLst>
            </p:cNvPr>
            <p:cNvSpPr/>
            <p:nvPr/>
          </p:nvSpPr>
          <p:spPr>
            <a:xfrm>
              <a:off x="4961087" y="2717605"/>
              <a:ext cx="46479" cy="39824"/>
            </a:xfrm>
            <a:custGeom>
              <a:avLst/>
              <a:gdLst/>
              <a:ahLst/>
              <a:cxnLst/>
              <a:rect l="l" t="t" r="r" b="b"/>
              <a:pathLst>
                <a:path w="1774" h="1520" extrusionOk="0">
                  <a:moveTo>
                    <a:pt x="1016" y="1"/>
                  </a:moveTo>
                  <a:cubicBezTo>
                    <a:pt x="336" y="1"/>
                    <a:pt x="0" y="815"/>
                    <a:pt x="470" y="1295"/>
                  </a:cubicBezTo>
                  <a:cubicBezTo>
                    <a:pt x="625" y="1450"/>
                    <a:pt x="817" y="1520"/>
                    <a:pt x="1005" y="1520"/>
                  </a:cubicBezTo>
                  <a:cubicBezTo>
                    <a:pt x="1397" y="1520"/>
                    <a:pt x="1773" y="1218"/>
                    <a:pt x="1773" y="758"/>
                  </a:cubicBezTo>
                  <a:cubicBezTo>
                    <a:pt x="1773" y="336"/>
                    <a:pt x="142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178;p68">
              <a:extLst>
                <a:ext uri="{FF2B5EF4-FFF2-40B4-BE49-F238E27FC236}">
                  <a16:creationId xmlns:a16="http://schemas.microsoft.com/office/drawing/2014/main" id="{BCBFCC5C-7C1D-4E09-9068-E27ECE61C54A}"/>
                </a:ext>
              </a:extLst>
            </p:cNvPr>
            <p:cNvSpPr/>
            <p:nvPr/>
          </p:nvSpPr>
          <p:spPr>
            <a:xfrm>
              <a:off x="5121300" y="2690488"/>
              <a:ext cx="109516" cy="93691"/>
            </a:xfrm>
            <a:custGeom>
              <a:avLst/>
              <a:gdLst/>
              <a:ahLst/>
              <a:cxnLst/>
              <a:rect l="l" t="t" r="r" b="b"/>
              <a:pathLst>
                <a:path w="4180" h="3576" extrusionOk="0">
                  <a:moveTo>
                    <a:pt x="2387" y="0"/>
                  </a:moveTo>
                  <a:cubicBezTo>
                    <a:pt x="796" y="0"/>
                    <a:pt x="1" y="1917"/>
                    <a:pt x="1122" y="3049"/>
                  </a:cubicBezTo>
                  <a:cubicBezTo>
                    <a:pt x="1486" y="3412"/>
                    <a:pt x="1934" y="3575"/>
                    <a:pt x="2375" y="3575"/>
                  </a:cubicBezTo>
                  <a:cubicBezTo>
                    <a:pt x="3292" y="3575"/>
                    <a:pt x="4173" y="2868"/>
                    <a:pt x="4180" y="1793"/>
                  </a:cubicBezTo>
                  <a:cubicBezTo>
                    <a:pt x="4180" y="806"/>
                    <a:pt x="3384" y="0"/>
                    <a:pt x="238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179;p68">
              <a:extLst>
                <a:ext uri="{FF2B5EF4-FFF2-40B4-BE49-F238E27FC236}">
                  <a16:creationId xmlns:a16="http://schemas.microsoft.com/office/drawing/2014/main" id="{A7519167-1D64-41DA-AF76-ED604956EC0C}"/>
                </a:ext>
              </a:extLst>
            </p:cNvPr>
            <p:cNvSpPr/>
            <p:nvPr/>
          </p:nvSpPr>
          <p:spPr>
            <a:xfrm>
              <a:off x="5144409" y="2697772"/>
              <a:ext cx="93691" cy="86303"/>
            </a:xfrm>
            <a:custGeom>
              <a:avLst/>
              <a:gdLst/>
              <a:ahLst/>
              <a:cxnLst/>
              <a:rect l="l" t="t" r="r" b="b"/>
              <a:pathLst>
                <a:path w="3576" h="3294" extrusionOk="0">
                  <a:moveTo>
                    <a:pt x="2483" y="0"/>
                  </a:moveTo>
                  <a:cubicBezTo>
                    <a:pt x="2934" y="710"/>
                    <a:pt x="2838" y="1639"/>
                    <a:pt x="2234" y="2234"/>
                  </a:cubicBezTo>
                  <a:cubicBezTo>
                    <a:pt x="1890" y="2583"/>
                    <a:pt x="1434" y="2762"/>
                    <a:pt x="973" y="2762"/>
                  </a:cubicBezTo>
                  <a:cubicBezTo>
                    <a:pt x="638" y="2762"/>
                    <a:pt x="299" y="2667"/>
                    <a:pt x="0" y="2473"/>
                  </a:cubicBezTo>
                  <a:lnTo>
                    <a:pt x="0" y="2473"/>
                  </a:lnTo>
                  <a:cubicBezTo>
                    <a:pt x="345" y="3012"/>
                    <a:pt x="924" y="3294"/>
                    <a:pt x="1507" y="3294"/>
                  </a:cubicBezTo>
                  <a:cubicBezTo>
                    <a:pt x="1961" y="3294"/>
                    <a:pt x="2418" y="3123"/>
                    <a:pt x="2771" y="2771"/>
                  </a:cubicBezTo>
                  <a:cubicBezTo>
                    <a:pt x="3576" y="1965"/>
                    <a:pt x="3432" y="623"/>
                    <a:pt x="248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180;p68">
              <a:extLst>
                <a:ext uri="{FF2B5EF4-FFF2-40B4-BE49-F238E27FC236}">
                  <a16:creationId xmlns:a16="http://schemas.microsoft.com/office/drawing/2014/main" id="{07A17C06-437C-4266-9384-DC0B0605188E}"/>
                </a:ext>
              </a:extLst>
            </p:cNvPr>
            <p:cNvSpPr/>
            <p:nvPr/>
          </p:nvSpPr>
          <p:spPr>
            <a:xfrm>
              <a:off x="5157220" y="2717605"/>
              <a:ext cx="46741" cy="39824"/>
            </a:xfrm>
            <a:custGeom>
              <a:avLst/>
              <a:gdLst/>
              <a:ahLst/>
              <a:cxnLst/>
              <a:rect l="l" t="t" r="r" b="b"/>
              <a:pathLst>
                <a:path w="1784" h="1520" extrusionOk="0">
                  <a:moveTo>
                    <a:pt x="1016" y="1"/>
                  </a:moveTo>
                  <a:cubicBezTo>
                    <a:pt x="345" y="1"/>
                    <a:pt x="0" y="815"/>
                    <a:pt x="480" y="1295"/>
                  </a:cubicBezTo>
                  <a:cubicBezTo>
                    <a:pt x="635" y="1450"/>
                    <a:pt x="827" y="1520"/>
                    <a:pt x="1015" y="1520"/>
                  </a:cubicBezTo>
                  <a:cubicBezTo>
                    <a:pt x="1407" y="1520"/>
                    <a:pt x="1783" y="1218"/>
                    <a:pt x="1783" y="758"/>
                  </a:cubicBezTo>
                  <a:cubicBezTo>
                    <a:pt x="1783" y="336"/>
                    <a:pt x="143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181;p68">
              <a:extLst>
                <a:ext uri="{FF2B5EF4-FFF2-40B4-BE49-F238E27FC236}">
                  <a16:creationId xmlns:a16="http://schemas.microsoft.com/office/drawing/2014/main" id="{8EC66956-9E58-4FBC-8199-CB7294B25B0C}"/>
                </a:ext>
              </a:extLst>
            </p:cNvPr>
            <p:cNvSpPr/>
            <p:nvPr/>
          </p:nvSpPr>
          <p:spPr>
            <a:xfrm>
              <a:off x="4936223" y="2525245"/>
              <a:ext cx="102730" cy="102494"/>
            </a:xfrm>
            <a:custGeom>
              <a:avLst/>
              <a:gdLst/>
              <a:ahLst/>
              <a:cxnLst/>
              <a:rect l="l" t="t" r="r" b="b"/>
              <a:pathLst>
                <a:path w="3921" h="3912" extrusionOk="0">
                  <a:moveTo>
                    <a:pt x="1678" y="0"/>
                  </a:moveTo>
                  <a:cubicBezTo>
                    <a:pt x="1476" y="0"/>
                    <a:pt x="1313" y="154"/>
                    <a:pt x="1313" y="355"/>
                  </a:cubicBezTo>
                  <a:lnTo>
                    <a:pt x="1313" y="1304"/>
                  </a:lnTo>
                  <a:lnTo>
                    <a:pt x="364" y="1304"/>
                  </a:lnTo>
                  <a:cubicBezTo>
                    <a:pt x="163" y="1304"/>
                    <a:pt x="0" y="1467"/>
                    <a:pt x="0" y="1668"/>
                  </a:cubicBezTo>
                  <a:lnTo>
                    <a:pt x="0" y="2234"/>
                  </a:lnTo>
                  <a:cubicBezTo>
                    <a:pt x="0" y="2425"/>
                    <a:pt x="163" y="2598"/>
                    <a:pt x="364" y="2598"/>
                  </a:cubicBezTo>
                  <a:lnTo>
                    <a:pt x="1304" y="2598"/>
                  </a:lnTo>
                  <a:lnTo>
                    <a:pt x="1304" y="3547"/>
                  </a:lnTo>
                  <a:cubicBezTo>
                    <a:pt x="1304" y="3748"/>
                    <a:pt x="1467" y="3911"/>
                    <a:pt x="1678" y="3911"/>
                  </a:cubicBezTo>
                  <a:lnTo>
                    <a:pt x="2234" y="3911"/>
                  </a:lnTo>
                  <a:cubicBezTo>
                    <a:pt x="2435" y="3911"/>
                    <a:pt x="2607" y="3748"/>
                    <a:pt x="2598" y="3547"/>
                  </a:cubicBezTo>
                  <a:lnTo>
                    <a:pt x="2598" y="2598"/>
                  </a:lnTo>
                  <a:lnTo>
                    <a:pt x="3547" y="2598"/>
                  </a:lnTo>
                  <a:cubicBezTo>
                    <a:pt x="3552" y="2598"/>
                    <a:pt x="3557" y="2598"/>
                    <a:pt x="3563" y="2598"/>
                  </a:cubicBezTo>
                  <a:cubicBezTo>
                    <a:pt x="3757" y="2598"/>
                    <a:pt x="3920" y="2430"/>
                    <a:pt x="3911" y="2234"/>
                  </a:cubicBezTo>
                  <a:lnTo>
                    <a:pt x="3911" y="1668"/>
                  </a:lnTo>
                  <a:cubicBezTo>
                    <a:pt x="3911" y="1467"/>
                    <a:pt x="3748" y="1304"/>
                    <a:pt x="3556" y="1304"/>
                  </a:cubicBezTo>
                  <a:lnTo>
                    <a:pt x="2607" y="1304"/>
                  </a:lnTo>
                  <a:lnTo>
                    <a:pt x="2607" y="355"/>
                  </a:lnTo>
                  <a:cubicBezTo>
                    <a:pt x="2607" y="154"/>
                    <a:pt x="2435" y="0"/>
                    <a:pt x="2243"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182;p68">
              <a:extLst>
                <a:ext uri="{FF2B5EF4-FFF2-40B4-BE49-F238E27FC236}">
                  <a16:creationId xmlns:a16="http://schemas.microsoft.com/office/drawing/2014/main" id="{C7CB512B-1BF1-4A00-902D-CE145CF1870A}"/>
                </a:ext>
              </a:extLst>
            </p:cNvPr>
            <p:cNvSpPr/>
            <p:nvPr/>
          </p:nvSpPr>
          <p:spPr>
            <a:xfrm>
              <a:off x="5098952" y="2670890"/>
              <a:ext cx="183872" cy="59815"/>
            </a:xfrm>
            <a:custGeom>
              <a:avLst/>
              <a:gdLst/>
              <a:ahLst/>
              <a:cxnLst/>
              <a:rect l="l" t="t" r="r" b="b"/>
              <a:pathLst>
                <a:path w="7018" h="2283" extrusionOk="0">
                  <a:moveTo>
                    <a:pt x="1" y="1"/>
                  </a:moveTo>
                  <a:lnTo>
                    <a:pt x="1" y="2282"/>
                  </a:lnTo>
                  <a:lnTo>
                    <a:pt x="1467" y="2282"/>
                  </a:lnTo>
                  <a:cubicBezTo>
                    <a:pt x="1601" y="1400"/>
                    <a:pt x="2359" y="748"/>
                    <a:pt x="3240" y="748"/>
                  </a:cubicBezTo>
                  <a:cubicBezTo>
                    <a:pt x="3247" y="748"/>
                    <a:pt x="3253" y="748"/>
                    <a:pt x="3260" y="748"/>
                  </a:cubicBezTo>
                  <a:cubicBezTo>
                    <a:pt x="4143" y="748"/>
                    <a:pt x="4880" y="1397"/>
                    <a:pt x="5014" y="2272"/>
                  </a:cubicBezTo>
                  <a:lnTo>
                    <a:pt x="6298" y="2272"/>
                  </a:lnTo>
                  <a:cubicBezTo>
                    <a:pt x="6691" y="2272"/>
                    <a:pt x="7017" y="1947"/>
                    <a:pt x="7017" y="1554"/>
                  </a:cubicBezTo>
                  <a:lnTo>
                    <a:pt x="7017"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183;p68">
              <a:extLst>
                <a:ext uri="{FF2B5EF4-FFF2-40B4-BE49-F238E27FC236}">
                  <a16:creationId xmlns:a16="http://schemas.microsoft.com/office/drawing/2014/main" id="{508C745F-F301-4392-B9C5-BF8286B1C309}"/>
                </a:ext>
              </a:extLst>
            </p:cNvPr>
            <p:cNvSpPr/>
            <p:nvPr/>
          </p:nvSpPr>
          <p:spPr>
            <a:xfrm>
              <a:off x="5233069" y="2670890"/>
              <a:ext cx="49990" cy="59553"/>
            </a:xfrm>
            <a:custGeom>
              <a:avLst/>
              <a:gdLst/>
              <a:ahLst/>
              <a:cxnLst/>
              <a:rect l="l" t="t" r="r" b="b"/>
              <a:pathLst>
                <a:path w="1908" h="2273" extrusionOk="0">
                  <a:moveTo>
                    <a:pt x="719" y="1"/>
                  </a:moveTo>
                  <a:lnTo>
                    <a:pt x="719" y="1554"/>
                  </a:lnTo>
                  <a:cubicBezTo>
                    <a:pt x="719" y="1947"/>
                    <a:pt x="393" y="2272"/>
                    <a:pt x="0" y="2272"/>
                  </a:cubicBezTo>
                  <a:lnTo>
                    <a:pt x="1189" y="2272"/>
                  </a:lnTo>
                  <a:cubicBezTo>
                    <a:pt x="1582" y="2272"/>
                    <a:pt x="1908" y="1947"/>
                    <a:pt x="1908" y="1554"/>
                  </a:cubicBezTo>
                  <a:lnTo>
                    <a:pt x="1908"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184;p68">
              <a:extLst>
                <a:ext uri="{FF2B5EF4-FFF2-40B4-BE49-F238E27FC236}">
                  <a16:creationId xmlns:a16="http://schemas.microsoft.com/office/drawing/2014/main" id="{59C0C724-4E5A-4379-825E-0359B79C3698}"/>
                </a:ext>
              </a:extLst>
            </p:cNvPr>
            <p:cNvSpPr/>
            <p:nvPr/>
          </p:nvSpPr>
          <p:spPr>
            <a:xfrm>
              <a:off x="4875937" y="2670655"/>
              <a:ext cx="223303" cy="59788"/>
            </a:xfrm>
            <a:custGeom>
              <a:avLst/>
              <a:gdLst/>
              <a:ahLst/>
              <a:cxnLst/>
              <a:rect l="l" t="t" r="r" b="b"/>
              <a:pathLst>
                <a:path w="8523" h="2282" extrusionOk="0">
                  <a:moveTo>
                    <a:pt x="1" y="0"/>
                  </a:moveTo>
                  <a:lnTo>
                    <a:pt x="1" y="1553"/>
                  </a:lnTo>
                  <a:cubicBezTo>
                    <a:pt x="1" y="1956"/>
                    <a:pt x="327" y="2281"/>
                    <a:pt x="720" y="2281"/>
                  </a:cubicBezTo>
                  <a:lnTo>
                    <a:pt x="2493" y="2281"/>
                  </a:lnTo>
                  <a:cubicBezTo>
                    <a:pt x="2627" y="1409"/>
                    <a:pt x="3375" y="757"/>
                    <a:pt x="4257" y="757"/>
                  </a:cubicBezTo>
                  <a:cubicBezTo>
                    <a:pt x="5148" y="757"/>
                    <a:pt x="5896" y="1409"/>
                    <a:pt x="6030" y="2281"/>
                  </a:cubicBezTo>
                  <a:lnTo>
                    <a:pt x="8522" y="2281"/>
                  </a:lnTo>
                  <a:lnTo>
                    <a:pt x="8522"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185;p68">
              <a:extLst>
                <a:ext uri="{FF2B5EF4-FFF2-40B4-BE49-F238E27FC236}">
                  <a16:creationId xmlns:a16="http://schemas.microsoft.com/office/drawing/2014/main" id="{5D4E5024-7C1C-433A-B0F1-D660874727C3}"/>
                </a:ext>
              </a:extLst>
            </p:cNvPr>
            <p:cNvSpPr/>
            <p:nvPr/>
          </p:nvSpPr>
          <p:spPr>
            <a:xfrm>
              <a:off x="5063529" y="2670890"/>
              <a:ext cx="35711" cy="59815"/>
            </a:xfrm>
            <a:custGeom>
              <a:avLst/>
              <a:gdLst/>
              <a:ahLst/>
              <a:cxnLst/>
              <a:rect l="l" t="t" r="r" b="b"/>
              <a:pathLst>
                <a:path w="1363" h="2283" extrusionOk="0">
                  <a:moveTo>
                    <a:pt x="1" y="1"/>
                  </a:moveTo>
                  <a:lnTo>
                    <a:pt x="1" y="2282"/>
                  </a:lnTo>
                  <a:lnTo>
                    <a:pt x="1362" y="2282"/>
                  </a:lnTo>
                  <a:lnTo>
                    <a:pt x="1362"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2073;p61">
            <a:extLst>
              <a:ext uri="{FF2B5EF4-FFF2-40B4-BE49-F238E27FC236}">
                <a16:creationId xmlns:a16="http://schemas.microsoft.com/office/drawing/2014/main" id="{9EFE76E6-0D10-41FC-B536-666B5B9C444D}"/>
              </a:ext>
            </a:extLst>
          </p:cNvPr>
          <p:cNvGrpSpPr/>
          <p:nvPr/>
        </p:nvGrpSpPr>
        <p:grpSpPr>
          <a:xfrm>
            <a:off x="2686301" y="2239054"/>
            <a:ext cx="3521236" cy="208784"/>
            <a:chOff x="6336021" y="3733725"/>
            <a:chExt cx="2566204" cy="351310"/>
          </a:xfrm>
        </p:grpSpPr>
        <p:sp>
          <p:nvSpPr>
            <p:cNvPr id="113" name="Google Shape;2074;p61">
              <a:extLst>
                <a:ext uri="{FF2B5EF4-FFF2-40B4-BE49-F238E27FC236}">
                  <a16:creationId xmlns:a16="http://schemas.microsoft.com/office/drawing/2014/main" id="{00E470A4-B310-4BEF-9B29-6417A2E47A7E}"/>
                </a:ext>
              </a:extLst>
            </p:cNvPr>
            <p:cNvSpPr/>
            <p:nvPr/>
          </p:nvSpPr>
          <p:spPr>
            <a:xfrm>
              <a:off x="6336021" y="3733735"/>
              <a:ext cx="135958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75;p61">
              <a:extLst>
                <a:ext uri="{FF2B5EF4-FFF2-40B4-BE49-F238E27FC236}">
                  <a16:creationId xmlns:a16="http://schemas.microsoft.com/office/drawing/2014/main" id="{AE29918E-05AE-4A76-A545-B07883482B79}"/>
                </a:ext>
              </a:extLst>
            </p:cNvPr>
            <p:cNvSpPr/>
            <p:nvPr/>
          </p:nvSpPr>
          <p:spPr>
            <a:xfrm>
              <a:off x="7674391" y="3733725"/>
              <a:ext cx="674445"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76;p61">
              <a:extLst>
                <a:ext uri="{FF2B5EF4-FFF2-40B4-BE49-F238E27FC236}">
                  <a16:creationId xmlns:a16="http://schemas.microsoft.com/office/drawing/2014/main" id="{A3EAE296-C585-4FDC-8B44-56DE58F9BD45}"/>
                </a:ext>
              </a:extLst>
            </p:cNvPr>
            <p:cNvSpPr/>
            <p:nvPr/>
          </p:nvSpPr>
          <p:spPr>
            <a:xfrm>
              <a:off x="8327125" y="3733725"/>
              <a:ext cx="41844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77;p61">
              <a:extLst>
                <a:ext uri="{FF2B5EF4-FFF2-40B4-BE49-F238E27FC236}">
                  <a16:creationId xmlns:a16="http://schemas.microsoft.com/office/drawing/2014/main" id="{F8D8D3EE-620E-4C98-9920-4D1BAD2FB940}"/>
                </a:ext>
              </a:extLst>
            </p:cNvPr>
            <p:cNvSpPr/>
            <p:nvPr/>
          </p:nvSpPr>
          <p:spPr>
            <a:xfrm>
              <a:off x="8711264" y="3733725"/>
              <a:ext cx="190961"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185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42" presetClass="path" presetSubtype="0" accel="50000" decel="50000" fill="hold" nodeType="withEffect">
                                  <p:stCondLst>
                                    <p:cond delay="0"/>
                                  </p:stCondLst>
                                  <p:childTnLst>
                                    <p:animMotion origin="layout" path="M -3.05556E-6 -4.44444E-6 L 0.31962 0.0034 " pathEditMode="relative" rAng="0" ptsTypes="AA">
                                      <p:cBhvr>
                                        <p:cTn id="18" dur="3000" fill="hold"/>
                                        <p:tgtEl>
                                          <p:spTgt spid="84"/>
                                        </p:tgtEl>
                                        <p:attrNameLst>
                                          <p:attrName>ppt_x</p:attrName>
                                          <p:attrName>ppt_y</p:attrName>
                                        </p:attrNameLst>
                                      </p:cBhvr>
                                      <p:rCtr x="15972" y="154"/>
                                    </p:animMotion>
                                  </p:childTnLst>
                                </p:cTn>
                              </p:par>
                              <p:par>
                                <p:cTn id="19" presetID="10" presetClass="entr" presetSubtype="0" fill="hold" nodeType="withEffect">
                                  <p:stCondLst>
                                    <p:cond delay="0"/>
                                  </p:stCondLst>
                                  <p:childTnLst>
                                    <p:set>
                                      <p:cBhvr>
                                        <p:cTn id="20" dur="1" fill="hold">
                                          <p:stCondLst>
                                            <p:cond delay="0"/>
                                          </p:stCondLst>
                                        </p:cTn>
                                        <p:tgtEl>
                                          <p:spTgt spid="112"/>
                                        </p:tgtEl>
                                        <p:attrNameLst>
                                          <p:attrName>style.visibility</p:attrName>
                                        </p:attrNameLst>
                                      </p:cBhvr>
                                      <p:to>
                                        <p:strVal val="visible"/>
                                      </p:to>
                                    </p:set>
                                    <p:animEffect transition="in" filter="fade">
                                      <p:cBhvr>
                                        <p:cTn id="2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ABSOLUTE NUMBERS </a:t>
            </a:r>
            <a:r>
              <a:rPr lang="de-DE" dirty="0" err="1"/>
              <a:t>OF</a:t>
            </a:r>
            <a:r>
              <a:rPr lang="de-DE" dirty="0"/>
              <a:t> </a:t>
            </a:r>
            <a:r>
              <a:rPr lang="de-DE" dirty="0" err="1"/>
              <a:t>HOSPITALIZATIONS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8" name="Grafik 7">
            <a:extLst>
              <a:ext uri="{FF2B5EF4-FFF2-40B4-BE49-F238E27FC236}">
                <a16:creationId xmlns:a16="http://schemas.microsoft.com/office/drawing/2014/main" id="{953F7637-D1F9-41C9-8D0F-40D4A922EBC2}"/>
              </a:ext>
            </a:extLst>
          </p:cNvPr>
          <p:cNvPicPr>
            <a:picLocks noChangeAspect="1"/>
          </p:cNvPicPr>
          <p:nvPr/>
        </p:nvPicPr>
        <p:blipFill>
          <a:blip r:embed="rId3"/>
          <a:stretch>
            <a:fillRect/>
          </a:stretch>
        </p:blipFill>
        <p:spPr>
          <a:xfrm>
            <a:off x="628270" y="1221086"/>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46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20537A3-A691-43E8-A0AD-EBB3E4542D4E}"/>
              </a:ext>
            </a:extLst>
          </p:cNvPr>
          <p:cNvPicPr>
            <a:picLocks noChangeAspect="1"/>
          </p:cNvPicPr>
          <p:nvPr/>
        </p:nvPicPr>
        <p:blipFill>
          <a:blip r:embed="rId3"/>
          <a:stretch>
            <a:fillRect/>
          </a:stretch>
        </p:blipFill>
        <p:spPr>
          <a:xfrm>
            <a:off x="628270" y="1221087"/>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NUMBERS </a:t>
            </a:r>
            <a:r>
              <a:rPr lang="de-DE" dirty="0" err="1"/>
              <a:t>REPORTED</a:t>
            </a:r>
            <a:r>
              <a:rPr lang="de-DE" dirty="0"/>
              <a:t> BY THE </a:t>
            </a:r>
            <a:r>
              <a:rPr lang="de-DE" dirty="0" err="1"/>
              <a:t>RKI</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35715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22D5561-2D83-45EE-8FD0-0EEB8D235FE1}"/>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4849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3"/>
          <p:cNvGrpSpPr/>
          <p:nvPr/>
        </p:nvGrpSpPr>
        <p:grpSpPr>
          <a:xfrm>
            <a:off x="3855446" y="1102940"/>
            <a:ext cx="971700" cy="652014"/>
            <a:chOff x="3600450" y="1186000"/>
            <a:chExt cx="1457400" cy="971700"/>
          </a:xfrm>
        </p:grpSpPr>
        <p:sp>
          <p:nvSpPr>
            <p:cNvPr id="364" name="Google Shape;364;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 name="Google Shape;365;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6" name="Google Shape;366;p33"/>
            <p:cNvCxnSpPr>
              <a:stCxn id="36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67" name="Google Shape;367;p33"/>
          <p:cNvSpPr txBox="1">
            <a:spLocks noGrp="1"/>
          </p:cNvSpPr>
          <p:nvPr>
            <p:ph type="title" idx="3"/>
          </p:nvPr>
        </p:nvSpPr>
        <p:spPr>
          <a:xfrm>
            <a:off x="2643625" y="346050"/>
            <a:ext cx="3856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AGENDA</a:t>
            </a:r>
            <a:endParaRPr dirty="0"/>
          </a:p>
        </p:txBody>
      </p:sp>
      <p:sp>
        <p:nvSpPr>
          <p:cNvPr id="369" name="Google Shape;369;p33"/>
          <p:cNvSpPr txBox="1">
            <a:spLocks noGrp="1"/>
          </p:cNvSpPr>
          <p:nvPr>
            <p:ph type="title"/>
          </p:nvPr>
        </p:nvSpPr>
        <p:spPr>
          <a:xfrm>
            <a:off x="4126946" y="1123991"/>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200" dirty="0"/>
          </a:p>
        </p:txBody>
      </p:sp>
      <p:sp>
        <p:nvSpPr>
          <p:cNvPr id="370" name="Google Shape;370;p33"/>
          <p:cNvSpPr txBox="1">
            <a:spLocks noGrp="1"/>
          </p:cNvSpPr>
          <p:nvPr>
            <p:ph type="subTitle" idx="2"/>
          </p:nvPr>
        </p:nvSpPr>
        <p:spPr>
          <a:xfrm flipH="1">
            <a:off x="1134524" y="1128491"/>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DE" dirty="0"/>
              <a:t>Background Information</a:t>
            </a:r>
            <a:endParaRPr dirty="0"/>
          </a:p>
        </p:txBody>
      </p:sp>
      <p:grpSp>
        <p:nvGrpSpPr>
          <p:cNvPr id="371" name="Google Shape;371;p33"/>
          <p:cNvGrpSpPr/>
          <p:nvPr/>
        </p:nvGrpSpPr>
        <p:grpSpPr>
          <a:xfrm flipH="1">
            <a:off x="3855451" y="1842876"/>
            <a:ext cx="971695" cy="667594"/>
            <a:chOff x="3600450" y="1186000"/>
            <a:chExt cx="1457400" cy="971700"/>
          </a:xfrm>
        </p:grpSpPr>
        <p:sp>
          <p:nvSpPr>
            <p:cNvPr id="372" name="Google Shape;372;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33"/>
            <p:cNvCxnSpPr>
              <a:stCxn id="37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80" name="Google Shape;380;p33"/>
          <p:cNvSpPr txBox="1">
            <a:spLocks noGrp="1"/>
          </p:cNvSpPr>
          <p:nvPr>
            <p:ph type="subTitle" idx="5"/>
          </p:nvPr>
        </p:nvSpPr>
        <p:spPr>
          <a:xfrm flipH="1">
            <a:off x="4820788" y="1872378"/>
            <a:ext cx="2706300" cy="5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Processing</a:t>
            </a:r>
            <a:endParaRPr dirty="0"/>
          </a:p>
        </p:txBody>
      </p:sp>
      <p:sp>
        <p:nvSpPr>
          <p:cNvPr id="382" name="Google Shape;382;p33"/>
          <p:cNvSpPr txBox="1">
            <a:spLocks noGrp="1"/>
          </p:cNvSpPr>
          <p:nvPr>
            <p:ph type="subTitle" idx="7"/>
          </p:nvPr>
        </p:nvSpPr>
        <p:spPr>
          <a:xfrm flipH="1">
            <a:off x="1126155" y="2650667"/>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Data Analysis</a:t>
            </a:r>
            <a:endParaRPr dirty="0"/>
          </a:p>
        </p:txBody>
      </p:sp>
      <p:sp>
        <p:nvSpPr>
          <p:cNvPr id="383" name="Google Shape;383;p33"/>
          <p:cNvSpPr txBox="1">
            <a:spLocks noGrp="1"/>
          </p:cNvSpPr>
          <p:nvPr>
            <p:ph type="title" idx="8"/>
          </p:nvPr>
        </p:nvSpPr>
        <p:spPr>
          <a:xfrm>
            <a:off x="3805671" y="1863378"/>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200" dirty="0"/>
          </a:p>
        </p:txBody>
      </p:sp>
      <p:grpSp>
        <p:nvGrpSpPr>
          <p:cNvPr id="33" name="Google Shape;371;p33">
            <a:extLst>
              <a:ext uri="{FF2B5EF4-FFF2-40B4-BE49-F238E27FC236}">
                <a16:creationId xmlns:a16="http://schemas.microsoft.com/office/drawing/2014/main" id="{E07084DF-AB3D-4116-A08C-896DAA95D4DB}"/>
              </a:ext>
            </a:extLst>
          </p:cNvPr>
          <p:cNvGrpSpPr/>
          <p:nvPr/>
        </p:nvGrpSpPr>
        <p:grpSpPr>
          <a:xfrm flipH="1">
            <a:off x="3849093" y="3379961"/>
            <a:ext cx="971695" cy="667594"/>
            <a:chOff x="3600450" y="1186000"/>
            <a:chExt cx="1457400" cy="971700"/>
          </a:xfrm>
        </p:grpSpPr>
        <p:sp>
          <p:nvSpPr>
            <p:cNvPr id="34" name="Google Shape;372;p33">
              <a:extLst>
                <a:ext uri="{FF2B5EF4-FFF2-40B4-BE49-F238E27FC236}">
                  <a16:creationId xmlns:a16="http://schemas.microsoft.com/office/drawing/2014/main" id="{6BBE76AA-C957-409E-A38A-6834B2B5813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73;p33">
              <a:extLst>
                <a:ext uri="{FF2B5EF4-FFF2-40B4-BE49-F238E27FC236}">
                  <a16:creationId xmlns:a16="http://schemas.microsoft.com/office/drawing/2014/main" id="{B3BF4F55-9689-4D5D-BF77-C071D6BE3E9A}"/>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374;p33">
              <a:extLst>
                <a:ext uri="{FF2B5EF4-FFF2-40B4-BE49-F238E27FC236}">
                  <a16:creationId xmlns:a16="http://schemas.microsoft.com/office/drawing/2014/main" id="{E26FFBE2-1657-452E-BD63-BA309F0DD4A6}"/>
                </a:ext>
              </a:extLst>
            </p:cNvPr>
            <p:cNvCxnSpPr>
              <a:stCxn id="3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37" name="Google Shape;363;p33">
            <a:extLst>
              <a:ext uri="{FF2B5EF4-FFF2-40B4-BE49-F238E27FC236}">
                <a16:creationId xmlns:a16="http://schemas.microsoft.com/office/drawing/2014/main" id="{281F2495-8AC2-43B2-9490-F49FCD71B9D5}"/>
              </a:ext>
            </a:extLst>
          </p:cNvPr>
          <p:cNvGrpSpPr/>
          <p:nvPr/>
        </p:nvGrpSpPr>
        <p:grpSpPr>
          <a:xfrm>
            <a:off x="3849094" y="2617047"/>
            <a:ext cx="971700" cy="652014"/>
            <a:chOff x="3600450" y="1186000"/>
            <a:chExt cx="1457400" cy="971700"/>
          </a:xfrm>
        </p:grpSpPr>
        <p:sp>
          <p:nvSpPr>
            <p:cNvPr id="38" name="Google Shape;364;p33">
              <a:extLst>
                <a:ext uri="{FF2B5EF4-FFF2-40B4-BE49-F238E27FC236}">
                  <a16:creationId xmlns:a16="http://schemas.microsoft.com/office/drawing/2014/main" id="{41262F7A-250D-40D6-AB9C-16CB7A5BCFF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65;p33">
              <a:extLst>
                <a:ext uri="{FF2B5EF4-FFF2-40B4-BE49-F238E27FC236}">
                  <a16:creationId xmlns:a16="http://schemas.microsoft.com/office/drawing/2014/main" id="{C0294D66-A61D-4245-A6A6-CFCCF684115F}"/>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366;p33">
              <a:extLst>
                <a:ext uri="{FF2B5EF4-FFF2-40B4-BE49-F238E27FC236}">
                  <a16:creationId xmlns:a16="http://schemas.microsoft.com/office/drawing/2014/main" id="{A367905E-ED20-4C05-A6C7-9FE648717183}"/>
                </a:ext>
              </a:extLst>
            </p:cNvPr>
            <p:cNvCxnSpPr>
              <a:stCxn id="38"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41" name="Google Shape;363;p33">
            <a:extLst>
              <a:ext uri="{FF2B5EF4-FFF2-40B4-BE49-F238E27FC236}">
                <a16:creationId xmlns:a16="http://schemas.microsoft.com/office/drawing/2014/main" id="{D853CAB8-33A8-49DE-BFCA-A9716074D7E4}"/>
              </a:ext>
            </a:extLst>
          </p:cNvPr>
          <p:cNvGrpSpPr/>
          <p:nvPr/>
        </p:nvGrpSpPr>
        <p:grpSpPr>
          <a:xfrm>
            <a:off x="3849093" y="4158455"/>
            <a:ext cx="971700" cy="652014"/>
            <a:chOff x="3600450" y="1186000"/>
            <a:chExt cx="1457400" cy="971700"/>
          </a:xfrm>
        </p:grpSpPr>
        <p:sp>
          <p:nvSpPr>
            <p:cNvPr id="42" name="Google Shape;364;p33">
              <a:extLst>
                <a:ext uri="{FF2B5EF4-FFF2-40B4-BE49-F238E27FC236}">
                  <a16:creationId xmlns:a16="http://schemas.microsoft.com/office/drawing/2014/main" id="{EC3BABB4-DF2B-49A9-A4C0-F62D8E12741D}"/>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365;p33">
              <a:extLst>
                <a:ext uri="{FF2B5EF4-FFF2-40B4-BE49-F238E27FC236}">
                  <a16:creationId xmlns:a16="http://schemas.microsoft.com/office/drawing/2014/main" id="{EF088562-F115-4DC4-9E83-D392F9FEC4E6}"/>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366;p33">
              <a:extLst>
                <a:ext uri="{FF2B5EF4-FFF2-40B4-BE49-F238E27FC236}">
                  <a16:creationId xmlns:a16="http://schemas.microsoft.com/office/drawing/2014/main" id="{F35D140F-7242-45ED-A54C-1A5FFDAD8112}"/>
                </a:ext>
              </a:extLst>
            </p:cNvPr>
            <p:cNvCxnSpPr>
              <a:stCxn id="4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45" name="Google Shape;369;p33">
            <a:extLst>
              <a:ext uri="{FF2B5EF4-FFF2-40B4-BE49-F238E27FC236}">
                <a16:creationId xmlns:a16="http://schemas.microsoft.com/office/drawing/2014/main" id="{ED4E828E-2BEA-4CA7-8195-C6F1339F2F85}"/>
              </a:ext>
            </a:extLst>
          </p:cNvPr>
          <p:cNvSpPr txBox="1">
            <a:spLocks/>
          </p:cNvSpPr>
          <p:nvPr/>
        </p:nvSpPr>
        <p:spPr>
          <a:xfrm>
            <a:off x="4126946" y="2641667"/>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03</a:t>
            </a:r>
          </a:p>
        </p:txBody>
      </p:sp>
      <p:sp>
        <p:nvSpPr>
          <p:cNvPr id="46" name="Google Shape;369;p33">
            <a:extLst>
              <a:ext uri="{FF2B5EF4-FFF2-40B4-BE49-F238E27FC236}">
                <a16:creationId xmlns:a16="http://schemas.microsoft.com/office/drawing/2014/main" id="{379642E7-DE6D-48BC-8F75-FDE44F3AF218}"/>
              </a:ext>
            </a:extLst>
          </p:cNvPr>
          <p:cNvSpPr txBox="1">
            <a:spLocks/>
          </p:cNvSpPr>
          <p:nvPr/>
        </p:nvSpPr>
        <p:spPr>
          <a:xfrm>
            <a:off x="3812064" y="3412252"/>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04</a:t>
            </a:r>
          </a:p>
        </p:txBody>
      </p:sp>
      <p:sp>
        <p:nvSpPr>
          <p:cNvPr id="47" name="Google Shape;369;p33">
            <a:extLst>
              <a:ext uri="{FF2B5EF4-FFF2-40B4-BE49-F238E27FC236}">
                <a16:creationId xmlns:a16="http://schemas.microsoft.com/office/drawing/2014/main" id="{47B02250-8DD5-4A5D-9CCC-E513DC887D92}"/>
              </a:ext>
            </a:extLst>
          </p:cNvPr>
          <p:cNvSpPr txBox="1">
            <a:spLocks/>
          </p:cNvSpPr>
          <p:nvPr/>
        </p:nvSpPr>
        <p:spPr>
          <a:xfrm>
            <a:off x="4153112" y="4183668"/>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05</a:t>
            </a:r>
          </a:p>
        </p:txBody>
      </p:sp>
      <p:sp>
        <p:nvSpPr>
          <p:cNvPr id="48" name="Google Shape;380;p33">
            <a:extLst>
              <a:ext uri="{FF2B5EF4-FFF2-40B4-BE49-F238E27FC236}">
                <a16:creationId xmlns:a16="http://schemas.microsoft.com/office/drawing/2014/main" id="{25FCD8C2-82B5-4D0C-9EA9-FBDA7B648E41}"/>
              </a:ext>
            </a:extLst>
          </p:cNvPr>
          <p:cNvSpPr txBox="1">
            <a:spLocks/>
          </p:cNvSpPr>
          <p:nvPr/>
        </p:nvSpPr>
        <p:spPr>
          <a:xfrm flipH="1">
            <a:off x="4827146" y="341675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Excursion: Time Series</a:t>
            </a:r>
          </a:p>
        </p:txBody>
      </p:sp>
      <p:sp>
        <p:nvSpPr>
          <p:cNvPr id="49" name="Google Shape;382;p33">
            <a:extLst>
              <a:ext uri="{FF2B5EF4-FFF2-40B4-BE49-F238E27FC236}">
                <a16:creationId xmlns:a16="http://schemas.microsoft.com/office/drawing/2014/main" id="{720BDD76-C03F-4DD1-9C82-D1D97A4D19B9}"/>
              </a:ext>
            </a:extLst>
          </p:cNvPr>
          <p:cNvSpPr txBox="1">
            <a:spLocks/>
          </p:cNvSpPr>
          <p:nvPr/>
        </p:nvSpPr>
        <p:spPr>
          <a:xfrm flipH="1">
            <a:off x="1099371" y="420006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Model Introduction</a:t>
            </a:r>
          </a:p>
        </p:txBody>
      </p:sp>
      <p:sp>
        <p:nvSpPr>
          <p:cNvPr id="51" name="Textfeld 50">
            <a:extLst>
              <a:ext uri="{FF2B5EF4-FFF2-40B4-BE49-F238E27FC236}">
                <a16:creationId xmlns:a16="http://schemas.microsoft.com/office/drawing/2014/main" id="{2ADE2907-8C73-4175-8B11-32C3AC0F6845}"/>
              </a:ext>
            </a:extLst>
          </p:cNvPr>
          <p:cNvSpPr txBox="1"/>
          <p:nvPr/>
        </p:nvSpPr>
        <p:spPr>
          <a:xfrm>
            <a:off x="8807048" y="4761468"/>
            <a:ext cx="336952"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2</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ABDDDC5A-DA2F-4401-A41B-22038A077D96}"/>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73B74069-3A8F-428F-ACA5-E69163EA8511}"/>
              </a:ext>
            </a:extLst>
          </p:cNvPr>
          <p:cNvPicPr>
            <a:picLocks noChangeAspect="1"/>
          </p:cNvPicPr>
          <p:nvPr/>
        </p:nvPicPr>
        <p:blipFill>
          <a:blip r:embed="rId4"/>
          <a:stretch>
            <a:fillRect/>
          </a:stretch>
        </p:blipFill>
        <p:spPr>
          <a:xfrm>
            <a:off x="339201" y="1334891"/>
            <a:ext cx="7634556" cy="3435550"/>
          </a:xfrm>
          <a:prstGeom prst="rect">
            <a:avLst/>
          </a:prstGeom>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a:t>
            </a:r>
            <a:r>
              <a:rPr lang="de-DE" dirty="0" err="1"/>
              <a:t>BROKEN</a:t>
            </a:r>
            <a:r>
              <a:rPr lang="de-DE" dirty="0"/>
              <a:t> DOWN </a:t>
            </a:r>
            <a:r>
              <a:rPr lang="de-DE" dirty="0" err="1"/>
              <a:t>INTO</a:t>
            </a:r>
            <a:r>
              <a:rPr lang="de-DE" dirty="0"/>
              <a:t> AGE GROUPS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squar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10" name="Grafik 9">
            <a:extLst>
              <a:ext uri="{FF2B5EF4-FFF2-40B4-BE49-F238E27FC236}">
                <a16:creationId xmlns:a16="http://schemas.microsoft.com/office/drawing/2014/main" id="{3ECB4720-914B-4325-BE9B-205F7B7196B1}"/>
              </a:ext>
            </a:extLst>
          </p:cNvPr>
          <p:cNvPicPr>
            <a:picLocks noChangeAspect="1"/>
          </p:cNvPicPr>
          <p:nvPr/>
        </p:nvPicPr>
        <p:blipFill>
          <a:blip r:embed="rId5"/>
          <a:stretch>
            <a:fillRect/>
          </a:stretch>
        </p:blipFill>
        <p:spPr>
          <a:xfrm>
            <a:off x="7919190" y="1334891"/>
            <a:ext cx="885609" cy="3435551"/>
          </a:xfrm>
          <a:prstGeom prst="rect">
            <a:avLst/>
          </a:prstGeom>
        </p:spPr>
      </p:pic>
    </p:spTree>
    <p:extLst>
      <p:ext uri="{BB962C8B-B14F-4D97-AF65-F5344CB8AC3E}">
        <p14:creationId xmlns:p14="http://schemas.microsoft.com/office/powerpoint/2010/main" val="283531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DE701C6-D733-4567-871A-EE19BB927848}"/>
              </a:ext>
            </a:extLst>
          </p:cNvPr>
          <p:cNvPicPr>
            <a:picLocks noChangeAspect="1"/>
          </p:cNvPicPr>
          <p:nvPr/>
        </p:nvPicPr>
        <p:blipFill>
          <a:blip r:embed="rId3"/>
          <a:stretch>
            <a:fillRect/>
          </a:stretch>
        </p:blipFill>
        <p:spPr>
          <a:xfrm>
            <a:off x="344038"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10" name="Grafik 9">
            <a:extLst>
              <a:ext uri="{FF2B5EF4-FFF2-40B4-BE49-F238E27FC236}">
                <a16:creationId xmlns:a16="http://schemas.microsoft.com/office/drawing/2014/main" id="{F4B179CA-10A6-467B-8760-12BE26D44779}"/>
              </a:ext>
            </a:extLst>
          </p:cNvPr>
          <p:cNvPicPr>
            <a:picLocks noChangeAspect="1"/>
          </p:cNvPicPr>
          <p:nvPr/>
        </p:nvPicPr>
        <p:blipFill>
          <a:blip r:embed="rId4"/>
          <a:stretch>
            <a:fillRect/>
          </a:stretch>
        </p:blipFill>
        <p:spPr>
          <a:xfrm>
            <a:off x="7967840" y="1334890"/>
            <a:ext cx="885608" cy="3435552"/>
          </a:xfrm>
          <a:prstGeom prst="rect">
            <a:avLst/>
          </a:prstGeom>
        </p:spPr>
      </p:pic>
      <p:sp>
        <p:nvSpPr>
          <p:cNvPr id="11" name="Rechteck 10">
            <a:extLst>
              <a:ext uri="{FF2B5EF4-FFF2-40B4-BE49-F238E27FC236}">
                <a16:creationId xmlns:a16="http://schemas.microsoft.com/office/drawing/2014/main" id="{298AD757-507B-4D99-8119-3F542730C408}"/>
              </a:ext>
            </a:extLst>
          </p:cNvPr>
          <p:cNvSpPr/>
          <p:nvPr/>
        </p:nvSpPr>
        <p:spPr>
          <a:xfrm>
            <a:off x="2456597" y="1334890"/>
            <a:ext cx="1821976" cy="828280"/>
          </a:xfrm>
          <a:prstGeom prst="rect">
            <a:avLst/>
          </a:prstGeom>
          <a:noFill/>
          <a:ln w="38100">
            <a:solidFill>
              <a:srgbClr val="F5A7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128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71E4A679-AE2F-42AE-9C7C-55A93A158F44}"/>
              </a:ext>
            </a:extLst>
          </p:cNvPr>
          <p:cNvPicPr>
            <a:picLocks noChangeAspect="1"/>
          </p:cNvPicPr>
          <p:nvPr/>
        </p:nvPicPr>
        <p:blipFill>
          <a:blip r:embed="rId3"/>
          <a:stretch>
            <a:fillRect/>
          </a:stretch>
        </p:blipFill>
        <p:spPr>
          <a:xfrm>
            <a:off x="678975" y="1266720"/>
            <a:ext cx="7786049" cy="3503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AGE GROUP</a:t>
            </a:r>
            <a:r>
              <a:rPr lang="de-DE" dirty="0"/>
              <a:t> IN </a:t>
            </a:r>
            <a:r>
              <a:rPr lang="de-DE" u="sng" dirty="0"/>
              <a:t>BAYERN</a:t>
            </a:r>
            <a:endParaRPr lang="en-US" u="sng"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511836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9" name="Rectangle 3">
            <a:extLst>
              <a:ext uri="{FF2B5EF4-FFF2-40B4-BE49-F238E27FC236}">
                <a16:creationId xmlns:a16="http://schemas.microsoft.com/office/drawing/2014/main" id="{59430654-450E-B447-8B50-C5632E1839B7}"/>
              </a:ext>
            </a:extLst>
          </p:cNvPr>
          <p:cNvSpPr>
            <a:spLocks noChangeArrowheads="1"/>
          </p:cNvSpPr>
          <p:nvPr/>
        </p:nvSpPr>
        <p:spPr bwMode="auto">
          <a:xfrm>
            <a:off x="671622" y="886307"/>
            <a:ext cx="7800755" cy="231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Distribution assumption: </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a:t>
            </a:r>
            <a:r>
              <a:rPr lang="en-US" altLang="en-US" sz="2000" dirty="0" err="1">
                <a:solidFill>
                  <a:srgbClr val="FFFFFF"/>
                </a:solidFill>
                <a:latin typeface="Hind" panose="020B0604020202020204" charset="0"/>
                <a:cs typeface="Hind" panose="020B0604020202020204" charset="0"/>
              </a:rPr>
              <a:t>Hospitalization</a:t>
            </a:r>
            <a:r>
              <a:rPr lang="en-US" altLang="en-US" sz="2000" baseline="-25000" dirty="0" err="1">
                <a:solidFill>
                  <a:srgbClr val="FFFFFF"/>
                </a:solidFill>
                <a:latin typeface="Hind" panose="020B0604020202020204" charset="0"/>
                <a:cs typeface="Hind" panose="020B0604020202020204" charset="0"/>
              </a:rPr>
              <a:t>i</a:t>
            </a:r>
            <a:r>
              <a:rPr lang="en-US" altLang="en-US" sz="2000" baseline="-25000" dirty="0">
                <a:solidFill>
                  <a:srgbClr val="FFFFFF"/>
                </a:solidFill>
                <a:latin typeface="Hind" panose="020B0604020202020204" charset="0"/>
                <a:cs typeface="Hind" panose="020B0604020202020204" charset="0"/>
              </a:rPr>
              <a:t> </a:t>
            </a:r>
            <a:r>
              <a:rPr lang="en-US" altLang="en-US" sz="2000" dirty="0">
                <a:solidFill>
                  <a:srgbClr val="FFFFFF"/>
                </a:solidFill>
                <a:latin typeface="Hind" panose="020B0604020202020204" charset="0"/>
                <a:cs typeface="Hind" panose="020B0604020202020204" charset="0"/>
              </a:rPr>
              <a:t>| x</a:t>
            </a:r>
            <a:r>
              <a:rPr lang="en-US" altLang="en-US" sz="2000" baseline="-25000" dirty="0">
                <a:solidFill>
                  <a:srgbClr val="FFFFFF"/>
                </a:solidFill>
                <a:latin typeface="Hind" panose="020B0604020202020204" charset="0"/>
                <a:cs typeface="Hind" panose="020B0604020202020204" charset="0"/>
              </a:rPr>
              <a:t>i </a:t>
            </a:r>
            <a:r>
              <a:rPr lang="en-US" altLang="en-US" sz="2000" dirty="0">
                <a:solidFill>
                  <a:srgbClr val="FFFFFF"/>
                </a:solidFill>
                <a:latin typeface="Hind" panose="020B0604020202020204" charset="0"/>
                <a:cs typeface="Hind" panose="020B0604020202020204" charset="0"/>
              </a:rPr>
              <a:t>~ Poi(</a:t>
            </a:r>
            <a:r>
              <a:rPr lang="el-GR" altLang="en-US" sz="2000" dirty="0">
                <a:solidFill>
                  <a:srgbClr val="FFFFFF"/>
                </a:solidFill>
                <a:latin typeface="Segoe UI Symbol" panose="020B0502040204020203" pitchFamily="34" charset="0"/>
                <a:ea typeface="Segoe UI Symbol" panose="020B0502040204020203" pitchFamily="34" charset="0"/>
                <a:cs typeface="Hind" panose="020B0604020202020204" charset="0"/>
              </a:rPr>
              <a:t>λ</a:t>
            </a:r>
            <a:r>
              <a:rPr lang="en-US" altLang="en-US" sz="2000" dirty="0">
                <a:solidFill>
                  <a:srgbClr val="FFFFFF"/>
                </a:solidFill>
                <a:latin typeface="Hind" panose="020B0604020202020204" charset="0"/>
                <a:cs typeface="Hind" panose="020B0604020202020204" charset="0"/>
              </a:rPr>
              <a:t>)</a:t>
            </a: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a:p>
            <a:pPr eaLnBrk="0" fontAlgn="base" hangingPunct="0">
              <a:spcBef>
                <a:spcPct val="0"/>
              </a:spcBef>
              <a:spcAft>
                <a:spcPct val="0"/>
              </a:spcAft>
              <a:buClrTx/>
            </a:pPr>
            <a:r>
              <a:rPr lang="en-US" altLang="en-US" sz="1800" dirty="0">
                <a:solidFill>
                  <a:srgbClr val="FFFFFF"/>
                </a:solidFill>
                <a:latin typeface="Hind" panose="020B0604020202020204" charset="0"/>
                <a:cs typeface="Hind" panose="020B0604020202020204" charset="0"/>
              </a:rPr>
              <a:t>Link: </a:t>
            </a:r>
            <a:r>
              <a:rPr lang="en-US" altLang="en-US" sz="2000" dirty="0">
                <a:solidFill>
                  <a:srgbClr val="FFFFFF"/>
                </a:solidFill>
                <a:latin typeface="Hind" panose="020B0604020202020204" charset="0"/>
                <a:cs typeface="Hind" panose="020B0604020202020204" charset="0"/>
              </a:rPr>
              <a:t>				Log</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000" dirty="0">
              <a:solidFill>
                <a:srgbClr val="FFFFFF"/>
              </a:solidFill>
              <a:latin typeface="Hind" panose="020B0604020202020204" charset="0"/>
              <a:cs typeface="Hind" panose="020B060402020202020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	E(</a:t>
            </a:r>
            <a:r>
              <a:rPr kumimoji="0" lang="en-US" altLang="en-US" sz="2400" b="0" i="0" u="none" strike="noStrike" cap="none" normalizeH="0" baseline="0" dirty="0" err="1">
                <a:ln>
                  <a:noFill/>
                </a:ln>
                <a:solidFill>
                  <a:srgbClr val="FFFFFF"/>
                </a:solidFill>
                <a:effectLst/>
                <a:latin typeface="Hind" panose="020B0604020202020204" charset="0"/>
                <a:cs typeface="Hind" panose="020B0604020202020204" charset="0"/>
              </a:rPr>
              <a:t>Hospitalization</a:t>
            </a:r>
            <a:r>
              <a:rPr kumimoji="0" lang="en-US" altLang="en-US" sz="2400" b="0" i="0" u="none" strike="noStrike" cap="none" normalizeH="0" baseline="-25000" dirty="0" err="1">
                <a:ln>
                  <a:noFill/>
                </a:ln>
                <a:solidFill>
                  <a:srgbClr val="FFFFFF"/>
                </a:solidFill>
                <a:effectLst/>
                <a:latin typeface="Hind" panose="020B0604020202020204" charset="0"/>
                <a:cs typeface="Hind" panose="020B0604020202020204" charset="0"/>
              </a:rPr>
              <a:t>i</a:t>
            </a: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 = exp(</a:t>
            </a:r>
            <a:r>
              <a:rPr lang="en-US" altLang="en-US" sz="2400" dirty="0">
                <a:solidFill>
                  <a:srgbClr val="FFFFFF"/>
                </a:solidFill>
                <a:latin typeface="Hind" panose="020B0604020202020204" charset="0"/>
                <a:cs typeface="Hind" panose="020B0604020202020204" charset="0"/>
              </a:rPr>
              <a:t>β</a:t>
            </a:r>
            <a:r>
              <a:rPr lang="en-US" altLang="en-US" sz="2400" baseline="-25000" dirty="0">
                <a:solidFill>
                  <a:srgbClr val="FFFFFF"/>
                </a:solidFill>
                <a:latin typeface="Hind" panose="020B0604020202020204" charset="0"/>
                <a:cs typeface="Hind" panose="020B0604020202020204" charset="0"/>
              </a:rPr>
              <a:t>0</a:t>
            </a: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 + </a:t>
            </a:r>
            <a:r>
              <a:rPr kumimoji="0" lang="en-US" altLang="en-US" sz="2400" b="0" i="0" u="none" strike="noStrike" cap="none" normalizeH="0" baseline="0" dirty="0" err="1">
                <a:ln>
                  <a:noFill/>
                </a:ln>
                <a:solidFill>
                  <a:srgbClr val="FFFFFF"/>
                </a:solidFill>
                <a:effectLst/>
                <a:latin typeface="Hind" panose="020B0604020202020204" charset="0"/>
                <a:cs typeface="Hind" panose="020B0604020202020204" charset="0"/>
              </a:rPr>
              <a:t>Agegroup</a:t>
            </a:r>
            <a:r>
              <a:rPr kumimoji="0" lang="en-US" altLang="en-US" sz="2400" b="0" i="0" u="none" strike="noStrike" cap="none" normalizeH="0" baseline="-25000" dirty="0" err="1">
                <a:ln>
                  <a:noFill/>
                </a:ln>
                <a:solidFill>
                  <a:srgbClr val="FFFFFF"/>
                </a:solidFill>
                <a:effectLst/>
                <a:latin typeface="Hind" panose="020B0604020202020204" charset="0"/>
                <a:cs typeface="Hind" panose="020B0604020202020204" charset="0"/>
              </a:rPr>
              <a:t>i</a:t>
            </a:r>
            <a:r>
              <a:rPr lang="en-US" altLang="en-US" sz="2400" dirty="0">
                <a:solidFill>
                  <a:srgbClr val="FFFFFF"/>
                </a:solidFill>
                <a:latin typeface="Hind" panose="020B0604020202020204" charset="0"/>
                <a:cs typeface="Hind" panose="020B0604020202020204" charset="0"/>
              </a:rPr>
              <a:t> </a:t>
            </a: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 			</a:t>
            </a:r>
            <a:r>
              <a:rPr kumimoji="0" lang="en-US" altLang="en-US" sz="2400" b="0" u="none" strike="noStrike" cap="none" normalizeH="0" baseline="0" dirty="0">
                <a:ln>
                  <a:noFill/>
                </a:ln>
                <a:solidFill>
                  <a:srgbClr val="FFFFFF"/>
                </a:solidFill>
                <a:effectLst/>
                <a:latin typeface="Hind" panose="020B0604020202020204" charset="0"/>
                <a:cs typeface="Hind" panose="020B0604020202020204" charset="0"/>
              </a:rPr>
              <a:t>f(</a:t>
            </a:r>
            <a:r>
              <a:rPr kumimoji="0" lang="en-US" altLang="en-US" sz="2400" b="0" i="0" u="none" strike="noStrike" cap="none" normalizeH="0" baseline="0" dirty="0" err="1">
                <a:ln>
                  <a:noFill/>
                </a:ln>
                <a:solidFill>
                  <a:srgbClr val="FFFFFF"/>
                </a:solidFill>
                <a:effectLst/>
                <a:latin typeface="Hind" panose="020B0604020202020204" charset="0"/>
                <a:cs typeface="Hind" panose="020B0604020202020204" charset="0"/>
              </a:rPr>
              <a:t>index</a:t>
            </a:r>
            <a:r>
              <a:rPr kumimoji="0" lang="en-US" altLang="en-US" sz="2400" b="0" i="0" u="none" strike="noStrike" cap="none" normalizeH="0" baseline="-25000" dirty="0" err="1">
                <a:ln>
                  <a:noFill/>
                </a:ln>
                <a:solidFill>
                  <a:srgbClr val="FFFFFF"/>
                </a:solidFill>
                <a:effectLst/>
                <a:latin typeface="Hind" panose="020B0604020202020204" charset="0"/>
                <a:cs typeface="Hind" panose="020B0604020202020204" charset="0"/>
              </a:rPr>
              <a:t>i</a:t>
            </a:r>
            <a:r>
              <a:rPr lang="en-US" altLang="en-US" sz="2400" dirty="0" err="1">
                <a:solidFill>
                  <a:srgbClr val="FFFFFF"/>
                </a:solidFill>
                <a:latin typeface="Hind" panose="020B0604020202020204" charset="0"/>
                <a:cs typeface="Hind" panose="020B0604020202020204" charset="0"/>
              </a:rPr>
              <a:t>,Agegroup</a:t>
            </a:r>
            <a:r>
              <a:rPr lang="en-US" altLang="en-US" sz="2400" baseline="-25000" dirty="0" err="1">
                <a:solidFill>
                  <a:srgbClr val="FFFFFF"/>
                </a:solidFill>
                <a:latin typeface="Hind" panose="020B0604020202020204" charset="0"/>
                <a:cs typeface="Hind" panose="020B0604020202020204" charset="0"/>
              </a:rPr>
              <a:t>i</a:t>
            </a:r>
            <a:r>
              <a:rPr kumimoji="0" lang="en-US" altLang="en-US" sz="2400" b="0" i="0" u="none" strike="noStrike" cap="none" normalizeH="0" dirty="0">
                <a:ln>
                  <a:noFill/>
                </a:ln>
                <a:solidFill>
                  <a:srgbClr val="FFFFFF"/>
                </a:solidFill>
                <a:effectLst/>
                <a:latin typeface="Hind" panose="020B0604020202020204" charset="0"/>
                <a:cs typeface="Hind"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FFFFFF"/>
              </a:solidFill>
              <a:latin typeface="Hind" panose="020B0604020202020204" charset="0"/>
              <a:cs typeface="Hind"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p:txBody>
      </p:sp>
      <p:sp>
        <p:nvSpPr>
          <p:cNvPr id="25" name="Rectangle 3">
            <a:extLst>
              <a:ext uri="{FF2B5EF4-FFF2-40B4-BE49-F238E27FC236}">
                <a16:creationId xmlns:a16="http://schemas.microsoft.com/office/drawing/2014/main" id="{BF59D623-C55C-8040-8FF4-C267D727E3B7}"/>
              </a:ext>
            </a:extLst>
          </p:cNvPr>
          <p:cNvSpPr>
            <a:spLocks noChangeArrowheads="1"/>
          </p:cNvSpPr>
          <p:nvPr/>
        </p:nvSpPr>
        <p:spPr bwMode="auto">
          <a:xfrm>
            <a:off x="671622" y="2664082"/>
            <a:ext cx="4133850" cy="231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Effect of the individual coefficients: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Intercept:	exp(1.06) ~ 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05-14: 		exp(-0.03)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15-34: 		exp(1.93) ~ 7</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35-59: 		exp(2.77) ~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60-79:  		exp(2.58) ~ 13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80+: 		exp(2.3) ~</a:t>
            </a: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 10</a:t>
            </a:r>
          </a:p>
        </p:txBody>
      </p:sp>
      <p:sp>
        <p:nvSpPr>
          <p:cNvPr id="11" name="Google Shape;717;p40">
            <a:extLst>
              <a:ext uri="{FF2B5EF4-FFF2-40B4-BE49-F238E27FC236}">
                <a16:creationId xmlns:a16="http://schemas.microsoft.com/office/drawing/2014/main" id="{7E13BECC-B9E3-4141-B760-48289F6CB217}"/>
              </a:ext>
            </a:extLst>
          </p:cNvPr>
          <p:cNvSpPr/>
          <p:nvPr/>
        </p:nvSpPr>
        <p:spPr>
          <a:xfrm>
            <a:off x="4571999" y="3098343"/>
            <a:ext cx="4191991" cy="1656859"/>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00-04 and 05-14 are the least impactful age groups.</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This holds true for each individual state.</a:t>
            </a:r>
          </a:p>
        </p:txBody>
      </p:sp>
      <p:sp>
        <p:nvSpPr>
          <p:cNvPr id="7" name="Pfeil: nach rechts 6">
            <a:extLst>
              <a:ext uri="{FF2B5EF4-FFF2-40B4-BE49-F238E27FC236}">
                <a16:creationId xmlns:a16="http://schemas.microsoft.com/office/drawing/2014/main" id="{9F1541BD-2039-4D35-A82D-E165B2B8FCB6}"/>
              </a:ext>
            </a:extLst>
          </p:cNvPr>
          <p:cNvSpPr/>
          <p:nvPr/>
        </p:nvSpPr>
        <p:spPr>
          <a:xfrm>
            <a:off x="4191989" y="3763663"/>
            <a:ext cx="320722" cy="3262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2737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13" name="Google Shape;717;p40">
            <a:extLst>
              <a:ext uri="{FF2B5EF4-FFF2-40B4-BE49-F238E27FC236}">
                <a16:creationId xmlns:a16="http://schemas.microsoft.com/office/drawing/2014/main" id="{0B631CEB-F3E8-425D-8277-4ACCBE92CC98}"/>
              </a:ext>
            </a:extLst>
          </p:cNvPr>
          <p:cNvSpPr/>
          <p:nvPr/>
        </p:nvSpPr>
        <p:spPr>
          <a:xfrm>
            <a:off x="336674" y="1860231"/>
            <a:ext cx="3575349" cy="2310043"/>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The effect of the time varying covariable given the age groups stays nearly the same for each age group.</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This holds true for each individual state</a:t>
            </a:r>
          </a:p>
        </p:txBody>
      </p:sp>
      <p:pic>
        <p:nvPicPr>
          <p:cNvPr id="34" name="Grafik 33">
            <a:extLst>
              <a:ext uri="{FF2B5EF4-FFF2-40B4-BE49-F238E27FC236}">
                <a16:creationId xmlns:a16="http://schemas.microsoft.com/office/drawing/2014/main" id="{D3BDE41F-D7E0-42BB-B8BA-E3455CD688BC}"/>
              </a:ext>
            </a:extLst>
          </p:cNvPr>
          <p:cNvPicPr>
            <a:picLocks noChangeAspect="1"/>
          </p:cNvPicPr>
          <p:nvPr/>
        </p:nvPicPr>
        <p:blipFill>
          <a:blip r:embed="rId3"/>
          <a:stretch>
            <a:fillRect/>
          </a:stretch>
        </p:blipFill>
        <p:spPr>
          <a:xfrm>
            <a:off x="4137035" y="1254184"/>
            <a:ext cx="2329456" cy="1174046"/>
          </a:xfrm>
          <a:prstGeom prst="rect">
            <a:avLst/>
          </a:prstGeom>
        </p:spPr>
      </p:pic>
      <p:pic>
        <p:nvPicPr>
          <p:cNvPr id="39" name="Grafik 38">
            <a:extLst>
              <a:ext uri="{FF2B5EF4-FFF2-40B4-BE49-F238E27FC236}">
                <a16:creationId xmlns:a16="http://schemas.microsoft.com/office/drawing/2014/main" id="{A3DBBE24-CEA7-47B2-896D-A20CF5CF6C78}"/>
              </a:ext>
            </a:extLst>
          </p:cNvPr>
          <p:cNvPicPr>
            <a:picLocks noChangeAspect="1"/>
          </p:cNvPicPr>
          <p:nvPr/>
        </p:nvPicPr>
        <p:blipFill>
          <a:blip r:embed="rId4"/>
          <a:stretch>
            <a:fillRect/>
          </a:stretch>
        </p:blipFill>
        <p:spPr>
          <a:xfrm>
            <a:off x="6466491" y="1254184"/>
            <a:ext cx="2329455" cy="1174046"/>
          </a:xfrm>
          <a:prstGeom prst="rect">
            <a:avLst/>
          </a:prstGeom>
        </p:spPr>
      </p:pic>
      <p:pic>
        <p:nvPicPr>
          <p:cNvPr id="41" name="Grafik 40">
            <a:extLst>
              <a:ext uri="{FF2B5EF4-FFF2-40B4-BE49-F238E27FC236}">
                <a16:creationId xmlns:a16="http://schemas.microsoft.com/office/drawing/2014/main" id="{E06C42E2-36E5-43C8-882E-B659D598A6CB}"/>
              </a:ext>
            </a:extLst>
          </p:cNvPr>
          <p:cNvPicPr>
            <a:picLocks noChangeAspect="1"/>
          </p:cNvPicPr>
          <p:nvPr/>
        </p:nvPicPr>
        <p:blipFill>
          <a:blip r:embed="rId5"/>
          <a:stretch>
            <a:fillRect/>
          </a:stretch>
        </p:blipFill>
        <p:spPr>
          <a:xfrm>
            <a:off x="4137035" y="2428231"/>
            <a:ext cx="2329456" cy="1174046"/>
          </a:xfrm>
          <a:prstGeom prst="rect">
            <a:avLst/>
          </a:prstGeom>
        </p:spPr>
      </p:pic>
      <p:pic>
        <p:nvPicPr>
          <p:cNvPr id="43" name="Grafik 42">
            <a:extLst>
              <a:ext uri="{FF2B5EF4-FFF2-40B4-BE49-F238E27FC236}">
                <a16:creationId xmlns:a16="http://schemas.microsoft.com/office/drawing/2014/main" id="{E1AC5311-39E3-47FB-B233-72F292613176}"/>
              </a:ext>
            </a:extLst>
          </p:cNvPr>
          <p:cNvPicPr>
            <a:picLocks noChangeAspect="1"/>
          </p:cNvPicPr>
          <p:nvPr/>
        </p:nvPicPr>
        <p:blipFill>
          <a:blip r:embed="rId6"/>
          <a:stretch>
            <a:fillRect/>
          </a:stretch>
        </p:blipFill>
        <p:spPr>
          <a:xfrm>
            <a:off x="6466491" y="2428230"/>
            <a:ext cx="2329457" cy="1174046"/>
          </a:xfrm>
          <a:prstGeom prst="rect">
            <a:avLst/>
          </a:prstGeom>
        </p:spPr>
      </p:pic>
      <p:pic>
        <p:nvPicPr>
          <p:cNvPr id="45" name="Grafik 44">
            <a:extLst>
              <a:ext uri="{FF2B5EF4-FFF2-40B4-BE49-F238E27FC236}">
                <a16:creationId xmlns:a16="http://schemas.microsoft.com/office/drawing/2014/main" id="{313A56E3-B01C-4BF9-B598-AB9A0FF4683E}"/>
              </a:ext>
            </a:extLst>
          </p:cNvPr>
          <p:cNvPicPr>
            <a:picLocks noChangeAspect="1"/>
          </p:cNvPicPr>
          <p:nvPr/>
        </p:nvPicPr>
        <p:blipFill>
          <a:blip r:embed="rId7"/>
          <a:stretch>
            <a:fillRect/>
          </a:stretch>
        </p:blipFill>
        <p:spPr>
          <a:xfrm>
            <a:off x="4137035" y="3564120"/>
            <a:ext cx="2329456" cy="1174046"/>
          </a:xfrm>
          <a:prstGeom prst="rect">
            <a:avLst/>
          </a:prstGeom>
        </p:spPr>
      </p:pic>
      <p:pic>
        <p:nvPicPr>
          <p:cNvPr id="49" name="Grafik 48">
            <a:extLst>
              <a:ext uri="{FF2B5EF4-FFF2-40B4-BE49-F238E27FC236}">
                <a16:creationId xmlns:a16="http://schemas.microsoft.com/office/drawing/2014/main" id="{9E983BF3-207A-4257-BD87-94E21E49EC50}"/>
              </a:ext>
            </a:extLst>
          </p:cNvPr>
          <p:cNvPicPr>
            <a:picLocks noChangeAspect="1"/>
          </p:cNvPicPr>
          <p:nvPr/>
        </p:nvPicPr>
        <p:blipFill>
          <a:blip r:embed="rId8"/>
          <a:stretch>
            <a:fillRect/>
          </a:stretch>
        </p:blipFill>
        <p:spPr>
          <a:xfrm>
            <a:off x="6466490" y="3564119"/>
            <a:ext cx="2329455" cy="1174047"/>
          </a:xfrm>
          <a:prstGeom prst="rect">
            <a:avLst/>
          </a:prstGeom>
        </p:spPr>
      </p:pic>
    </p:spTree>
    <p:extLst>
      <p:ext uri="{BB962C8B-B14F-4D97-AF65-F5344CB8AC3E}">
        <p14:creationId xmlns:p14="http://schemas.microsoft.com/office/powerpoint/2010/main" val="4230897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SUB-</a:t>
            </a:r>
            <a:r>
              <a:rPr lang="de-DE" dirty="0" err="1"/>
              <a:t>CONCLUSION</a:t>
            </a:r>
            <a:endParaRPr lang="en-US" u="sng"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
        <p:nvSpPr>
          <p:cNvPr id="6" name="Rectangle 3">
            <a:extLst>
              <a:ext uri="{FF2B5EF4-FFF2-40B4-BE49-F238E27FC236}">
                <a16:creationId xmlns:a16="http://schemas.microsoft.com/office/drawing/2014/main" id="{C4119FB6-8023-314D-948B-1D7C2A48C077}"/>
              </a:ext>
            </a:extLst>
          </p:cNvPr>
          <p:cNvSpPr>
            <a:spLocks noChangeArrowheads="1"/>
          </p:cNvSpPr>
          <p:nvPr/>
        </p:nvSpPr>
        <p:spPr bwMode="auto">
          <a:xfrm>
            <a:off x="784013" y="1778203"/>
            <a:ext cx="7575973" cy="18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Differentiating between states seems to be beneficial in improving the prediction, due to </a:t>
            </a:r>
            <a:r>
              <a:rPr lang="en-US" altLang="en-US" sz="2000" dirty="0">
                <a:solidFill>
                  <a:srgbClr val="FFFFFF"/>
                </a:solidFill>
                <a:latin typeface="Hind" panose="020B0604020202020204" charset="0"/>
                <a:cs typeface="Hind" panose="020B0604020202020204" charset="0"/>
              </a:rPr>
              <a:t>the</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differences in trend </a:t>
            </a:r>
            <a:r>
              <a:rPr lang="en-US" altLang="en-US" sz="2000" dirty="0">
                <a:solidFill>
                  <a:srgbClr val="FFFFFF"/>
                </a:solidFill>
                <a:latin typeface="Hind" panose="020B0604020202020204" charset="0"/>
                <a:cs typeface="Hind" panose="020B0604020202020204" charset="0"/>
              </a:rPr>
              <a:t>for</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a:t>
            </a:r>
            <a:r>
              <a:rPr lang="en-US" altLang="en-US" sz="2000" dirty="0">
                <a:solidFill>
                  <a:srgbClr val="FFFFFF"/>
                </a:solidFill>
                <a:latin typeface="Hind" panose="020B0604020202020204" charset="0"/>
                <a:cs typeface="Hind" panose="020B0604020202020204" charset="0"/>
              </a:rPr>
              <a:t>each</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state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FFFFFF"/>
                </a:solidFill>
                <a:latin typeface="Hind" panose="020B0604020202020204" charset="0"/>
                <a:cs typeface="Hind" panose="020B0604020202020204" charset="0"/>
              </a:rPr>
              <a:t>The trend for each age group regarding the hospitalization looks however quite similar</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a:t>
            </a:r>
          </a:p>
        </p:txBody>
      </p:sp>
    </p:spTree>
    <p:extLst>
      <p:ext uri="{BB962C8B-B14F-4D97-AF65-F5344CB8AC3E}">
        <p14:creationId xmlns:p14="http://schemas.microsoft.com/office/powerpoint/2010/main" val="3389707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cxnSpLocks/>
            </p:cNvCxnSpPr>
            <p:nvPr/>
          </p:nvCxnSpPr>
          <p:spPr>
            <a:xfrm rot="10800000">
              <a:off x="3609450" y="1671847"/>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err="1"/>
              <a:t>EXCURSION</a:t>
            </a:r>
            <a:r>
              <a:rPr lang="de-DE" dirty="0"/>
              <a:t>:</a:t>
            </a:r>
          </a:p>
          <a:p>
            <a:pPr marL="0" lvl="0" indent="0" algn="l" rtl="0">
              <a:spcBef>
                <a:spcPts val="0"/>
              </a:spcBef>
              <a:spcAft>
                <a:spcPts val="0"/>
              </a:spcAft>
              <a:buNone/>
            </a:pPr>
            <a:r>
              <a:rPr lang="de-DE" dirty="0"/>
              <a:t>TIME SERIES</a:t>
            </a:r>
            <a:endParaRPr dirty="0"/>
          </a:p>
        </p:txBody>
      </p:sp>
    </p:spTree>
    <p:extLst>
      <p:ext uri="{BB962C8B-B14F-4D97-AF65-F5344CB8AC3E}">
        <p14:creationId xmlns:p14="http://schemas.microsoft.com/office/powerpoint/2010/main" val="3048726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386" name="Google Shape;1386;p5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 SERIES</a:t>
            </a:r>
            <a:endParaRPr dirty="0"/>
          </a:p>
        </p:txBody>
      </p:sp>
      <p:sp>
        <p:nvSpPr>
          <p:cNvPr id="1387" name="Google Shape;1387;p52"/>
          <p:cNvSpPr/>
          <p:nvPr/>
        </p:nvSpPr>
        <p:spPr>
          <a:xfrm>
            <a:off x="3912796" y="1741495"/>
            <a:ext cx="1239400"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dirty="0" err="1">
                <a:solidFill>
                  <a:schemeClr val="bg1"/>
                </a:solidFill>
                <a:latin typeface="Pathway Gothic One" panose="020B0604020202020204" charset="0"/>
              </a:rPr>
              <a:t>Stationarity</a:t>
            </a:r>
            <a:endParaRPr sz="1800" dirty="0">
              <a:solidFill>
                <a:schemeClr val="bg1"/>
              </a:solidFill>
              <a:latin typeface="Pathway Gothic One" panose="020B0604020202020204" charset="0"/>
            </a:endParaRPr>
          </a:p>
        </p:txBody>
      </p:sp>
      <p:sp>
        <p:nvSpPr>
          <p:cNvPr id="1389" name="Google Shape;1389;p52"/>
          <p:cNvSpPr/>
          <p:nvPr/>
        </p:nvSpPr>
        <p:spPr>
          <a:xfrm>
            <a:off x="3909159" y="3553694"/>
            <a:ext cx="1239399"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dirty="0" err="1">
                <a:solidFill>
                  <a:schemeClr val="bg1"/>
                </a:solidFill>
                <a:latin typeface="Pathway Gothic One" panose="020B0604020202020204" charset="0"/>
              </a:rPr>
              <a:t>Seasonality</a:t>
            </a:r>
            <a:endParaRPr sz="1800" dirty="0">
              <a:solidFill>
                <a:schemeClr val="bg1"/>
              </a:solidFill>
              <a:latin typeface="Pathway Gothic One" panose="020B0604020202020204" charset="0"/>
            </a:endParaRPr>
          </a:p>
        </p:txBody>
      </p:sp>
      <p:cxnSp>
        <p:nvCxnSpPr>
          <p:cNvPr id="1390" name="Google Shape;1390;p52"/>
          <p:cNvCxnSpPr>
            <a:cxnSpLocks/>
          </p:cNvCxnSpPr>
          <p:nvPr/>
        </p:nvCxnSpPr>
        <p:spPr>
          <a:xfrm rot="10800000" flipV="1">
            <a:off x="2779662" y="1980081"/>
            <a:ext cx="1165500" cy="265354"/>
          </a:xfrm>
          <a:prstGeom prst="curvedConnector3">
            <a:avLst>
              <a:gd name="adj1" fmla="val 50000"/>
            </a:avLst>
          </a:prstGeom>
          <a:noFill/>
          <a:ln w="9525" cap="flat" cmpd="sng">
            <a:solidFill>
              <a:schemeClr val="lt2"/>
            </a:solidFill>
            <a:prstDash val="solid"/>
            <a:round/>
            <a:headEnd type="none" w="med" len="med"/>
            <a:tailEnd type="none" w="med" len="med"/>
          </a:ln>
        </p:spPr>
      </p:cxnSp>
      <p:cxnSp>
        <p:nvCxnSpPr>
          <p:cNvPr id="1391" name="Google Shape;1391;p52"/>
          <p:cNvCxnSpPr>
            <a:cxnSpLocks/>
          </p:cNvCxnSpPr>
          <p:nvPr/>
        </p:nvCxnSpPr>
        <p:spPr>
          <a:xfrm rot="10800000">
            <a:off x="2984705" y="3441742"/>
            <a:ext cx="888061" cy="335095"/>
          </a:xfrm>
          <a:prstGeom prst="curvedConnector3">
            <a:avLst>
              <a:gd name="adj1" fmla="val 50000"/>
            </a:avLst>
          </a:prstGeom>
          <a:noFill/>
          <a:ln w="9525" cap="flat" cmpd="sng">
            <a:solidFill>
              <a:schemeClr val="lt2"/>
            </a:solidFill>
            <a:prstDash val="solid"/>
            <a:round/>
            <a:headEnd type="none" w="med" len="med"/>
            <a:tailEnd type="none" w="med" len="med"/>
          </a:ln>
        </p:spPr>
      </p:cxnSp>
      <p:sp>
        <p:nvSpPr>
          <p:cNvPr id="1397" name="Google Shape;1397;p52"/>
          <p:cNvSpPr txBox="1">
            <a:spLocks noGrp="1"/>
          </p:cNvSpPr>
          <p:nvPr>
            <p:ph type="subTitle" idx="4294967295"/>
          </p:nvPr>
        </p:nvSpPr>
        <p:spPr>
          <a:xfrm flipH="1">
            <a:off x="5325843" y="3226304"/>
            <a:ext cx="3271523" cy="1145269"/>
          </a:xfrm>
          <a:prstGeom prst="rect">
            <a:avLst/>
          </a:prstGeom>
        </p:spPr>
        <p:txBody>
          <a:bodyPr spcFirstLastPara="1" wrap="square" lIns="91425" tIns="91425" rIns="91425" bIns="91425" anchor="t" anchorCtr="0">
            <a:noAutofit/>
          </a:bodyPr>
          <a:lstStyle/>
          <a:p>
            <a:pPr marL="0" indent="0">
              <a:lnSpc>
                <a:spcPct val="100000"/>
              </a:lnSpc>
              <a:spcAft>
                <a:spcPts val="1600"/>
              </a:spcAft>
              <a:buNone/>
            </a:pPr>
            <a:r>
              <a:rPr lang="en-US" altLang="en-US" dirty="0">
                <a:solidFill>
                  <a:srgbClr val="F8F8F8"/>
                </a:solidFill>
                <a:latin typeface="Hind" panose="020B0604020202020204" charset="0"/>
                <a:cs typeface="Hind" panose="020B0604020202020204" charset="0"/>
              </a:rPr>
              <a:t>Is there a seasonal pattern? </a:t>
            </a:r>
          </a:p>
          <a:p>
            <a:pPr marL="0" indent="0">
              <a:lnSpc>
                <a:spcPct val="100000"/>
              </a:lnSpc>
              <a:spcAft>
                <a:spcPts val="1600"/>
              </a:spcAft>
              <a:buNone/>
            </a:pPr>
            <a:r>
              <a:rPr lang="en-US" altLang="en-US" dirty="0">
                <a:solidFill>
                  <a:srgbClr val="F8F8F8"/>
                </a:solidFill>
                <a:latin typeface="Hind" panose="020B0604020202020204" charset="0"/>
                <a:cs typeface="Hind" panose="020B0604020202020204" charset="0"/>
              </a:rPr>
              <a:t>Such as the time of the year or the day of the week?</a:t>
            </a:r>
          </a:p>
        </p:txBody>
      </p:sp>
      <p:sp>
        <p:nvSpPr>
          <p:cNvPr id="1399" name="Google Shape;1399;p52"/>
          <p:cNvSpPr txBox="1">
            <a:spLocks noGrp="1"/>
          </p:cNvSpPr>
          <p:nvPr>
            <p:ph type="ctrTitle" idx="4294967295"/>
          </p:nvPr>
        </p:nvSpPr>
        <p:spPr>
          <a:xfrm flipH="1">
            <a:off x="4624482" y="2702788"/>
            <a:ext cx="666600" cy="4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1"/>
                </a:solidFill>
              </a:rPr>
              <a:t>02</a:t>
            </a:r>
            <a:endParaRPr sz="2400" b="1" dirty="0">
              <a:solidFill>
                <a:schemeClr val="lt1"/>
              </a:solidFill>
            </a:endParaRPr>
          </a:p>
        </p:txBody>
      </p:sp>
      <p:sp>
        <p:nvSpPr>
          <p:cNvPr id="1401" name="Google Shape;1401;p52"/>
          <p:cNvSpPr/>
          <p:nvPr/>
        </p:nvSpPr>
        <p:spPr>
          <a:xfrm rot="5400000">
            <a:off x="944106" y="1915385"/>
            <a:ext cx="2128800" cy="2128800"/>
          </a:xfrm>
          <a:prstGeom prst="blockArc">
            <a:avLst>
              <a:gd name="adj1" fmla="val 10800000"/>
              <a:gd name="adj2" fmla="val 550060"/>
              <a:gd name="adj3" fmla="val 525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3" name="Google Shape;1403;p52"/>
          <p:cNvGrpSpPr/>
          <p:nvPr/>
        </p:nvGrpSpPr>
        <p:grpSpPr>
          <a:xfrm>
            <a:off x="784921" y="1816700"/>
            <a:ext cx="2278462" cy="2311622"/>
            <a:chOff x="3605950" y="3926100"/>
            <a:chExt cx="657375" cy="667000"/>
          </a:xfrm>
        </p:grpSpPr>
        <p:sp>
          <p:nvSpPr>
            <p:cNvPr id="1404" name="Google Shape;1404;p5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397;p52">
            <a:extLst>
              <a:ext uri="{FF2B5EF4-FFF2-40B4-BE49-F238E27FC236}">
                <a16:creationId xmlns:a16="http://schemas.microsoft.com/office/drawing/2014/main" id="{26959AC9-B9FE-4F18-98E6-D0B6110974F2}"/>
              </a:ext>
            </a:extLst>
          </p:cNvPr>
          <p:cNvSpPr txBox="1">
            <a:spLocks/>
          </p:cNvSpPr>
          <p:nvPr/>
        </p:nvSpPr>
        <p:spPr>
          <a:xfrm flipH="1">
            <a:off x="5325843" y="1509976"/>
            <a:ext cx="3271523" cy="1145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dirty="0">
                <a:solidFill>
                  <a:srgbClr val="F8F8F8"/>
                </a:solidFill>
                <a:latin typeface="Hind" panose="020B0604020202020204" charset="0"/>
                <a:cs typeface="Hind" panose="020B0604020202020204" charset="0"/>
              </a:rPr>
              <a:t>Does the time series show a clear trend or is it stable over the course of time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 (</a:t>
            </a:r>
            <a:r>
              <a:rPr lang="de-DE" dirty="0" err="1"/>
              <a:t>EXAMPLES</a:t>
            </a:r>
            <a:r>
              <a:rPr lang="de-DE" dirty="0"/>
              <a:t>)</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941309" y="1878453"/>
            <a:ext cx="2576026"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 stationary time series</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pic>
        <p:nvPicPr>
          <p:cNvPr id="4" name="Grafik 3">
            <a:extLst>
              <a:ext uri="{FF2B5EF4-FFF2-40B4-BE49-F238E27FC236}">
                <a16:creationId xmlns:a16="http://schemas.microsoft.com/office/drawing/2014/main" id="{F80FD01F-19C5-3D4F-95EC-C73DABFF21FA}"/>
              </a:ext>
            </a:extLst>
          </p:cNvPr>
          <p:cNvPicPr>
            <a:picLocks noChangeAspect="1"/>
          </p:cNvPicPr>
          <p:nvPr/>
        </p:nvPicPr>
        <p:blipFill>
          <a:blip r:embed="rId3"/>
          <a:stretch>
            <a:fillRect/>
          </a:stretch>
        </p:blipFill>
        <p:spPr>
          <a:xfrm>
            <a:off x="4946492" y="1236372"/>
            <a:ext cx="2788838" cy="1630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1">
            <a:extLst>
              <a:ext uri="{FF2B5EF4-FFF2-40B4-BE49-F238E27FC236}">
                <a16:creationId xmlns:a16="http://schemas.microsoft.com/office/drawing/2014/main" id="{8A22F76A-490A-4D44-89A0-BD6B0303FA57}"/>
              </a:ext>
            </a:extLst>
          </p:cNvPr>
          <p:cNvSpPr txBox="1">
            <a:spLocks noChangeArrowheads="1"/>
          </p:cNvSpPr>
          <p:nvPr/>
        </p:nvSpPr>
        <p:spPr bwMode="auto">
          <a:xfrm>
            <a:off x="941309" y="3651990"/>
            <a:ext cx="2996013"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indent="0" eaLnBrk="0" fontAlgn="base" hangingPunct="0">
              <a:lnSpc>
                <a:spcPct val="100000"/>
              </a:lnSpc>
              <a:spcBef>
                <a:spcPct val="0"/>
              </a:spcBef>
              <a:spcAft>
                <a:spcPct val="0"/>
              </a:spcAft>
              <a:buClrTx/>
              <a:buSzTx/>
              <a:buFont typeface="Oxygen Light"/>
              <a:buNone/>
            </a:pPr>
            <a:r>
              <a:rPr lang="en-US" altLang="en-US" sz="2000" dirty="0">
                <a:solidFill>
                  <a:srgbClr val="F8F8F8"/>
                </a:solidFill>
                <a:latin typeface="Hind" panose="020B0604020202020204" charset="0"/>
                <a:cs typeface="Hind" panose="020B0604020202020204" charset="0"/>
              </a:rPr>
              <a:t>A nonstationary time series</a:t>
            </a:r>
          </a:p>
        </p:txBody>
      </p:sp>
      <p:pic>
        <p:nvPicPr>
          <p:cNvPr id="9" name="Grafik 8">
            <a:extLst>
              <a:ext uri="{FF2B5EF4-FFF2-40B4-BE49-F238E27FC236}">
                <a16:creationId xmlns:a16="http://schemas.microsoft.com/office/drawing/2014/main" id="{CF735FAF-9CD6-854C-9B73-7AF365A91192}"/>
              </a:ext>
            </a:extLst>
          </p:cNvPr>
          <p:cNvPicPr>
            <a:picLocks noChangeAspect="1"/>
          </p:cNvPicPr>
          <p:nvPr/>
        </p:nvPicPr>
        <p:blipFill>
          <a:blip r:embed="rId4"/>
          <a:stretch>
            <a:fillRect/>
          </a:stretch>
        </p:blipFill>
        <p:spPr>
          <a:xfrm>
            <a:off x="4946492" y="2973492"/>
            <a:ext cx="2789776" cy="1703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90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681278" y="1783078"/>
            <a:ext cx="7781444" cy="157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Every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realisation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can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be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seen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as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series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random</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variables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r>
              <a:rPr lang="de-DE" altLang="en-US" sz="2000" dirty="0">
                <a:solidFill>
                  <a:srgbClr val="F8F8F8"/>
                </a:solidFill>
                <a:latin typeface="Hind" panose="020B0604020202020204" charset="0"/>
                <a:cs typeface="Hind" panose="020B0604020202020204" charset="0"/>
              </a:rPr>
              <a:t>.</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endParaRPr lang="de-DE" altLang="en-US" sz="20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the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joint</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distribution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known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one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can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predict</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every</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realisation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of</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these</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random</a:t>
            </a:r>
            <a:r>
              <a:rPr lang="de-DE" altLang="en-US" sz="2000" dirty="0">
                <a:solidFill>
                  <a:srgbClr val="F8F8F8"/>
                </a:solidFill>
                <a:latin typeface="Hind" panose="020B0604020202020204" charset="0"/>
                <a:cs typeface="Hind" panose="020B0604020202020204" charset="0"/>
              </a:rPr>
              <a:t> variables</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98909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BACKGROUND INFORMATION</a:t>
            </a:r>
            <a:endParaRPr dirty="0"/>
          </a:p>
        </p:txBody>
      </p:sp>
      <p:sp>
        <p:nvSpPr>
          <p:cNvPr id="9" name="Textfeld 8">
            <a:extLst>
              <a:ext uri="{FF2B5EF4-FFF2-40B4-BE49-F238E27FC236}">
                <a16:creationId xmlns:a16="http://schemas.microsoft.com/office/drawing/2014/main" id="{B93EDD54-23D8-4594-BFED-A99C6B75FB77}"/>
              </a:ext>
            </a:extLst>
          </p:cNvPr>
          <p:cNvSpPr txBox="1"/>
          <p:nvPr/>
        </p:nvSpPr>
        <p:spPr>
          <a:xfrm>
            <a:off x="0" y="4739962"/>
            <a:ext cx="32733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3</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3 </a:t>
            </a:r>
            <a:r>
              <a:rPr lang="de-DE" dirty="0" err="1"/>
              <a:t>IMPORTANT</a:t>
            </a:r>
            <a:r>
              <a:rPr lang="de-DE" dirty="0"/>
              <a:t> </a:t>
            </a:r>
            <a:r>
              <a:rPr lang="de-DE" dirty="0" err="1"/>
              <a:t>ASPECTS</a:t>
            </a:r>
            <a:r>
              <a:rPr lang="de-DE" dirty="0"/>
              <a:t> </a:t>
            </a:r>
            <a:r>
              <a:rPr lang="de-DE" dirty="0" err="1"/>
              <a:t>OF</a:t>
            </a:r>
            <a:r>
              <a:rPr lang="de-DE" dirty="0"/>
              <a:t> THE TIME SERIES</a:t>
            </a:r>
            <a:endParaRPr lang="en-US" dirty="0"/>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2425560" y="1275663"/>
                <a:ext cx="6194003" cy="7362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nary>
                      <m:naryPr>
                        <m:ctrlPr>
                          <a:rPr lang="en-US" altLang="en-US" sz="2000" i="1" smtClean="0">
                            <a:solidFill>
                              <a:srgbClr val="F8F8F8"/>
                            </a:solidFill>
                            <a:latin typeface="Cambria Math" panose="02040503050406030204" pitchFamily="18" charset="0"/>
                            <a:cs typeface="Hind" panose="020B0604020202020204" charset="0"/>
                          </a:rPr>
                        </m:ctrlPr>
                      </m:naryPr>
                      <m:sub>
                        <m:r>
                          <m:rPr>
                            <m:brk m:alnAt="23"/>
                          </m:rPr>
                          <a:rPr lang="de-DE" altLang="en-US" sz="2000" b="0" i="1" smtClean="0">
                            <a:solidFill>
                              <a:srgbClr val="F8F8F8"/>
                            </a:solidFill>
                            <a:latin typeface="Cambria Math" panose="02040503050406030204" pitchFamily="18" charset="0"/>
                            <a:cs typeface="Hind" panose="020B0604020202020204" charset="0"/>
                          </a:rPr>
                          <m:t>−</m:t>
                        </m:r>
                        <m:r>
                          <a:rPr lang="de-DE" altLang="en-US" sz="2000" b="0" i="1" smtClean="0">
                            <a:solidFill>
                              <a:srgbClr val="F8F8F8"/>
                            </a:solidFill>
                            <a:latin typeface="Cambria Math" panose="02040503050406030204" pitchFamily="18" charset="0"/>
                            <a:cs typeface="Hind" panose="020B0604020202020204" charset="0"/>
                          </a:rPr>
                          <m:t>∞</m:t>
                        </m:r>
                      </m:sub>
                      <m:sup>
                        <m:r>
                          <a:rPr lang="en-US" altLang="en-US" sz="2000" i="1" smtClean="0">
                            <a:solidFill>
                              <a:srgbClr val="F8F8F8"/>
                            </a:solidFill>
                            <a:latin typeface="Cambria Math" panose="02040503050406030204" pitchFamily="18" charset="0"/>
                            <a:cs typeface="Hind" panose="020B0604020202020204" charset="0"/>
                          </a:rPr>
                          <m:t>∞</m:t>
                        </m:r>
                      </m:sup>
                      <m:e>
                        <m:r>
                          <a:rPr lang="de-DE" altLang="en-US" sz="2000" b="0" i="1" smtClean="0">
                            <a:solidFill>
                              <a:srgbClr val="F8F8F8"/>
                            </a:solidFill>
                            <a:latin typeface="Cambria Math" panose="02040503050406030204" pitchFamily="18" charset="0"/>
                            <a:cs typeface="Hind" panose="020B0604020202020204" charset="0"/>
                          </a:rPr>
                          <m:t>𝑦</m:t>
                        </m:r>
                        <m:r>
                          <a:rPr lang="de-DE" altLang="en-US" sz="2000" b="0" i="1" smtClean="0">
                            <a:solidFill>
                              <a:srgbClr val="F8F8F8"/>
                            </a:solidFill>
                            <a:latin typeface="Cambria Math" panose="02040503050406030204" pitchFamily="18" charset="0"/>
                            <a:cs typeface="Hind" panose="020B0604020202020204" charset="0"/>
                          </a:rPr>
                          <m:t> ·</m:t>
                        </m:r>
                        <m:r>
                          <m:rPr>
                            <m:nor/>
                          </m:rPr>
                          <a:rPr lang="en-US" altLang="en-US" sz="2000" dirty="0">
                            <a:solidFill>
                              <a:srgbClr val="F8F8F8"/>
                            </a:solidFill>
                            <a:latin typeface="Hind" panose="020B0604020202020204" charset="0"/>
                            <a:cs typeface="Hind" panose="020B0604020202020204" charset="0"/>
                          </a:rPr>
                          <m:t>f</m:t>
                        </m:r>
                        <m:r>
                          <m:rPr>
                            <m:nor/>
                          </m:rPr>
                          <a:rPr lang="en-US" altLang="en-US" sz="2000" baseline="-25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y</m:t>
                        </m:r>
                        <m:r>
                          <m:rPr>
                            <m:nor/>
                          </m:rPr>
                          <a:rPr lang="en-US" altLang="en-US" sz="2000" dirty="0">
                            <a:solidFill>
                              <a:srgbClr val="F8F8F8"/>
                            </a:solidFill>
                            <a:latin typeface="Hind" panose="020B0604020202020204" charset="0"/>
                            <a:cs typeface="Hind" panose="020B0604020202020204" charset="0"/>
                          </a:rPr>
                          <m:t>)</m:t>
                        </m:r>
                        <m:r>
                          <a:rPr lang="de-DE" altLang="en-US" sz="2000" b="0" i="1" dirty="0" smtClean="0">
                            <a:solidFill>
                              <a:srgbClr val="F8F8F8"/>
                            </a:solidFill>
                            <a:latin typeface="Cambria Math" panose="02040503050406030204" pitchFamily="18" charset="0"/>
                            <a:cs typeface="Hind" panose="020B0604020202020204" charset="0"/>
                          </a:rPr>
                          <m:t> </m:t>
                        </m:r>
                        <m:r>
                          <a:rPr lang="de-DE" altLang="en-US" sz="2000" b="0" i="1" dirty="0" smtClean="0">
                            <a:solidFill>
                              <a:srgbClr val="F8F8F8"/>
                            </a:solidFill>
                            <a:latin typeface="Cambria Math" panose="02040503050406030204" pitchFamily="18" charset="0"/>
                            <a:cs typeface="Hind" panose="020B0604020202020204" charset="0"/>
                          </a:rPr>
                          <m:t>𝑑𝑦</m:t>
                        </m:r>
                      </m:e>
                    </m:nary>
                    <m:r>
                      <a:rPr lang="de-DE" altLang="en-US" sz="2000" b="0" i="1" smtClean="0">
                        <a:solidFill>
                          <a:srgbClr val="F8F8F8"/>
                        </a:solidFill>
                        <a:latin typeface="Cambria Math" panose="02040503050406030204" pitchFamily="18" charset="0"/>
                        <a:cs typeface="Hind" panose="020B0604020202020204" charset="0"/>
                      </a:rPr>
                      <m:t> </m:t>
                    </m:r>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With t time and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baseline="-25000" dirty="0">
                    <a:solidFill>
                      <a:srgbClr val="F8F8F8"/>
                    </a:solidFill>
                    <a:latin typeface="Hind" panose="020B0604020202020204" charset="0"/>
                    <a:ea typeface="Segoe UI Symbol" panose="020B0502040204020203" pitchFamily="34" charset="0"/>
                    <a:cs typeface="Hind" panose="020B0604020202020204" charset="0"/>
                  </a:rPr>
                  <a:t>  </a:t>
                </a:r>
                <a:r>
                  <a:rPr lang="en-US" altLang="en-US" sz="2000" dirty="0">
                    <a:solidFill>
                      <a:srgbClr val="F8F8F8"/>
                    </a:solidFill>
                    <a:latin typeface="Hind" panose="020B0604020202020204" charset="0"/>
                    <a:cs typeface="Hind" panose="020B0604020202020204" charset="0"/>
                  </a:rPr>
                  <a:t>mean of each random variable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endParaRPr lang="de-DE" altLang="en-US" sz="2000" baseline="-25000" dirty="0">
                  <a:solidFill>
                    <a:srgbClr val="F8F8F8"/>
                  </a:solidFill>
                  <a:latin typeface="Hind" panose="020B0604020202020204" charset="0"/>
                  <a:cs typeface="Hind" panose="020B0604020202020204" charset="0"/>
                </a:endParaRPr>
              </a:p>
            </p:txBody>
          </p:sp>
        </mc:Choice>
        <mc:Fallback xmlns="">
          <p:sp>
            <p:nvSpPr>
              <p:cNvPr id="5" name="Rectangle 1">
                <a:extLst>
                  <a:ext uri="{FF2B5EF4-FFF2-40B4-BE49-F238E27FC236}">
                    <a16:creationId xmlns:a16="http://schemas.microsoft.com/office/drawing/2014/main" id="{13BDAB23-26F1-4D36-892D-703A5CF69C91}"/>
                  </a:ext>
                </a:extLst>
              </p:cNvPr>
              <p:cNvSpPr>
                <a:spLocks noGrp="1" noRot="1" noChangeAspect="1" noMove="1" noResize="1" noEditPoints="1" noAdjustHandles="1" noChangeArrowheads="1" noChangeShapeType="1" noTextEdit="1"/>
              </p:cNvSpPr>
              <p:nvPr>
                <p:ph type="body" idx="1"/>
              </p:nvPr>
            </p:nvSpPr>
            <p:spPr bwMode="auto">
              <a:xfrm>
                <a:off x="2425560" y="1275663"/>
                <a:ext cx="6194003" cy="736280"/>
              </a:xfrm>
              <a:prstGeom prst="rect">
                <a:avLst/>
              </a:prstGeom>
              <a:blipFill>
                <a:blip r:embed="rId3"/>
                <a:stretch>
                  <a:fillRect l="-2559" t="-84298" r="-689" b="-826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7" name="Rectangle 1">
            <a:extLst>
              <a:ext uri="{FF2B5EF4-FFF2-40B4-BE49-F238E27FC236}">
                <a16:creationId xmlns:a16="http://schemas.microsoft.com/office/drawing/2014/main" id="{7E94502C-7D84-496A-BED8-D5EC6C5B2728}"/>
              </a:ext>
            </a:extLst>
          </p:cNvPr>
          <p:cNvSpPr txBox="1">
            <a:spLocks noChangeArrowheads="1"/>
          </p:cNvSpPr>
          <p:nvPr/>
        </p:nvSpPr>
        <p:spPr bwMode="auto">
          <a:xfrm>
            <a:off x="2425560" y="2415601"/>
            <a:ext cx="6509300" cy="96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γ</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cs typeface="Hind" panose="020B0604020202020204" charset="0"/>
              </a:rPr>
              <a:t>Cov</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s</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E(Y</a:t>
            </a:r>
            <a:r>
              <a:rPr lang="en-US" altLang="en-US" sz="2000" baseline="-25000" dirty="0">
                <a:solidFill>
                  <a:srgbClr val="F8F8F8"/>
                </a:solidFill>
                <a:latin typeface="Hind" panose="020B0604020202020204" charset="0"/>
                <a:cs typeface="Hind" panose="020B0604020202020204" charset="0"/>
              </a:rPr>
              <a:t>s</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s</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covariance function. </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It depends on the two timestamps s and t</a:t>
            </a:r>
          </a:p>
        </p:txBody>
      </p:sp>
      <mc:AlternateContent xmlns:mc="http://schemas.openxmlformats.org/markup-compatibility/2006" xmlns:a14="http://schemas.microsoft.com/office/drawing/2010/main">
        <mc:Choice Requires="a14">
          <p:sp>
            <p:nvSpPr>
              <p:cNvPr id="8" name="Rectangle 1">
                <a:extLst>
                  <a:ext uri="{FF2B5EF4-FFF2-40B4-BE49-F238E27FC236}">
                    <a16:creationId xmlns:a16="http://schemas.microsoft.com/office/drawing/2014/main" id="{7324C683-63FE-48A1-9289-ABDFBBE58F76}"/>
                  </a:ext>
                </a:extLst>
              </p:cNvPr>
              <p:cNvSpPr txBox="1">
                <a:spLocks noChangeArrowheads="1"/>
              </p:cNvSpPr>
              <p:nvPr/>
            </p:nvSpPr>
            <p:spPr bwMode="auto">
              <a:xfrm>
                <a:off x="2425560" y="3698489"/>
                <a:ext cx="2829301" cy="9118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ρ</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f>
                      <m:fPr>
                        <m:ctrlPr>
                          <a:rPr lang="en-US" altLang="en-US" sz="2000" i="1" dirty="0">
                            <a:solidFill>
                              <a:srgbClr val="F8F8F8"/>
                            </a:solidFill>
                            <a:latin typeface="Cambria Math" panose="02040503050406030204" pitchFamily="18" charset="0"/>
                            <a:cs typeface="Hind" panose="020B0604020202020204" charset="0"/>
                          </a:rPr>
                        </m:ctrlPr>
                      </m:fPr>
                      <m:num>
                        <m:r>
                          <m:rPr>
                            <m:nor/>
                          </m:rPr>
                          <a:rPr lang="en-US" altLang="en-US" sz="2000" dirty="0">
                            <a:solidFill>
                              <a:srgbClr val="F8F8F8"/>
                            </a:solidFill>
                            <a:latin typeface="Hind" panose="020B0604020202020204" charset="0"/>
                            <a:ea typeface="Segoe UI Symbol" panose="020B0502040204020203" pitchFamily="34" charset="0"/>
                            <a:cs typeface="Hind" panose="020B0604020202020204" charset="0"/>
                          </a:rPr>
                          <m:t>γ</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s</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num>
                      <m:den>
                        <m:rad>
                          <m:radPr>
                            <m:degHide m:val="on"/>
                            <m:ctrlPr>
                              <a:rPr lang="en-US" altLang="en-US" sz="2000" i="1">
                                <a:solidFill>
                                  <a:srgbClr val="F8F8F8"/>
                                </a:solidFill>
                                <a:latin typeface="Cambria Math" panose="02040503050406030204" pitchFamily="18" charset="0"/>
                                <a:cs typeface="Hind" panose="020B0604020202020204" charset="0"/>
                              </a:rPr>
                            </m:ctrlPr>
                          </m:radPr>
                          <m:deg/>
                          <m:e>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i="1">
                                <a:solidFill>
                                  <a:srgbClr val="F8F8F8"/>
                                </a:solidFill>
                                <a:latin typeface="Cambria Math" panose="02040503050406030204" pitchFamily="18" charset="0"/>
                                <a:cs typeface="Hind" panose="020B0604020202020204" charset="0"/>
                              </a:rPr>
                              <m:t>)·</m:t>
                            </m:r>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i="1">
                                <a:solidFill>
                                  <a:srgbClr val="F8F8F8"/>
                                </a:solidFill>
                                <a:latin typeface="Cambria Math" panose="02040503050406030204" pitchFamily="18" charset="0"/>
                                <a:cs typeface="Hind" panose="020B0604020202020204" charset="0"/>
                              </a:rPr>
                              <m:t>)</m:t>
                            </m:r>
                          </m:e>
                        </m:rad>
                      </m:den>
                    </m:f>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correlation function</a:t>
                </a:r>
              </a:p>
            </p:txBody>
          </p:sp>
        </mc:Choice>
        <mc:Fallback xmlns="">
          <p:sp>
            <p:nvSpPr>
              <p:cNvPr id="8" name="Rectangle 1">
                <a:extLst>
                  <a:ext uri="{FF2B5EF4-FFF2-40B4-BE49-F238E27FC236}">
                    <a16:creationId xmlns:a16="http://schemas.microsoft.com/office/drawing/2014/main" id="{7324C683-63FE-48A1-9289-ABDFBBE58F76}"/>
                  </a:ext>
                </a:extLst>
              </p:cNvPr>
              <p:cNvSpPr txBox="1">
                <a:spLocks noRot="1" noChangeAspect="1" noMove="1" noResize="1" noEditPoints="1" noAdjustHandles="1" noChangeArrowheads="1" noChangeShapeType="1" noTextEdit="1"/>
              </p:cNvSpPr>
              <p:nvPr/>
            </p:nvSpPr>
            <p:spPr bwMode="auto">
              <a:xfrm>
                <a:off x="2425560" y="3698489"/>
                <a:ext cx="2829301" cy="911841"/>
              </a:xfrm>
              <a:prstGeom prst="rect">
                <a:avLst/>
              </a:prstGeom>
              <a:blipFill>
                <a:blip r:embed="rId4"/>
                <a:stretch>
                  <a:fillRect l="-5603" r="-5172" b="-1476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Google Shape;584;p37">
            <a:extLst>
              <a:ext uri="{FF2B5EF4-FFF2-40B4-BE49-F238E27FC236}">
                <a16:creationId xmlns:a16="http://schemas.microsoft.com/office/drawing/2014/main" id="{41858825-B56F-4709-8081-772664263D38}"/>
              </a:ext>
            </a:extLst>
          </p:cNvPr>
          <p:cNvSpPr/>
          <p:nvPr/>
        </p:nvSpPr>
        <p:spPr>
          <a:xfrm>
            <a:off x="566365" y="1149348"/>
            <a:ext cx="1351258" cy="3768092"/>
          </a:xfrm>
          <a:prstGeom prst="roundRect">
            <a:avLst>
              <a:gd name="adj" fmla="val 38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86;p37">
            <a:extLst>
              <a:ext uri="{FF2B5EF4-FFF2-40B4-BE49-F238E27FC236}">
                <a16:creationId xmlns:a16="http://schemas.microsoft.com/office/drawing/2014/main" id="{C735DAA3-9A2E-44E2-AC19-7BA5E44BC9DF}"/>
              </a:ext>
            </a:extLst>
          </p:cNvPr>
          <p:cNvSpPr/>
          <p:nvPr/>
        </p:nvSpPr>
        <p:spPr>
          <a:xfrm>
            <a:off x="566365" y="2106507"/>
            <a:ext cx="1354736" cy="2763335"/>
          </a:xfrm>
          <a:prstGeom prst="roundRect">
            <a:avLst>
              <a:gd name="adj" fmla="val 335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7;p37">
            <a:extLst>
              <a:ext uri="{FF2B5EF4-FFF2-40B4-BE49-F238E27FC236}">
                <a16:creationId xmlns:a16="http://schemas.microsoft.com/office/drawing/2014/main" id="{DA1FCDEF-C8D2-4E6C-A93B-D00751751479}"/>
              </a:ext>
            </a:extLst>
          </p:cNvPr>
          <p:cNvSpPr/>
          <p:nvPr/>
        </p:nvSpPr>
        <p:spPr>
          <a:xfrm>
            <a:off x="566365" y="3298612"/>
            <a:ext cx="1360634" cy="1618828"/>
          </a:xfrm>
          <a:prstGeom prst="roundRect">
            <a:avLst>
              <a:gd name="adj" fmla="val 379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1;p37">
            <a:extLst>
              <a:ext uri="{FF2B5EF4-FFF2-40B4-BE49-F238E27FC236}">
                <a16:creationId xmlns:a16="http://schemas.microsoft.com/office/drawing/2014/main" id="{2C3C71EF-E1D0-4AB1-8AAB-22B6C7BD10AA}"/>
              </a:ext>
            </a:extLst>
          </p:cNvPr>
          <p:cNvSpPr txBox="1">
            <a:spLocks/>
          </p:cNvSpPr>
          <p:nvPr/>
        </p:nvSpPr>
        <p:spPr>
          <a:xfrm flipH="1">
            <a:off x="867815" y="1349695"/>
            <a:ext cx="748357" cy="52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Mean</a:t>
            </a:r>
            <a:endParaRPr lang="en" sz="2400" dirty="0">
              <a:solidFill>
                <a:schemeClr val="dk2"/>
              </a:solidFill>
              <a:latin typeface="Pathway Gothic One"/>
              <a:ea typeface="Pathway Gothic One"/>
              <a:cs typeface="Pathway Gothic One"/>
              <a:sym typeface="Pathway Gothic One"/>
            </a:endParaRPr>
          </a:p>
        </p:txBody>
      </p:sp>
      <p:sp>
        <p:nvSpPr>
          <p:cNvPr id="13" name="Google Shape;613;p37">
            <a:extLst>
              <a:ext uri="{FF2B5EF4-FFF2-40B4-BE49-F238E27FC236}">
                <a16:creationId xmlns:a16="http://schemas.microsoft.com/office/drawing/2014/main" id="{44496D25-E570-4501-A7E8-EB83BC49CA01}"/>
              </a:ext>
            </a:extLst>
          </p:cNvPr>
          <p:cNvSpPr txBox="1">
            <a:spLocks/>
          </p:cNvSpPr>
          <p:nvPr/>
        </p:nvSpPr>
        <p:spPr>
          <a:xfrm flipH="1">
            <a:off x="638105" y="2588838"/>
            <a:ext cx="1314793" cy="5634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Covariance</a:t>
            </a:r>
            <a:endParaRPr lang="en" sz="2400" dirty="0">
              <a:solidFill>
                <a:schemeClr val="dk2"/>
              </a:solidFill>
              <a:latin typeface="Pathway Gothic One"/>
              <a:ea typeface="Pathway Gothic One"/>
              <a:cs typeface="Pathway Gothic One"/>
              <a:sym typeface="Pathway Gothic One"/>
            </a:endParaRPr>
          </a:p>
        </p:txBody>
      </p:sp>
      <p:sp>
        <p:nvSpPr>
          <p:cNvPr id="14" name="Google Shape;615;p37">
            <a:extLst>
              <a:ext uri="{FF2B5EF4-FFF2-40B4-BE49-F238E27FC236}">
                <a16:creationId xmlns:a16="http://schemas.microsoft.com/office/drawing/2014/main" id="{9F7536C1-5D3E-4D6F-9E68-23CB75D8B32A}"/>
              </a:ext>
            </a:extLst>
          </p:cNvPr>
          <p:cNvSpPr txBox="1">
            <a:spLocks/>
          </p:cNvSpPr>
          <p:nvPr/>
        </p:nvSpPr>
        <p:spPr>
          <a:xfrm flipH="1">
            <a:off x="622556" y="3894101"/>
            <a:ext cx="1561157" cy="48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Correlation</a:t>
            </a:r>
            <a:endParaRPr lang="en" sz="2400" dirty="0">
              <a:solidFill>
                <a:schemeClr val="dk2"/>
              </a:solidFill>
              <a:latin typeface="Pathway Gothic One"/>
              <a:ea typeface="Pathway Gothic One"/>
              <a:cs typeface="Pathway Gothic One"/>
              <a:sym typeface="Pathway Gothic One"/>
            </a:endParaRPr>
          </a:p>
        </p:txBody>
      </p:sp>
      <p:cxnSp>
        <p:nvCxnSpPr>
          <p:cNvPr id="16" name="Google Shape;709;p39">
            <a:extLst>
              <a:ext uri="{FF2B5EF4-FFF2-40B4-BE49-F238E27FC236}">
                <a16:creationId xmlns:a16="http://schemas.microsoft.com/office/drawing/2014/main" id="{05C4805A-7088-4C4A-BCF9-D8E5D5E4FD54}"/>
              </a:ext>
            </a:extLst>
          </p:cNvPr>
          <p:cNvCxnSpPr>
            <a:cxnSpLocks/>
          </p:cNvCxnSpPr>
          <p:nvPr/>
        </p:nvCxnSpPr>
        <p:spPr>
          <a:xfrm>
            <a:off x="1887054" y="1643803"/>
            <a:ext cx="246364" cy="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708;p39">
            <a:extLst>
              <a:ext uri="{FF2B5EF4-FFF2-40B4-BE49-F238E27FC236}">
                <a16:creationId xmlns:a16="http://schemas.microsoft.com/office/drawing/2014/main" id="{27639762-247D-4DCA-B9B2-A1A6E03B6C2F}"/>
              </a:ext>
            </a:extLst>
          </p:cNvPr>
          <p:cNvCxnSpPr>
            <a:cxnSpLocks/>
          </p:cNvCxnSpPr>
          <p:nvPr/>
        </p:nvCxnSpPr>
        <p:spPr>
          <a:xfrm>
            <a:off x="2133418" y="1447637"/>
            <a:ext cx="0" cy="392332"/>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709;p39">
            <a:extLst>
              <a:ext uri="{FF2B5EF4-FFF2-40B4-BE49-F238E27FC236}">
                <a16:creationId xmlns:a16="http://schemas.microsoft.com/office/drawing/2014/main" id="{C800EC70-9AE9-428C-9DB1-F45357C29A4F}"/>
              </a:ext>
            </a:extLst>
          </p:cNvPr>
          <p:cNvCxnSpPr>
            <a:cxnSpLocks/>
          </p:cNvCxnSpPr>
          <p:nvPr/>
        </p:nvCxnSpPr>
        <p:spPr>
          <a:xfrm>
            <a:off x="1887054" y="2896496"/>
            <a:ext cx="246364" cy="0"/>
          </a:xfrm>
          <a:prstGeom prst="straightConnector1">
            <a:avLst/>
          </a:prstGeom>
          <a:noFill/>
          <a:ln w="9525" cap="flat" cmpd="sng">
            <a:solidFill>
              <a:srgbClr val="E97664"/>
            </a:solidFill>
            <a:prstDash val="solid"/>
            <a:round/>
            <a:headEnd type="none" w="med" len="med"/>
            <a:tailEnd type="none" w="med" len="med"/>
          </a:ln>
        </p:spPr>
      </p:cxnSp>
      <p:cxnSp>
        <p:nvCxnSpPr>
          <p:cNvPr id="21" name="Google Shape;708;p39">
            <a:extLst>
              <a:ext uri="{FF2B5EF4-FFF2-40B4-BE49-F238E27FC236}">
                <a16:creationId xmlns:a16="http://schemas.microsoft.com/office/drawing/2014/main" id="{5F655578-05F2-4A7B-B2FF-62D1F374808B}"/>
              </a:ext>
            </a:extLst>
          </p:cNvPr>
          <p:cNvCxnSpPr>
            <a:cxnSpLocks/>
          </p:cNvCxnSpPr>
          <p:nvPr/>
        </p:nvCxnSpPr>
        <p:spPr>
          <a:xfrm>
            <a:off x="2133418" y="2700330"/>
            <a:ext cx="0" cy="392332"/>
          </a:xfrm>
          <a:prstGeom prst="straightConnector1">
            <a:avLst/>
          </a:prstGeom>
          <a:noFill/>
          <a:ln w="9525" cap="flat" cmpd="sng">
            <a:solidFill>
              <a:srgbClr val="E97664"/>
            </a:solidFill>
            <a:prstDash val="solid"/>
            <a:round/>
            <a:headEnd type="none" w="med" len="med"/>
            <a:tailEnd type="none" w="med" len="med"/>
          </a:ln>
        </p:spPr>
      </p:cxnSp>
      <p:cxnSp>
        <p:nvCxnSpPr>
          <p:cNvPr id="22" name="Google Shape;709;p39">
            <a:extLst>
              <a:ext uri="{FF2B5EF4-FFF2-40B4-BE49-F238E27FC236}">
                <a16:creationId xmlns:a16="http://schemas.microsoft.com/office/drawing/2014/main" id="{7702F0E5-D9C5-4E6F-91C9-CA3BC72063A3}"/>
              </a:ext>
            </a:extLst>
          </p:cNvPr>
          <p:cNvCxnSpPr>
            <a:cxnSpLocks/>
          </p:cNvCxnSpPr>
          <p:nvPr/>
        </p:nvCxnSpPr>
        <p:spPr>
          <a:xfrm>
            <a:off x="1887054" y="4154410"/>
            <a:ext cx="246364" cy="0"/>
          </a:xfrm>
          <a:prstGeom prst="straightConnector1">
            <a:avLst/>
          </a:prstGeom>
          <a:noFill/>
          <a:ln w="9525" cap="flat" cmpd="sng">
            <a:solidFill>
              <a:srgbClr val="A83423"/>
            </a:solidFill>
            <a:prstDash val="solid"/>
            <a:round/>
            <a:headEnd type="none" w="med" len="med"/>
            <a:tailEnd type="none" w="med" len="med"/>
          </a:ln>
        </p:spPr>
      </p:cxnSp>
      <p:cxnSp>
        <p:nvCxnSpPr>
          <p:cNvPr id="23" name="Google Shape;708;p39">
            <a:extLst>
              <a:ext uri="{FF2B5EF4-FFF2-40B4-BE49-F238E27FC236}">
                <a16:creationId xmlns:a16="http://schemas.microsoft.com/office/drawing/2014/main" id="{1B85A81F-0C03-4933-AC3A-5D499ED77615}"/>
              </a:ext>
            </a:extLst>
          </p:cNvPr>
          <p:cNvCxnSpPr>
            <a:cxnSpLocks/>
          </p:cNvCxnSpPr>
          <p:nvPr/>
        </p:nvCxnSpPr>
        <p:spPr>
          <a:xfrm>
            <a:off x="2133418" y="3958244"/>
            <a:ext cx="0" cy="392332"/>
          </a:xfrm>
          <a:prstGeom prst="straightConnector1">
            <a:avLst/>
          </a:prstGeom>
          <a:noFill/>
          <a:ln w="9525" cap="flat" cmpd="sng">
            <a:solidFill>
              <a:srgbClr val="A83423"/>
            </a:solidFill>
            <a:prstDash val="solid"/>
            <a:round/>
            <a:headEnd type="none" w="med" len="med"/>
            <a:tailEnd type="none" w="med" len="med"/>
          </a:ln>
        </p:spPr>
      </p:cxnSp>
    </p:spTree>
    <p:extLst>
      <p:ext uri="{BB962C8B-B14F-4D97-AF65-F5344CB8AC3E}">
        <p14:creationId xmlns:p14="http://schemas.microsoft.com/office/powerpoint/2010/main" val="2825697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LINEAR TIME SERIES</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mc:AlternateContent xmlns:mc="http://schemas.openxmlformats.org/markup-compatibility/2006">
        <mc:Choice xmlns:a14="http://schemas.microsoft.com/office/drawing/2010/main" Requires="a14">
          <p:sp>
            <p:nvSpPr>
              <p:cNvPr id="7" name="Google Shape;717;p40">
                <a:extLst>
                  <a:ext uri="{FF2B5EF4-FFF2-40B4-BE49-F238E27FC236}">
                    <a16:creationId xmlns:a16="http://schemas.microsoft.com/office/drawing/2014/main" id="{6B0C4319-B1BF-4924-83DC-3D9B1E3EECF9}"/>
                  </a:ext>
                </a:extLst>
              </p:cNvPr>
              <p:cNvSpPr/>
              <p:nvPr/>
            </p:nvSpPr>
            <p:spPr>
              <a:xfrm>
                <a:off x="2283544" y="1555999"/>
                <a:ext cx="4576911" cy="755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800" dirty="0">
                    <a:solidFill>
                      <a:srgbClr val="212E73"/>
                    </a:solidFill>
                    <a:latin typeface="Hind" panose="020B0604020202020204" charset="0"/>
                    <a:cs typeface="Hind" panose="020B0604020202020204" charset="0"/>
                  </a:rPr>
                  <a:t>Y</a:t>
                </a:r>
                <a:r>
                  <a:rPr lang="en-US" altLang="en-US" sz="2800" baseline="-25000" dirty="0" err="1">
                    <a:solidFill>
                      <a:srgbClr val="212E73"/>
                    </a:solidFill>
                    <a:latin typeface="Hind" panose="020B0604020202020204" charset="0"/>
                    <a:cs typeface="Hind" panose="020B0604020202020204" charset="0"/>
                  </a:rPr>
                  <a:t>t</a:t>
                </a:r>
                <a:r>
                  <a:rPr lang="en-US" altLang="en-US" sz="2800" dirty="0">
                    <a:solidFill>
                      <a:srgbClr val="212E73"/>
                    </a:solidFill>
                    <a:latin typeface="Hind" panose="020B0604020202020204" charset="0"/>
                    <a:cs typeface="Hind" panose="020B0604020202020204" charset="0"/>
                  </a:rPr>
                  <a:t> = </a:t>
                </a:r>
                <a14:m>
                  <m:oMath xmlns:m="http://schemas.openxmlformats.org/officeDocument/2006/math">
                    <m:sSub>
                      <m:sSubPr>
                        <m:ctrlPr>
                          <a:rPr lang="en-US" altLang="en-US" sz="2800" i="1">
                            <a:solidFill>
                              <a:srgbClr val="212E73"/>
                            </a:solidFill>
                            <a:latin typeface="Cambria Math" panose="02040503050406030204" pitchFamily="18" charset="0"/>
                            <a:cs typeface="Hind" panose="020B0604020202020204" charset="0"/>
                          </a:rPr>
                        </m:ctrlPr>
                      </m:sSubPr>
                      <m:e>
                        <m:r>
                          <a:rPr lang="en-US" altLang="en-US" sz="28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2800" b="0" i="1" smtClean="0">
                            <a:solidFill>
                              <a:srgbClr val="212E73"/>
                            </a:solidFill>
                            <a:latin typeface="Cambria Math" panose="02040503050406030204" pitchFamily="18" charset="0"/>
                            <a:ea typeface="Cambria Math" panose="02040503050406030204" pitchFamily="18" charset="0"/>
                            <a:cs typeface="Hind" panose="020B0604020202020204" charset="0"/>
                          </a:rPr>
                          <m:t>0</m:t>
                        </m:r>
                      </m:sub>
                    </m:sSub>
                    <m:r>
                      <a:rPr lang="de-DE" altLang="en-US" sz="2800" i="1">
                        <a:solidFill>
                          <a:srgbClr val="212E73"/>
                        </a:solidFill>
                        <a:latin typeface="Cambria Math" panose="02040503050406030204" pitchFamily="18" charset="0"/>
                        <a:cs typeface="Hind" panose="020B0604020202020204" charset="0"/>
                      </a:rPr>
                      <m:t> </m:t>
                    </m:r>
                  </m:oMath>
                </a14:m>
                <a:r>
                  <a:rPr lang="en-US" altLang="en-US" sz="2800" dirty="0">
                    <a:solidFill>
                      <a:srgbClr val="212E73"/>
                    </a:solidFill>
                    <a:latin typeface="Segoe UI Symbol" panose="020B0502040204020203" pitchFamily="34" charset="0"/>
                    <a:ea typeface="Segoe UI Symbol" panose="020B0502040204020203" pitchFamily="34" charset="0"/>
                    <a:cs typeface="Hind" panose="020B0604020202020204" charset="0"/>
                  </a:rPr>
                  <a:t>· </a:t>
                </a:r>
                <a:r>
                  <a:rPr lang="en-US" altLang="en-US" sz="2800" dirty="0">
                    <a:solidFill>
                      <a:srgbClr val="212E73"/>
                    </a:solidFill>
                    <a:latin typeface="Hind" panose="020B0604020202020204" charset="0"/>
                    <a:cs typeface="Hind" panose="020B0604020202020204" charset="0"/>
                  </a:rPr>
                  <a:t>a</a:t>
                </a:r>
                <a:r>
                  <a:rPr lang="en-US" altLang="en-US" sz="2800" baseline="-25000" dirty="0">
                    <a:solidFill>
                      <a:srgbClr val="212E73"/>
                    </a:solidFill>
                    <a:latin typeface="Hind" panose="020B0604020202020204" charset="0"/>
                    <a:cs typeface="Hind" panose="020B0604020202020204" charset="0"/>
                  </a:rPr>
                  <a:t>t</a:t>
                </a:r>
                <a:r>
                  <a:rPr lang="en-US" altLang="en-US" sz="2800" dirty="0">
                    <a:solidFill>
                      <a:srgbClr val="212E73"/>
                    </a:solidFill>
                    <a:latin typeface="Hind" panose="020B0604020202020204" charset="0"/>
                    <a:cs typeface="Hind" panose="020B0604020202020204" charset="0"/>
                  </a:rPr>
                  <a:t> + </a:t>
                </a:r>
                <a14:m>
                  <m:oMath xmlns:m="http://schemas.openxmlformats.org/officeDocument/2006/math">
                    <m:sSub>
                      <m:sSubPr>
                        <m:ctrlPr>
                          <a:rPr lang="en-US" altLang="en-US" sz="2800" i="1">
                            <a:solidFill>
                              <a:srgbClr val="212E73"/>
                            </a:solidFill>
                            <a:latin typeface="Cambria Math" panose="02040503050406030204" pitchFamily="18" charset="0"/>
                            <a:cs typeface="Hind" panose="020B0604020202020204" charset="0"/>
                          </a:rPr>
                        </m:ctrlPr>
                      </m:sSubPr>
                      <m:e>
                        <m:r>
                          <a:rPr lang="en-US" altLang="en-US" sz="28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2800" b="0" i="1" smtClean="0">
                            <a:solidFill>
                              <a:srgbClr val="212E73"/>
                            </a:solidFill>
                            <a:latin typeface="Cambria Math" panose="02040503050406030204" pitchFamily="18" charset="0"/>
                            <a:ea typeface="Cambria Math" panose="02040503050406030204" pitchFamily="18" charset="0"/>
                            <a:cs typeface="Hind" panose="020B0604020202020204" charset="0"/>
                          </a:rPr>
                          <m:t>1</m:t>
                        </m:r>
                      </m:sub>
                    </m:sSub>
                    <m:r>
                      <a:rPr lang="de-DE" altLang="en-US" sz="2800" i="1">
                        <a:solidFill>
                          <a:srgbClr val="212E73"/>
                        </a:solidFill>
                        <a:latin typeface="Cambria Math" panose="02040503050406030204" pitchFamily="18" charset="0"/>
                        <a:cs typeface="Hind" panose="020B0604020202020204" charset="0"/>
                      </a:rPr>
                      <m:t> </m:t>
                    </m:r>
                  </m:oMath>
                </a14:m>
                <a:r>
                  <a:rPr lang="en-US" altLang="en-US" sz="28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800" dirty="0">
                    <a:solidFill>
                      <a:srgbClr val="212E73"/>
                    </a:solidFill>
                    <a:latin typeface="Hind" panose="020B0604020202020204" charset="0"/>
                    <a:cs typeface="Hind" panose="020B0604020202020204" charset="0"/>
                  </a:rPr>
                  <a:t> a</a:t>
                </a:r>
                <a:r>
                  <a:rPr lang="en-US" altLang="en-US" sz="2800" baseline="-25000" dirty="0">
                    <a:solidFill>
                      <a:srgbClr val="212E73"/>
                    </a:solidFill>
                    <a:latin typeface="Hind" panose="020B0604020202020204" charset="0"/>
                    <a:cs typeface="Hind" panose="020B0604020202020204" charset="0"/>
                  </a:rPr>
                  <a:t>t-1 </a:t>
                </a:r>
                <a:r>
                  <a:rPr lang="en-US" altLang="en-US" sz="2800" dirty="0">
                    <a:solidFill>
                      <a:srgbClr val="212E73"/>
                    </a:solidFill>
                    <a:latin typeface="Hind" panose="020B0604020202020204" charset="0"/>
                    <a:cs typeface="Hind" panose="020B0604020202020204" charset="0"/>
                  </a:rPr>
                  <a:t>+ …</a:t>
                </a:r>
              </a:p>
            </p:txBody>
          </p:sp>
        </mc:Choice>
        <mc:Fallback>
          <p:sp>
            <p:nvSpPr>
              <p:cNvPr id="7" name="Google Shape;717;p40">
                <a:extLst>
                  <a:ext uri="{FF2B5EF4-FFF2-40B4-BE49-F238E27FC236}">
                    <a16:creationId xmlns:a16="http://schemas.microsoft.com/office/drawing/2014/main" id="{6B0C4319-B1BF-4924-83DC-3D9B1E3EECF9}"/>
                  </a:ext>
                </a:extLst>
              </p:cNvPr>
              <p:cNvSpPr>
                <a:spLocks noRot="1" noChangeAspect="1" noMove="1" noResize="1" noEditPoints="1" noAdjustHandles="1" noChangeArrowheads="1" noChangeShapeType="1" noTextEdit="1"/>
              </p:cNvSpPr>
              <p:nvPr/>
            </p:nvSpPr>
            <p:spPr>
              <a:xfrm>
                <a:off x="2283544" y="1555999"/>
                <a:ext cx="4576911" cy="755700"/>
              </a:xfrm>
              <a:prstGeom prst="roundRect">
                <a:avLst>
                  <a:gd name="adj" fmla="val 50000"/>
                </a:avLst>
              </a:prstGeom>
              <a:blipFill>
                <a:blip r:embed="rId3"/>
                <a:stretch>
                  <a:fillRect b="-10000"/>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Google Shape;717;p40">
                <a:extLst>
                  <a:ext uri="{FF2B5EF4-FFF2-40B4-BE49-F238E27FC236}">
                    <a16:creationId xmlns:a16="http://schemas.microsoft.com/office/drawing/2014/main" id="{2965CC3A-6140-44D7-982A-6F39F8296B88}"/>
                  </a:ext>
                </a:extLst>
              </p:cNvPr>
              <p:cNvSpPr/>
              <p:nvPr/>
            </p:nvSpPr>
            <p:spPr>
              <a:xfrm>
                <a:off x="256531" y="2831802"/>
                <a:ext cx="3329109" cy="167062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1600" dirty="0">
                    <a:solidFill>
                      <a:srgbClr val="212E73"/>
                    </a:solidFill>
                    <a:latin typeface="Hind" panose="020B0604020202020204" charset="0"/>
                    <a:cs typeface="Hind" panose="020B0604020202020204" charset="0"/>
                  </a:rPr>
                  <a:t>a</a:t>
                </a:r>
                <a:r>
                  <a:rPr lang="en-US" altLang="en-US" sz="1600" baseline="-25000" dirty="0">
                    <a:solidFill>
                      <a:srgbClr val="212E73"/>
                    </a:solidFill>
                    <a:latin typeface="Hind" panose="020B0604020202020204" charset="0"/>
                    <a:cs typeface="Hind" panose="020B0604020202020204" charset="0"/>
                  </a:rPr>
                  <a:t>t </a:t>
                </a:r>
                <a:r>
                  <a:rPr lang="en-US" altLang="en-US" sz="1600" dirty="0">
                    <a:solidFill>
                      <a:srgbClr val="212E73"/>
                    </a:solidFill>
                    <a:latin typeface="Hind" panose="020B0604020202020204" charset="0"/>
                    <a:cs typeface="Hind" panose="020B0604020202020204" charset="0"/>
                  </a:rPr>
                  <a:t>~ N(0, </a:t>
                </a:r>
                <a:r>
                  <a:rPr lang="el-GR" altLang="en-US" sz="1600" dirty="0">
                    <a:solidFill>
                      <a:srgbClr val="212E73"/>
                    </a:solidFill>
                    <a:latin typeface="Segoe UI Symbol" panose="020B0502040204020203" pitchFamily="34" charset="0"/>
                    <a:ea typeface="Segoe UI Symbol" panose="020B0502040204020203" pitchFamily="34" charset="0"/>
                    <a:cs typeface="Hind" panose="020B0604020202020204" charset="0"/>
                  </a:rPr>
                  <a:t>σ</a:t>
                </a:r>
                <a:r>
                  <a:rPr lang="de-DE" altLang="en-US" sz="1600" baseline="30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1600" dirty="0">
                    <a:solidFill>
                      <a:srgbClr val="212E73"/>
                    </a:solidFill>
                    <a:latin typeface="Hind" panose="020B0604020202020204" charset="0"/>
                    <a:cs typeface="Hind" panose="020B0604020202020204" charset="0"/>
                  </a:rPr>
                  <a:t>)</a:t>
                </a:r>
              </a:p>
              <a:p>
                <a:pPr lvl="0" eaLnBrk="0" fontAlgn="base" hangingPunct="0">
                  <a:spcBef>
                    <a:spcPct val="0"/>
                  </a:spcBef>
                  <a:spcAft>
                    <a:spcPct val="0"/>
                  </a:spcAft>
                  <a:buClrTx/>
                </a:pPr>
                <a:r>
                  <a:rPr lang="en-US" altLang="en-US" sz="1600" dirty="0">
                    <a:solidFill>
                      <a:srgbClr val="212E73"/>
                    </a:solidFill>
                    <a:latin typeface="Hind" panose="020B0604020202020204" charset="0"/>
                    <a:cs typeface="Hind" panose="020B0604020202020204" charset="0"/>
                  </a:rPr>
                  <a:t>t = …, -1, 0, 1, 2,…</a:t>
                </a:r>
              </a:p>
              <a:p>
                <a:pPr lvl="0" eaLnBrk="0" fontAlgn="base" hangingPunct="0">
                  <a:spcBef>
                    <a:spcPct val="0"/>
                  </a:spcBef>
                  <a:spcAft>
                    <a:spcPct val="0"/>
                  </a:spcAft>
                  <a:buClrTx/>
                </a:pPr>
                <a14:m>
                  <m:oMath xmlns:m="http://schemas.openxmlformats.org/officeDocument/2006/math">
                    <m:sSub>
                      <m:sSubPr>
                        <m:ctrlPr>
                          <a:rPr lang="en-US" altLang="en-US" sz="1600" i="1" smtClean="0">
                            <a:solidFill>
                              <a:srgbClr val="212E73"/>
                            </a:solidFill>
                            <a:latin typeface="Cambria Math" panose="02040503050406030204" pitchFamily="18" charset="0"/>
                            <a:cs typeface="Hind" panose="020B0604020202020204" charset="0"/>
                          </a:rPr>
                        </m:ctrlPr>
                      </m:sSubPr>
                      <m:e>
                        <m:r>
                          <a:rPr lang="en-US" altLang="en-US" sz="16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1600" b="0" i="1" smtClean="0">
                            <a:solidFill>
                              <a:srgbClr val="212E73"/>
                            </a:solidFill>
                            <a:latin typeface="Cambria Math" panose="02040503050406030204" pitchFamily="18" charset="0"/>
                            <a:cs typeface="Hind" panose="020B0604020202020204" charset="0"/>
                          </a:rPr>
                          <m:t>𝑖</m:t>
                        </m:r>
                      </m:sub>
                    </m:sSub>
                  </m:oMath>
                </a14:m>
                <a:r>
                  <a:rPr lang="en-US" altLang="en-US" sz="1600" dirty="0">
                    <a:solidFill>
                      <a:srgbClr val="212E73"/>
                    </a:solidFill>
                    <a:latin typeface="Hind" panose="020B0604020202020204" charset="0"/>
                    <a:cs typeface="Hind" panose="020B0604020202020204" charset="0"/>
                  </a:rPr>
                  <a:t> weights, </a:t>
                </a:r>
                <a:r>
                  <a:rPr lang="en-US" altLang="en-US" sz="1600" dirty="0" err="1">
                    <a:solidFill>
                      <a:srgbClr val="212E73"/>
                    </a:solidFill>
                    <a:latin typeface="Hind" panose="020B0604020202020204" charset="0"/>
                    <a:cs typeface="Hind" panose="020B0604020202020204" charset="0"/>
                  </a:rPr>
                  <a:t>i</a:t>
                </a:r>
                <a:r>
                  <a:rPr lang="en-US" altLang="en-US" sz="1600" dirty="0">
                    <a:solidFill>
                      <a:srgbClr val="212E73"/>
                    </a:solidFill>
                    <a:latin typeface="Hind" panose="020B0604020202020204" charset="0"/>
                    <a:cs typeface="Hind" panose="020B0604020202020204" charset="0"/>
                  </a:rPr>
                  <a:t> = 0, 1, 2, ...</a:t>
                </a: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nary>
                        <m:naryPr>
                          <m:chr m:val="∑"/>
                          <m:ctrlPr>
                            <a:rPr lang="en-US" altLang="en-US" sz="1600" i="1" smtClean="0">
                              <a:solidFill>
                                <a:srgbClr val="212E73"/>
                              </a:solidFill>
                              <a:latin typeface="Cambria Math" panose="02040503050406030204" pitchFamily="18" charset="0"/>
                              <a:cs typeface="Hind" panose="020B0604020202020204" charset="0"/>
                            </a:rPr>
                          </m:ctrlPr>
                        </m:naryPr>
                        <m:sub>
                          <m:r>
                            <m:rPr>
                              <m:brk m:alnAt="23"/>
                            </m:rPr>
                            <a:rPr lang="de-DE" altLang="en-US" sz="1600" b="0" i="1" smtClean="0">
                              <a:solidFill>
                                <a:srgbClr val="212E73"/>
                              </a:solidFill>
                              <a:latin typeface="Cambria Math" panose="02040503050406030204" pitchFamily="18" charset="0"/>
                              <a:cs typeface="Hind" panose="020B0604020202020204" charset="0"/>
                            </a:rPr>
                            <m:t>𝑖</m:t>
                          </m:r>
                          <m:r>
                            <a:rPr lang="de-DE" altLang="en-US" sz="1600" b="0" i="1" smtClean="0">
                              <a:solidFill>
                                <a:srgbClr val="212E73"/>
                              </a:solidFill>
                              <a:latin typeface="Cambria Math" panose="02040503050406030204" pitchFamily="18" charset="0"/>
                              <a:cs typeface="Hind" panose="020B0604020202020204" charset="0"/>
                            </a:rPr>
                            <m:t>=0</m:t>
                          </m:r>
                        </m:sub>
                        <m:sup>
                          <m:r>
                            <a:rPr lang="en-US" altLang="en-US" sz="1600" i="1" smtClean="0">
                              <a:solidFill>
                                <a:srgbClr val="212E73"/>
                              </a:solidFill>
                              <a:latin typeface="Cambria Math" panose="02040503050406030204" pitchFamily="18" charset="0"/>
                              <a:ea typeface="Cambria Math" panose="02040503050406030204" pitchFamily="18" charset="0"/>
                              <a:cs typeface="Hind" panose="020B0604020202020204" charset="0"/>
                            </a:rPr>
                            <m:t>∞</m:t>
                          </m:r>
                        </m:sup>
                        <m:e>
                          <m:sSubSup>
                            <m:sSubSupPr>
                              <m:ctrlPr>
                                <a:rPr lang="en-US" altLang="en-US" sz="1600" i="1">
                                  <a:solidFill>
                                    <a:srgbClr val="212E73"/>
                                  </a:solidFill>
                                  <a:latin typeface="Cambria Math" panose="02040503050406030204" pitchFamily="18" charset="0"/>
                                  <a:cs typeface="Hind" panose="020B0604020202020204" charset="0"/>
                                </a:rPr>
                              </m:ctrlPr>
                            </m:sSubSupPr>
                            <m:e>
                              <m:r>
                                <a:rPr lang="en-US" altLang="en-US" sz="16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1600" i="1">
                                  <a:solidFill>
                                    <a:srgbClr val="212E73"/>
                                  </a:solidFill>
                                  <a:latin typeface="Cambria Math" panose="02040503050406030204" pitchFamily="18" charset="0"/>
                                  <a:cs typeface="Hind" panose="020B0604020202020204" charset="0"/>
                                </a:rPr>
                                <m:t>𝑖</m:t>
                              </m:r>
                            </m:sub>
                            <m:sup>
                              <m:r>
                                <a:rPr lang="de-DE" altLang="en-US" sz="1600" i="1">
                                  <a:solidFill>
                                    <a:srgbClr val="212E73"/>
                                  </a:solidFill>
                                  <a:latin typeface="Cambria Math" panose="02040503050406030204" pitchFamily="18" charset="0"/>
                                  <a:cs typeface="Hind" panose="020B0604020202020204" charset="0"/>
                                </a:rPr>
                                <m:t>2</m:t>
                              </m:r>
                            </m:sup>
                          </m:sSubSup>
                        </m:e>
                      </m:nary>
                      <m:r>
                        <a:rPr lang="de-DE" altLang="en-US" sz="1600" b="0" i="1" smtClean="0">
                          <a:solidFill>
                            <a:srgbClr val="212E73"/>
                          </a:solidFill>
                          <a:latin typeface="Cambria Math" panose="02040503050406030204" pitchFamily="18" charset="0"/>
                          <a:cs typeface="Hind" panose="020B0604020202020204" charset="0"/>
                        </a:rPr>
                        <m:t>&lt; </m:t>
                      </m:r>
                      <m:r>
                        <a:rPr lang="de-DE" altLang="en-US" sz="1600" b="0" i="1" smtClean="0">
                          <a:solidFill>
                            <a:srgbClr val="212E73"/>
                          </a:solidFill>
                          <a:latin typeface="Cambria Math" panose="02040503050406030204" pitchFamily="18" charset="0"/>
                          <a:ea typeface="Cambria Math" panose="02040503050406030204" pitchFamily="18" charset="0"/>
                          <a:cs typeface="Hind" panose="020B0604020202020204" charset="0"/>
                        </a:rPr>
                        <m:t>∞</m:t>
                      </m:r>
                    </m:oMath>
                  </m:oMathPara>
                </a14:m>
                <a:endParaRPr lang="en-US" altLang="en-US" sz="1600" dirty="0">
                  <a:solidFill>
                    <a:srgbClr val="212E73"/>
                  </a:solidFill>
                  <a:latin typeface="Hind" panose="020B0604020202020204" charset="0"/>
                  <a:cs typeface="Hind" panose="020B0604020202020204" charset="0"/>
                </a:endParaRPr>
              </a:p>
            </p:txBody>
          </p:sp>
        </mc:Choice>
        <mc:Fallback>
          <p:sp>
            <p:nvSpPr>
              <p:cNvPr id="8" name="Google Shape;717;p40">
                <a:extLst>
                  <a:ext uri="{FF2B5EF4-FFF2-40B4-BE49-F238E27FC236}">
                    <a16:creationId xmlns:a16="http://schemas.microsoft.com/office/drawing/2014/main" id="{2965CC3A-6140-44D7-982A-6F39F8296B88}"/>
                  </a:ext>
                </a:extLst>
              </p:cNvPr>
              <p:cNvSpPr>
                <a:spLocks noRot="1" noChangeAspect="1" noMove="1" noResize="1" noEditPoints="1" noAdjustHandles="1" noChangeArrowheads="1" noChangeShapeType="1" noTextEdit="1"/>
              </p:cNvSpPr>
              <p:nvPr/>
            </p:nvSpPr>
            <p:spPr>
              <a:xfrm>
                <a:off x="256531" y="2831802"/>
                <a:ext cx="3329109" cy="1670623"/>
              </a:xfrm>
              <a:prstGeom prst="roundRect">
                <a:avLst>
                  <a:gd name="adj" fmla="val 50000"/>
                </a:avLst>
              </a:prstGeom>
              <a:blipFill>
                <a:blip r:embed="rId4"/>
                <a:stretch>
                  <a:fillRect b="-67424"/>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1EE389F5-FDFD-4C19-B3A1-4AEBA68E3B27}"/>
              </a:ext>
            </a:extLst>
          </p:cNvPr>
          <p:cNvSpPr/>
          <p:nvPr/>
        </p:nvSpPr>
        <p:spPr>
          <a:xfrm>
            <a:off x="3795614" y="2765949"/>
            <a:ext cx="5091855" cy="1876498"/>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1800" b="1" u="sng" dirty="0">
                <a:solidFill>
                  <a:srgbClr val="212E73"/>
                </a:solidFill>
                <a:latin typeface="Hind" panose="020B0604020202020204" charset="0"/>
                <a:cs typeface="Hind" panose="020B0604020202020204" charset="0"/>
              </a:rPr>
              <a:t>Backshift-Operator</a:t>
            </a:r>
          </a:p>
          <a:p>
            <a:pPr lvl="0"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Bx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Bx</a:t>
            </a:r>
            <a:r>
              <a:rPr lang="en-US" altLang="en-US" sz="2000" baseline="-25000" dirty="0">
                <a:solidFill>
                  <a:srgbClr val="212E73"/>
                </a:solidFill>
                <a:latin typeface="Hind" panose="020B0604020202020204" charset="0"/>
                <a:cs typeface="Hind" panose="020B0604020202020204" charset="0"/>
              </a:rPr>
              <a:t>t-3</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t-4</a:t>
            </a:r>
            <a:r>
              <a:rPr lang="en-US" altLang="en-US" sz="2000" dirty="0">
                <a:solidFill>
                  <a:srgbClr val="212E73"/>
                </a:solidFill>
                <a:latin typeface="Hind" panose="020B0604020202020204" charset="0"/>
                <a:cs typeface="Hind" panose="020B0604020202020204" charset="0"/>
              </a:rPr>
              <a:t>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=x</a:t>
            </a:r>
            <a:r>
              <a:rPr lang="en-US" altLang="en-US" sz="2000" baseline="-25000" dirty="0">
                <a:solidFill>
                  <a:srgbClr val="212E73"/>
                </a:solidFill>
                <a:latin typeface="Hind" panose="020B0604020202020204" charset="0"/>
                <a:cs typeface="Hind" panose="020B0604020202020204" charset="0"/>
              </a:rPr>
              <a:t>t-2</a:t>
            </a:r>
            <a:r>
              <a:rPr lang="en-US" altLang="en-US" sz="2000" dirty="0">
                <a:solidFill>
                  <a:srgbClr val="212E73"/>
                </a:solidFill>
                <a:latin typeface="Hind" panose="020B0604020202020204" charset="0"/>
                <a:cs typeface="Hind" panose="020B0604020202020204" charset="0"/>
              </a:rPr>
              <a:t> ; (1 - B)</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(1 -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(1 – 2B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2x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t-2</a:t>
            </a:r>
            <a:endParaRPr lang="en-US" altLang="en-US" sz="2000" dirty="0">
              <a:solidFill>
                <a:srgbClr val="212E73"/>
              </a:solidFill>
              <a:latin typeface="Hind" panose="020B0604020202020204" charset="0"/>
              <a:cs typeface="Hind" panose="020B0604020202020204" charset="0"/>
            </a:endParaRPr>
          </a:p>
        </p:txBody>
      </p:sp>
    </p:spTree>
    <p:extLst>
      <p:ext uri="{BB962C8B-B14F-4D97-AF65-F5344CB8AC3E}">
        <p14:creationId xmlns:p14="http://schemas.microsoft.com/office/powerpoint/2010/main" val="756118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IMPORTANT</a:t>
            </a:r>
            <a:r>
              <a:rPr lang="de-DE" dirty="0"/>
              <a:t> </a:t>
            </a:r>
            <a:r>
              <a:rPr lang="de-DE" dirty="0" err="1"/>
              <a:t>ASPECTS</a:t>
            </a:r>
            <a:r>
              <a:rPr lang="de-DE" dirty="0"/>
              <a:t> </a:t>
            </a:r>
            <a:r>
              <a:rPr lang="de-DE" dirty="0" err="1"/>
              <a:t>OF</a:t>
            </a:r>
            <a:r>
              <a:rPr lang="de-DE" dirty="0"/>
              <a:t> THE </a:t>
            </a:r>
            <a:r>
              <a:rPr lang="de-DE" u="sng" dirty="0"/>
              <a:t>LINEAR</a:t>
            </a:r>
            <a:r>
              <a:rPr lang="de-DE" dirty="0"/>
              <a:t> TIME SERIES</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7" name="Google Shape;717;p40">
            <a:extLst>
              <a:ext uri="{FF2B5EF4-FFF2-40B4-BE49-F238E27FC236}">
                <a16:creationId xmlns:a16="http://schemas.microsoft.com/office/drawing/2014/main" id="{203F405E-4A71-4D78-97F4-236CFD8F8A7D}"/>
              </a:ext>
            </a:extLst>
          </p:cNvPr>
          <p:cNvSpPr/>
          <p:nvPr/>
        </p:nvSpPr>
        <p:spPr>
          <a:xfrm>
            <a:off x="1195645" y="1329100"/>
            <a:ext cx="6752710" cy="15208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ACF</a:t>
            </a:r>
            <a:r>
              <a:rPr lang="en-US" altLang="en-US" sz="1800" b="1" u="sng" dirty="0">
                <a:solidFill>
                  <a:srgbClr val="212E73"/>
                </a:solidFill>
                <a:latin typeface="Hind" panose="020B0604020202020204" charset="0"/>
                <a:cs typeface="Hind" panose="020B0604020202020204" charset="0"/>
              </a:rPr>
              <a:t>/Autocorrelation - </a:t>
            </a:r>
            <a:r>
              <a:rPr lang="en-US" altLang="en-US" sz="1800" b="1" u="sng" dirty="0">
                <a:solidFill>
                  <a:srgbClr val="212E73"/>
                </a:solidFill>
                <a:latin typeface="Hind" panose="020B0604020202020204" charset="0"/>
                <a:ea typeface="Segoe UI Symbol" panose="020B0502040204020203" pitchFamily="34" charset="0"/>
                <a:cs typeface="Hind" panose="020B0604020202020204" charset="0"/>
              </a:rPr>
              <a:t>ρ</a:t>
            </a:r>
            <a:r>
              <a:rPr lang="en-US" altLang="en-US" sz="1800" b="1" u="sng" dirty="0">
                <a:solidFill>
                  <a:srgbClr val="212E73"/>
                </a:solidFill>
                <a:latin typeface="Hind" panose="020B0604020202020204" charset="0"/>
                <a:cs typeface="Hind" panose="020B0604020202020204" charset="0"/>
              </a:rPr>
              <a:t>(h)</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endParaRPr lang="en-US" altLang="en-US" sz="2000" baseline="-25000" dirty="0">
              <a:solidFill>
                <a:srgbClr val="212E73"/>
              </a:solidFill>
              <a:latin typeface="Hind" panose="020B0604020202020204" charset="0"/>
              <a:cs typeface="Hind" panose="020B0604020202020204" charset="0"/>
            </a:endParaRPr>
          </a:p>
        </p:txBody>
      </p:sp>
      <p:sp>
        <p:nvSpPr>
          <p:cNvPr id="8" name="Google Shape;717;p40">
            <a:extLst>
              <a:ext uri="{FF2B5EF4-FFF2-40B4-BE49-F238E27FC236}">
                <a16:creationId xmlns:a16="http://schemas.microsoft.com/office/drawing/2014/main" id="{73298FF5-9A67-40EC-870A-B4310848CEC7}"/>
              </a:ext>
            </a:extLst>
          </p:cNvPr>
          <p:cNvSpPr/>
          <p:nvPr/>
        </p:nvSpPr>
        <p:spPr>
          <a:xfrm>
            <a:off x="1195645" y="3149315"/>
            <a:ext cx="6752710" cy="1520898"/>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PACF</a:t>
            </a:r>
            <a:r>
              <a:rPr lang="en-US" altLang="en-US" sz="1800" b="1" u="sng" dirty="0">
                <a:solidFill>
                  <a:srgbClr val="212E73"/>
                </a:solidFill>
                <a:latin typeface="Hind" panose="020B0604020202020204" charset="0"/>
                <a:cs typeface="Hind" panose="020B0604020202020204" charset="0"/>
              </a:rPr>
              <a:t>/Partial autocorrelation - </a:t>
            </a:r>
            <a:r>
              <a:rPr lang="el-GR" altLang="en-US" sz="1800" b="1" u="sng" dirty="0">
                <a:solidFill>
                  <a:srgbClr val="212E73"/>
                </a:solidFill>
                <a:latin typeface="Segoe UI Symbol" panose="020B0502040204020203" pitchFamily="34" charset="0"/>
                <a:ea typeface="Segoe UI Symbol" panose="020B0502040204020203" pitchFamily="34" charset="0"/>
                <a:cs typeface="Hind" panose="020B0604020202020204" charset="0"/>
              </a:rPr>
              <a:t>τ</a:t>
            </a:r>
            <a:r>
              <a:rPr lang="en-US" altLang="en-US" sz="1800" b="1" u="sng" dirty="0">
                <a:solidFill>
                  <a:srgbClr val="212E73"/>
                </a:solidFill>
                <a:latin typeface="Hind" panose="020B0604020202020204" charset="0"/>
                <a:cs typeface="Hind" panose="020B0604020202020204" charset="0"/>
              </a:rPr>
              <a:t>(h) </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r>
              <a:rPr lang="en-US" altLang="en-US" sz="2000" dirty="0">
                <a:solidFill>
                  <a:srgbClr val="212E73"/>
                </a:solidFill>
                <a:latin typeface="Hind" panose="020B0604020202020204" charset="0"/>
                <a:cs typeface="Hind" panose="020B0604020202020204" charset="0"/>
              </a:rPr>
              <a:t> given Y</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,..,Y</a:t>
            </a:r>
            <a:r>
              <a:rPr lang="en-US" altLang="en-US" sz="2000" baseline="-25000" dirty="0">
                <a:solidFill>
                  <a:srgbClr val="212E73"/>
                </a:solidFill>
                <a:latin typeface="Hind" panose="020B0604020202020204" charset="0"/>
                <a:cs typeface="Hind" panose="020B0604020202020204" charset="0"/>
              </a:rPr>
              <a:t>t+h-1</a:t>
            </a:r>
            <a:endParaRPr lang="en-US" altLang="en-US" sz="2000" dirty="0">
              <a:solidFill>
                <a:srgbClr val="212E73"/>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01274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DIFFERENT </a:t>
            </a:r>
            <a:r>
              <a:rPr lang="de-DE" dirty="0" err="1"/>
              <a:t>TYPES</a:t>
            </a:r>
            <a:r>
              <a:rPr lang="de-DE" dirty="0"/>
              <a:t> </a:t>
            </a:r>
            <a:r>
              <a:rPr lang="de-DE" dirty="0" err="1"/>
              <a:t>OF</a:t>
            </a:r>
            <a:r>
              <a:rPr lang="de-DE" dirty="0"/>
              <a:t> 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256673" y="1307854"/>
            <a:ext cx="7942231" cy="2008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1600" dirty="0">
                <a:solidFill>
                  <a:srgbClr val="F8F8F8"/>
                </a:solidFill>
                <a:latin typeface="Hind" panose="020B0604020202020204" charset="0"/>
                <a:cs typeface="Hind" panose="020B0604020202020204" charset="0"/>
              </a:rPr>
              <a:t>Moving average models - MA(q)</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1600" dirty="0">
                <a:solidFill>
                  <a:srgbClr val="F8F8F8"/>
                </a:solidFill>
                <a:latin typeface="Hind" panose="020B0604020202020204" charset="0"/>
                <a:cs typeface="Hind" panose="020B0604020202020204" charset="0"/>
              </a:rPr>
              <a:t>Autoregressive models - AR(p)</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1600" dirty="0">
                <a:solidFill>
                  <a:srgbClr val="F8F8F8"/>
                </a:solidFill>
                <a:latin typeface="Hind" panose="020B0604020202020204" charset="0"/>
                <a:cs typeface="Hind" panose="020B0604020202020204" charset="0"/>
              </a:rPr>
              <a:t>Autoregressive moving average models - ARMA(</a:t>
            </a:r>
            <a:r>
              <a:rPr lang="en-US" altLang="en-US" sz="1600" dirty="0" err="1">
                <a:solidFill>
                  <a:srgbClr val="F8F8F8"/>
                </a:solidFill>
                <a:latin typeface="Hind" panose="020B0604020202020204" charset="0"/>
                <a:cs typeface="Hind" panose="020B0604020202020204" charset="0"/>
              </a:rPr>
              <a:t>p,q</a:t>
            </a:r>
            <a:r>
              <a:rPr lang="en-US" altLang="en-US" sz="1600" dirty="0">
                <a:solidFill>
                  <a:srgbClr val="F8F8F8"/>
                </a:solidFill>
                <a:latin typeface="Hind" panose="020B0604020202020204" charset="0"/>
                <a:cs typeface="Hind" panose="020B0604020202020204" charset="0"/>
              </a:rPr>
              <a:t>)</a:t>
            </a:r>
          </a:p>
          <a:p>
            <a:pPr marL="0" lvl="0" indent="0" eaLnBrk="0" fontAlgn="base" hangingPunct="0">
              <a:lnSpc>
                <a:spcPct val="100000"/>
              </a:lnSpc>
              <a:spcBef>
                <a:spcPct val="0"/>
              </a:spcBef>
              <a:spcAft>
                <a:spcPct val="0"/>
              </a:spcAft>
              <a:buClrTx/>
              <a:buSzTx/>
              <a:buNone/>
            </a:pPr>
            <a:endParaRPr lang="en-US" altLang="en-US" sz="16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endParaRPr lang="en-US" altLang="en-US" sz="16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1600" dirty="0">
                <a:solidFill>
                  <a:srgbClr val="F8F8F8"/>
                </a:solidFill>
                <a:latin typeface="Hind" panose="020B0604020202020204" charset="0"/>
                <a:cs typeface="Hind" panose="020B0604020202020204" charset="0"/>
              </a:rPr>
              <a:t>Autoregressive integrated moving average models - ARIMA(</a:t>
            </a:r>
            <a:r>
              <a:rPr lang="en-US" altLang="en-US" sz="1600" dirty="0" err="1">
                <a:solidFill>
                  <a:srgbClr val="F8F8F8"/>
                </a:solidFill>
                <a:latin typeface="Hind" panose="020B0604020202020204" charset="0"/>
                <a:cs typeface="Hind" panose="020B0604020202020204" charset="0"/>
              </a:rPr>
              <a:t>p,d,q</a:t>
            </a:r>
            <a:r>
              <a:rPr lang="en-US" altLang="en-US" sz="1600" dirty="0">
                <a:solidFill>
                  <a:srgbClr val="F8F8F8"/>
                </a:solidFill>
                <a:latin typeface="Hind" panose="020B0604020202020204" charset="0"/>
                <a:cs typeface="Hind" panose="020B0604020202020204" charset="0"/>
              </a:rPr>
              <a:t>)</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1600" dirty="0">
                <a:solidFill>
                  <a:srgbClr val="F8F8F8"/>
                </a:solidFill>
                <a:latin typeface="Hind" panose="020B0604020202020204" charset="0"/>
                <a:cs typeface="Hind" panose="020B0604020202020204" charset="0"/>
              </a:rPr>
              <a:t>Autoregressive integrated moving average models with seasonal component - ARIMA(</a:t>
            </a:r>
            <a:r>
              <a:rPr lang="en-US" altLang="en-US" sz="1600" dirty="0" err="1">
                <a:solidFill>
                  <a:srgbClr val="F8F8F8"/>
                </a:solidFill>
                <a:latin typeface="Hind" panose="020B0604020202020204" charset="0"/>
                <a:cs typeface="Hind" panose="020B0604020202020204" charset="0"/>
              </a:rPr>
              <a:t>P,D,Q</a:t>
            </a:r>
            <a:r>
              <a:rPr lang="en-US" altLang="en-US" sz="1600" dirty="0">
                <a:solidFill>
                  <a:srgbClr val="F8F8F8"/>
                </a:solidFill>
                <a:latin typeface="Hind" panose="020B0604020202020204" charset="0"/>
                <a:cs typeface="Hind" panose="020B0604020202020204" charset="0"/>
              </a:rPr>
              <a:t>)</a:t>
            </a:r>
            <a:r>
              <a:rPr lang="en-US" altLang="en-US" sz="1600" baseline="-25000" dirty="0">
                <a:solidFill>
                  <a:srgbClr val="F8F8F8"/>
                </a:solidFill>
                <a:latin typeface="Hind" panose="020B0604020202020204" charset="0"/>
                <a:cs typeface="Hind" panose="020B0604020202020204" charset="0"/>
              </a:rPr>
              <a:t>s</a:t>
            </a:r>
            <a:endParaRPr lang="en-US" altLang="en-US" sz="1600" dirty="0">
              <a:solidFill>
                <a:srgbClr val="F8F8F8"/>
              </a:solidFill>
              <a:latin typeface="Hind" panose="020B0604020202020204" charset="0"/>
              <a:cs typeface="Hind" panose="020B0604020202020204" charset="0"/>
            </a:endParaRP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3" name="Geschweifte Klammer rechts 2">
            <a:extLst>
              <a:ext uri="{FF2B5EF4-FFF2-40B4-BE49-F238E27FC236}">
                <a16:creationId xmlns:a16="http://schemas.microsoft.com/office/drawing/2014/main" id="{852E452E-459D-7E4F-85CB-2C2D6DCA593C}"/>
              </a:ext>
            </a:extLst>
          </p:cNvPr>
          <p:cNvSpPr/>
          <p:nvPr/>
        </p:nvSpPr>
        <p:spPr>
          <a:xfrm>
            <a:off x="5229726" y="1307854"/>
            <a:ext cx="473242" cy="871004"/>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Google Shape;717;p40">
            <a:extLst>
              <a:ext uri="{FF2B5EF4-FFF2-40B4-BE49-F238E27FC236}">
                <a16:creationId xmlns:a16="http://schemas.microsoft.com/office/drawing/2014/main" id="{4298FFF1-2C3D-9B43-84DC-C269343D0D53}"/>
              </a:ext>
            </a:extLst>
          </p:cNvPr>
          <p:cNvSpPr/>
          <p:nvPr/>
        </p:nvSpPr>
        <p:spPr>
          <a:xfrm>
            <a:off x="5906230" y="1238029"/>
            <a:ext cx="1922318" cy="101065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Suitable for stationary time series</a:t>
            </a:r>
          </a:p>
        </p:txBody>
      </p:sp>
      <p:sp>
        <p:nvSpPr>
          <p:cNvPr id="8" name="Geschweifte Klammer rechts 7">
            <a:extLst>
              <a:ext uri="{FF2B5EF4-FFF2-40B4-BE49-F238E27FC236}">
                <a16:creationId xmlns:a16="http://schemas.microsoft.com/office/drawing/2014/main" id="{F1ACDE52-7A30-F94B-B2A8-65B39001750A}"/>
              </a:ext>
            </a:extLst>
          </p:cNvPr>
          <p:cNvSpPr/>
          <p:nvPr/>
        </p:nvSpPr>
        <p:spPr>
          <a:xfrm rot="5400000">
            <a:off x="3689683" y="-12653"/>
            <a:ext cx="473242" cy="7130716"/>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Google Shape;717;p40">
            <a:extLst>
              <a:ext uri="{FF2B5EF4-FFF2-40B4-BE49-F238E27FC236}">
                <a16:creationId xmlns:a16="http://schemas.microsoft.com/office/drawing/2014/main" id="{9E08328D-238B-3D4A-9661-0F0EC0F677E2}"/>
              </a:ext>
            </a:extLst>
          </p:cNvPr>
          <p:cNvSpPr/>
          <p:nvPr/>
        </p:nvSpPr>
        <p:spPr>
          <a:xfrm>
            <a:off x="3050735" y="3878159"/>
            <a:ext cx="1922318" cy="101065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Suitable for non-stationary time series</a:t>
            </a:r>
          </a:p>
        </p:txBody>
      </p:sp>
    </p:spTree>
    <p:extLst>
      <p:ext uri="{BB962C8B-B14F-4D97-AF65-F5344CB8AC3E}">
        <p14:creationId xmlns:p14="http://schemas.microsoft.com/office/powerpoint/2010/main" val="753576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EXAMPLE: AUTOREGRESSIVE MODEL - AR(p)</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2305822" y="3253245"/>
            <a:ext cx="5406929" cy="126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AR(1):</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	</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l-GR"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φ</a:t>
            </a:r>
            <a:r>
              <a:rPr lang="en-US"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F8F8F8"/>
                </a:solidFill>
                <a:latin typeface="Hind" panose="020B0604020202020204" charset="0"/>
                <a:cs typeface="Hind" panose="020B0604020202020204" charset="0"/>
              </a:rPr>
              <a:t>Y</a:t>
            </a:r>
            <a:r>
              <a:rPr lang="en-US" altLang="en-US" sz="2000" baseline="-25000" dirty="0">
                <a:solidFill>
                  <a:srgbClr val="F8F8F8"/>
                </a:solidFill>
                <a:latin typeface="Hind" panose="020B0604020202020204" charset="0"/>
                <a:cs typeface="Hind" panose="020B0604020202020204" charset="0"/>
              </a:rPr>
              <a:t>t-1</a:t>
            </a:r>
            <a:r>
              <a:rPr lang="en-US" altLang="en-US" sz="2000" dirty="0">
                <a:solidFill>
                  <a:srgbClr val="F8F8F8"/>
                </a:solidFill>
                <a:latin typeface="Hind" panose="020B0604020202020204" charset="0"/>
                <a:cs typeface="Hind" panose="020B0604020202020204" charset="0"/>
              </a:rPr>
              <a:t> + a</a:t>
            </a:r>
            <a:r>
              <a:rPr lang="en-US" altLang="en-US" sz="2000" baseline="-25000" dirty="0">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(with t = 1, 2, …)</a:t>
            </a:r>
          </a:p>
          <a:p>
            <a:pPr marL="0" lvl="0" indent="0" eaLnBrk="0" fontAlgn="base" hangingPunct="0">
              <a:lnSpc>
                <a:spcPct val="100000"/>
              </a:lnSpc>
              <a:spcBef>
                <a:spcPct val="0"/>
              </a:spcBef>
              <a:spcAft>
                <a:spcPct val="0"/>
              </a:spcAft>
              <a:buClrTx/>
              <a:buSzTx/>
              <a:buNone/>
            </a:pPr>
            <a:r>
              <a:rPr lang="en-US" altLang="en-US" sz="2000" dirty="0">
                <a:solidFill>
                  <a:srgbClr val="FFFFFF"/>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sym typeface="Wingdings" pitchFamily="2" charset="2"/>
              </a:rPr>
              <a:t> 	</a:t>
            </a:r>
            <a:r>
              <a:rPr lang="en-US" altLang="en-US" sz="2000" dirty="0" err="1">
                <a:solidFill>
                  <a:srgbClr val="F8F8F8"/>
                </a:solidFill>
                <a:latin typeface="Hind" panose="020B0604020202020204" charset="0"/>
                <a:cs typeface="Hind" panose="020B0604020202020204" charset="0"/>
                <a:sym typeface="Wingdings" pitchFamily="2" charset="2"/>
              </a:rPr>
              <a:t>y</a:t>
            </a:r>
            <a:r>
              <a:rPr lang="en-US" altLang="en-US" sz="2000" baseline="-25000" dirty="0" err="1">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b</a:t>
            </a:r>
            <a:r>
              <a:rPr lang="en-US" altLang="en-US" sz="2000" baseline="-25000" dirty="0">
                <a:solidFill>
                  <a:srgbClr val="F8F8F8"/>
                </a:solidFill>
                <a:latin typeface="Hind" panose="020B0604020202020204" charset="0"/>
                <a:cs typeface="Hind" panose="020B0604020202020204" charset="0"/>
                <a:sym typeface="Wingdings" pitchFamily="2" charset="2"/>
              </a:rPr>
              <a:t>0</a:t>
            </a:r>
            <a:r>
              <a:rPr lang="en-US" altLang="en-US" sz="2000" dirty="0">
                <a:solidFill>
                  <a:srgbClr val="F8F8F8"/>
                </a:solidFill>
                <a:latin typeface="Hind" panose="020B0604020202020204" charset="0"/>
                <a:cs typeface="Hind" panose="020B0604020202020204" charset="0"/>
                <a:sym typeface="Wingdings" pitchFamily="2" charset="2"/>
              </a:rPr>
              <a:t> + b</a:t>
            </a:r>
            <a:r>
              <a:rPr lang="en-US" altLang="en-US" sz="2000" baseline="-25000" dirty="0">
                <a:solidFill>
                  <a:srgbClr val="F8F8F8"/>
                </a:solidFill>
                <a:latin typeface="Hind" panose="020B0604020202020204" charset="0"/>
                <a:cs typeface="Hind" panose="020B0604020202020204" charset="0"/>
                <a:sym typeface="Wingdings" pitchFamily="2" charset="2"/>
              </a:rPr>
              <a:t>1</a:t>
            </a:r>
            <a:r>
              <a:rPr lang="en-US"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F8F8F8"/>
                </a:solidFill>
                <a:latin typeface="Hind" panose="020B0604020202020204" charset="0"/>
                <a:cs typeface="Hind" panose="020B0604020202020204" charset="0"/>
                <a:sym typeface="Wingdings" pitchFamily="2" charset="2"/>
              </a:rPr>
              <a:t>x</a:t>
            </a:r>
            <a:r>
              <a:rPr lang="en-US" altLang="en-US" sz="2000" baseline="-25000" dirty="0">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a:t>
            </a:r>
            <a:r>
              <a:rPr lang="en-US" altLang="en-US" sz="2000" dirty="0" err="1">
                <a:solidFill>
                  <a:srgbClr val="F8F8F8"/>
                </a:solidFill>
                <a:latin typeface="Hind" panose="020B0604020202020204" charset="0"/>
                <a:cs typeface="Hind" panose="020B0604020202020204" charset="0"/>
                <a:sym typeface="Wingdings" pitchFamily="2" charset="2"/>
              </a:rPr>
              <a:t>ε</a:t>
            </a:r>
            <a:r>
              <a:rPr lang="en-US" altLang="en-US" sz="2000" baseline="-25000" dirty="0" err="1">
                <a:solidFill>
                  <a:srgbClr val="F8F8F8"/>
                </a:solidFill>
                <a:latin typeface="Hind" panose="020B0604020202020204" charset="0"/>
                <a:cs typeface="Hind" panose="020B0604020202020204" charset="0"/>
                <a:sym typeface="Wingdings" pitchFamily="2" charset="2"/>
              </a:rPr>
              <a:t>t</a:t>
            </a:r>
            <a:endParaRPr lang="en-US" altLang="en-US" sz="2000" dirty="0">
              <a:solidFill>
                <a:srgbClr val="F8F8F8"/>
              </a:solidFill>
              <a:latin typeface="Hind" panose="020B0604020202020204" charset="0"/>
              <a:cs typeface="Hind" panose="020B0604020202020204" charset="0"/>
              <a:sym typeface="Wingdings" pitchFamily="2" charset="2"/>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sym typeface="Wingdings" pitchFamily="2" charset="2"/>
              </a:rPr>
              <a:t>Where b</a:t>
            </a:r>
            <a:r>
              <a:rPr lang="en-US" altLang="en-US" sz="2000" baseline="-25000" dirty="0">
                <a:solidFill>
                  <a:srgbClr val="F8F8F8"/>
                </a:solidFill>
                <a:latin typeface="Hind" panose="020B0604020202020204" charset="0"/>
                <a:cs typeface="Hind" panose="020B0604020202020204" charset="0"/>
                <a:sym typeface="Wingdings" pitchFamily="2" charset="2"/>
              </a:rPr>
              <a:t>0</a:t>
            </a:r>
            <a:r>
              <a:rPr lang="en-US" altLang="en-US" sz="2000" dirty="0">
                <a:solidFill>
                  <a:srgbClr val="F8F8F8"/>
                </a:solidFill>
                <a:latin typeface="Hind" panose="020B0604020202020204" charset="0"/>
                <a:cs typeface="Hind" panose="020B0604020202020204" charset="0"/>
                <a:sym typeface="Wingdings" pitchFamily="2" charset="2"/>
              </a:rPr>
              <a:t> = 0 and </a:t>
            </a:r>
            <a:r>
              <a:rPr lang="en-US" altLang="en-US" sz="2000" dirty="0" err="1">
                <a:solidFill>
                  <a:srgbClr val="F8F8F8"/>
                </a:solidFill>
                <a:latin typeface="Hind" panose="020B0604020202020204" charset="0"/>
                <a:cs typeface="Hind" panose="020B0604020202020204" charset="0"/>
                <a:sym typeface="Wingdings" pitchFamily="2" charset="2"/>
              </a:rPr>
              <a:t>x</a:t>
            </a:r>
            <a:r>
              <a:rPr lang="en-US" altLang="en-US" sz="2000" baseline="-25000" dirty="0" err="1">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y</a:t>
            </a:r>
            <a:r>
              <a:rPr lang="en-US" altLang="en-US" sz="2000" baseline="-25000" dirty="0">
                <a:solidFill>
                  <a:srgbClr val="F8F8F8"/>
                </a:solidFill>
                <a:latin typeface="Hind" panose="020B0604020202020204" charset="0"/>
                <a:cs typeface="Hind" panose="020B0604020202020204" charset="0"/>
                <a:sym typeface="Wingdings" pitchFamily="2" charset="2"/>
              </a:rPr>
              <a:t>t-1</a:t>
            </a:r>
            <a:endParaRPr lang="en-US" altLang="en-US" sz="2000" dirty="0">
              <a:solidFill>
                <a:srgbClr val="F8F8F8"/>
              </a:solidFill>
              <a:latin typeface="Hind" panose="020B0604020202020204" charset="0"/>
              <a:cs typeface="Hind" panose="020B0604020202020204" charset="0"/>
            </a:endParaRP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7" name="Google Shape;717;p40">
            <a:extLst>
              <a:ext uri="{FF2B5EF4-FFF2-40B4-BE49-F238E27FC236}">
                <a16:creationId xmlns:a16="http://schemas.microsoft.com/office/drawing/2014/main" id="{22363E62-07AE-49A0-BFBC-772E0FE8127F}"/>
              </a:ext>
            </a:extLst>
          </p:cNvPr>
          <p:cNvSpPr/>
          <p:nvPr/>
        </p:nvSpPr>
        <p:spPr>
          <a:xfrm>
            <a:off x="1178180" y="1255472"/>
            <a:ext cx="6787640" cy="1656859"/>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AR(p) model is defined by:</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t-1 </a:t>
            </a:r>
            <a:r>
              <a:rPr lang="en-US" altLang="en-US" sz="2000" dirty="0">
                <a:solidFill>
                  <a:srgbClr val="212E73"/>
                </a:solidFill>
                <a:latin typeface="Hind" panose="020B0604020202020204" charset="0"/>
                <a:cs typeface="Hind" panose="020B0604020202020204" charset="0"/>
              </a:rPr>
              <a:t>+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t-2 </a:t>
            </a:r>
            <a:r>
              <a:rPr lang="en-US" altLang="en-US" sz="2000" dirty="0">
                <a:solidFill>
                  <a:srgbClr val="212E73"/>
                </a:solidFill>
                <a:latin typeface="Hind" panose="020B0604020202020204" charset="0"/>
                <a:cs typeface="Hind" panose="020B0604020202020204" charset="0"/>
              </a:rPr>
              <a:t>+ … + a</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(with t = 1, 2,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rPr>
              <a:t> 	(1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 … ) +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a:t>
            </a:r>
            <a:r>
              <a:rPr lang="en-US" altLang="en-US" sz="2000" baseline="-25000" dirty="0">
                <a:solidFill>
                  <a:srgbClr val="212E73"/>
                </a:solidFill>
                <a:latin typeface="Hind" panose="020B0604020202020204" charset="0"/>
                <a:cs typeface="Hind" panose="020B0604020202020204" charset="0"/>
              </a:rPr>
              <a:t>t</a:t>
            </a:r>
            <a:endParaRPr lang="en-US" altLang="en-US" sz="2000" dirty="0">
              <a:solidFill>
                <a:srgbClr val="212E73"/>
              </a:solidFill>
              <a:latin typeface="Hind" panose="020B0604020202020204" charset="0"/>
              <a:cs typeface="Hind" panose="020B0604020202020204" charset="0"/>
            </a:endParaRPr>
          </a:p>
        </p:txBody>
      </p:sp>
      <p:sp>
        <p:nvSpPr>
          <p:cNvPr id="8" name="Pfeil: nach rechts 7">
            <a:extLst>
              <a:ext uri="{FF2B5EF4-FFF2-40B4-BE49-F238E27FC236}">
                <a16:creationId xmlns:a16="http://schemas.microsoft.com/office/drawing/2014/main" id="{A094479B-C1D6-440B-9ED4-718357F37010}"/>
              </a:ext>
            </a:extLst>
          </p:cNvPr>
          <p:cNvSpPr/>
          <p:nvPr/>
        </p:nvSpPr>
        <p:spPr>
          <a:xfrm>
            <a:off x="1699402" y="3273699"/>
            <a:ext cx="320722" cy="3262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67423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MODEL </a:t>
            </a:r>
            <a:r>
              <a:rPr lang="de-DE" dirty="0" err="1"/>
              <a:t>INTRODUCTION</a:t>
            </a:r>
            <a:endParaRPr dirty="0"/>
          </a:p>
        </p:txBody>
      </p:sp>
    </p:spTree>
    <p:extLst>
      <p:ext uri="{BB962C8B-B14F-4D97-AF65-F5344CB8AC3E}">
        <p14:creationId xmlns:p14="http://schemas.microsoft.com/office/powerpoint/2010/main" val="3724814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ANALYZING THE TIME SERIES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11" name="Google Shape;717;p40">
            <a:extLst>
              <a:ext uri="{FF2B5EF4-FFF2-40B4-BE49-F238E27FC236}">
                <a16:creationId xmlns:a16="http://schemas.microsoft.com/office/drawing/2014/main" id="{48588F83-473B-4D05-9B3E-B9277EAB8DC8}"/>
              </a:ext>
            </a:extLst>
          </p:cNvPr>
          <p:cNvSpPr/>
          <p:nvPr/>
        </p:nvSpPr>
        <p:spPr>
          <a:xfrm>
            <a:off x="211832" y="2356307"/>
            <a:ext cx="3383574" cy="1247284"/>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b="1" dirty="0" err="1">
                <a:solidFill>
                  <a:srgbClr val="212E73"/>
                </a:solidFill>
                <a:latin typeface="Hind" panose="020B0604020202020204" charset="0"/>
                <a:cs typeface="Hind" panose="020B0604020202020204" charset="0"/>
              </a:rPr>
              <a:t>Stationary</a:t>
            </a:r>
            <a:r>
              <a:rPr lang="de-DE" altLang="en-US" sz="2000" b="1" dirty="0">
                <a:solidFill>
                  <a:srgbClr val="212E73"/>
                </a:solidFill>
                <a:latin typeface="Hind" panose="020B0604020202020204" charset="0"/>
                <a:cs typeface="Hind" panose="020B0604020202020204" charset="0"/>
              </a:rPr>
              <a:t> time </a:t>
            </a:r>
            <a:r>
              <a:rPr lang="de-DE" altLang="en-US" sz="2000" b="1" dirty="0" err="1">
                <a:solidFill>
                  <a:srgbClr val="212E73"/>
                </a:solidFill>
                <a:latin typeface="Hind" panose="020B0604020202020204" charset="0"/>
                <a:cs typeface="Hind" panose="020B0604020202020204" charset="0"/>
              </a:rPr>
              <a:t>series</a:t>
            </a:r>
            <a:endParaRPr lang="de-DE" altLang="en-US" sz="2000" b="1"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r>
              <a:rPr lang="de-DE" altLang="en-US" sz="2000" b="1" dirty="0">
                <a:solidFill>
                  <a:srgbClr val="212E73"/>
                </a:solidFill>
                <a:latin typeface="Hind" panose="020B0604020202020204" charset="0"/>
                <a:cs typeface="Hind" panose="020B0604020202020204" charset="0"/>
              </a:rPr>
              <a:t>(</a:t>
            </a:r>
            <a:r>
              <a:rPr lang="de-DE" altLang="en-US" sz="2000" b="1" dirty="0" err="1">
                <a:solidFill>
                  <a:srgbClr val="212E73"/>
                </a:solidFill>
                <a:latin typeface="Hind" panose="020B0604020202020204" charset="0"/>
                <a:cs typeface="Hind" panose="020B0604020202020204" charset="0"/>
              </a:rPr>
              <a:t>no</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clear</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trend</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visible</a:t>
            </a:r>
            <a:r>
              <a:rPr lang="de-DE" altLang="en-US" sz="2000" b="1" dirty="0">
                <a:solidFill>
                  <a:srgbClr val="212E73"/>
                </a:solidFill>
                <a:latin typeface="Hind" panose="020B0604020202020204" charset="0"/>
                <a:cs typeface="Hind" panose="020B0604020202020204" charset="0"/>
              </a:rPr>
              <a:t>)</a:t>
            </a:r>
            <a:endParaRPr lang="en-US" altLang="en-US" sz="2000" dirty="0">
              <a:solidFill>
                <a:srgbClr val="212E73"/>
              </a:solidFill>
              <a:latin typeface="Hind" panose="020B0604020202020204" charset="0"/>
              <a:cs typeface="Hind" panose="020B0604020202020204" charset="0"/>
            </a:endParaRPr>
          </a:p>
        </p:txBody>
      </p:sp>
      <p:sp>
        <p:nvSpPr>
          <p:cNvPr id="3" name="Textfeld 2">
            <a:extLst>
              <a:ext uri="{FF2B5EF4-FFF2-40B4-BE49-F238E27FC236}">
                <a16:creationId xmlns:a16="http://schemas.microsoft.com/office/drawing/2014/main" id="{13766617-E607-8248-B174-EA3CF18D8F19}"/>
              </a:ext>
            </a:extLst>
          </p:cNvPr>
          <p:cNvSpPr txBox="1"/>
          <p:nvPr/>
        </p:nvSpPr>
        <p:spPr>
          <a:xfrm>
            <a:off x="4572000" y="1725443"/>
            <a:ext cx="2671011" cy="400110"/>
          </a:xfrm>
          <a:prstGeom prst="rect">
            <a:avLst/>
          </a:prstGeom>
          <a:noFill/>
        </p:spPr>
        <p:txBody>
          <a:bodyPr wrap="square" rtlCol="0">
            <a:spAutoFit/>
          </a:bodyPr>
          <a:lstStyle/>
          <a:p>
            <a:r>
              <a:rPr lang="en-US" sz="2000" dirty="0" err="1">
                <a:solidFill>
                  <a:srgbClr val="FFFFFF"/>
                </a:solidFill>
              </a:rPr>
              <a:t>W</a:t>
            </a:r>
            <a:r>
              <a:rPr lang="en-US" sz="2000" baseline="-25000" dirty="0" err="1">
                <a:solidFill>
                  <a:srgbClr val="FFFFFF"/>
                </a:solidFill>
              </a:rPr>
              <a:t>t</a:t>
            </a:r>
            <a:r>
              <a:rPr lang="en-US" sz="2000" dirty="0">
                <a:solidFill>
                  <a:srgbClr val="FFFFFF"/>
                </a:solidFill>
              </a:rPr>
              <a:t> = </a:t>
            </a:r>
            <a:r>
              <a:rPr lang="en-US" sz="2000" dirty="0" err="1">
                <a:solidFill>
                  <a:srgbClr val="FFFFFF"/>
                </a:solidFill>
              </a:rPr>
              <a:t>Y</a:t>
            </a:r>
            <a:r>
              <a:rPr lang="en-US" sz="2000" baseline="-25000" dirty="0" err="1">
                <a:solidFill>
                  <a:srgbClr val="FFFFFF"/>
                </a:solidFill>
              </a:rPr>
              <a:t>t</a:t>
            </a:r>
            <a:r>
              <a:rPr lang="en-US" sz="2000" dirty="0">
                <a:solidFill>
                  <a:srgbClr val="FFFFFF"/>
                </a:solidFill>
              </a:rPr>
              <a:t> – Y</a:t>
            </a:r>
            <a:r>
              <a:rPr lang="en-US" sz="2000" baseline="-25000" dirty="0">
                <a:solidFill>
                  <a:srgbClr val="FFFFFF"/>
                </a:solidFill>
              </a:rPr>
              <a:t>t-1</a:t>
            </a:r>
            <a:endParaRPr lang="en-US" sz="2000" dirty="0">
              <a:solidFill>
                <a:srgbClr val="FFFFFF"/>
              </a:solidFill>
            </a:endParaRPr>
          </a:p>
        </p:txBody>
      </p:sp>
      <p:pic>
        <p:nvPicPr>
          <p:cNvPr id="5" name="Grafik 4">
            <a:extLst>
              <a:ext uri="{FF2B5EF4-FFF2-40B4-BE49-F238E27FC236}">
                <a16:creationId xmlns:a16="http://schemas.microsoft.com/office/drawing/2014/main" id="{79CC1836-288D-404E-B12B-BC44AE2E85DA}"/>
              </a:ext>
            </a:extLst>
          </p:cNvPr>
          <p:cNvPicPr>
            <a:picLocks noChangeAspect="1"/>
          </p:cNvPicPr>
          <p:nvPr/>
        </p:nvPicPr>
        <p:blipFill>
          <a:blip r:embed="rId3"/>
          <a:stretch>
            <a:fillRect/>
          </a:stretch>
        </p:blipFill>
        <p:spPr>
          <a:xfrm>
            <a:off x="3778288" y="1516203"/>
            <a:ext cx="5140330" cy="2927491"/>
          </a:xfrm>
          <a:prstGeom prst="rect">
            <a:avLst/>
          </a:prstGeom>
        </p:spPr>
      </p:pic>
    </p:spTree>
    <p:extLst>
      <p:ext uri="{BB962C8B-B14F-4D97-AF65-F5344CB8AC3E}">
        <p14:creationId xmlns:p14="http://schemas.microsoft.com/office/powerpoint/2010/main" val="589435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ANALYZING THE TIME SERIES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11" name="Google Shape;717;p40">
            <a:extLst>
              <a:ext uri="{FF2B5EF4-FFF2-40B4-BE49-F238E27FC236}">
                <a16:creationId xmlns:a16="http://schemas.microsoft.com/office/drawing/2014/main" id="{48588F83-473B-4D05-9B3E-B9277EAB8DC8}"/>
              </a:ext>
            </a:extLst>
          </p:cNvPr>
          <p:cNvSpPr/>
          <p:nvPr/>
        </p:nvSpPr>
        <p:spPr>
          <a:xfrm>
            <a:off x="211832" y="2356307"/>
            <a:ext cx="3383574" cy="1247284"/>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b="1" dirty="0">
                <a:solidFill>
                  <a:srgbClr val="212E73"/>
                </a:solidFill>
                <a:latin typeface="Hind" panose="020B0604020202020204" charset="0"/>
                <a:cs typeface="Hind" panose="020B0604020202020204" charset="0"/>
              </a:rPr>
              <a:t>Strong positive </a:t>
            </a:r>
            <a:r>
              <a:rPr lang="de-DE" altLang="en-US" sz="2000" b="1" dirty="0" err="1">
                <a:solidFill>
                  <a:srgbClr val="212E73"/>
                </a:solidFill>
                <a:latin typeface="Hind" panose="020B0604020202020204" charset="0"/>
                <a:cs typeface="Hind" panose="020B0604020202020204" charset="0"/>
              </a:rPr>
              <a:t>correlation</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up</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to</a:t>
            </a:r>
            <a:r>
              <a:rPr lang="de-DE" altLang="en-US" sz="2000" b="1" dirty="0">
                <a:solidFill>
                  <a:srgbClr val="212E73"/>
                </a:solidFill>
                <a:latin typeface="Hind" panose="020B0604020202020204" charset="0"/>
                <a:cs typeface="Hind" panose="020B0604020202020204" charset="0"/>
              </a:rPr>
              <a:t> lag 5, </a:t>
            </a:r>
            <a:r>
              <a:rPr lang="de-DE" altLang="en-US" sz="2000" b="1" dirty="0" err="1">
                <a:solidFill>
                  <a:srgbClr val="212E73"/>
                </a:solidFill>
                <a:latin typeface="Hind" panose="020B0604020202020204" charset="0"/>
                <a:cs typeface="Hind" panose="020B0604020202020204" charset="0"/>
              </a:rPr>
              <a:t>significant</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correlations</a:t>
            </a:r>
            <a:r>
              <a:rPr lang="de-DE" altLang="en-US" sz="2000" b="1" dirty="0">
                <a:solidFill>
                  <a:srgbClr val="212E73"/>
                </a:solidFill>
                <a:latin typeface="Hind" panose="020B0604020202020204" charset="0"/>
                <a:cs typeface="Hind" panose="020B0604020202020204" charset="0"/>
              </a:rPr>
              <a:t> in </a:t>
            </a:r>
            <a:r>
              <a:rPr lang="de-DE" altLang="en-US" sz="2000" b="1" dirty="0" err="1">
                <a:solidFill>
                  <a:srgbClr val="212E73"/>
                </a:solidFill>
                <a:latin typeface="Hind" panose="020B0604020202020204" charset="0"/>
                <a:cs typeface="Hind" panose="020B0604020202020204" charset="0"/>
              </a:rPr>
              <a:t>higher</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order</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lags</a:t>
            </a:r>
            <a:endParaRPr lang="en-US" altLang="en-US" sz="2000" dirty="0">
              <a:solidFill>
                <a:srgbClr val="212E73"/>
              </a:solidFill>
              <a:latin typeface="Hind" panose="020B0604020202020204" charset="0"/>
              <a:cs typeface="Hind" panose="020B0604020202020204" charset="0"/>
            </a:endParaRPr>
          </a:p>
        </p:txBody>
      </p:sp>
      <p:sp>
        <p:nvSpPr>
          <p:cNvPr id="3" name="Textfeld 2">
            <a:extLst>
              <a:ext uri="{FF2B5EF4-FFF2-40B4-BE49-F238E27FC236}">
                <a16:creationId xmlns:a16="http://schemas.microsoft.com/office/drawing/2014/main" id="{13766617-E607-8248-B174-EA3CF18D8F19}"/>
              </a:ext>
            </a:extLst>
          </p:cNvPr>
          <p:cNvSpPr txBox="1"/>
          <p:nvPr/>
        </p:nvSpPr>
        <p:spPr>
          <a:xfrm>
            <a:off x="4572000" y="1725443"/>
            <a:ext cx="2671011" cy="400110"/>
          </a:xfrm>
          <a:prstGeom prst="rect">
            <a:avLst/>
          </a:prstGeom>
          <a:noFill/>
        </p:spPr>
        <p:txBody>
          <a:bodyPr wrap="square" rtlCol="0">
            <a:spAutoFit/>
          </a:bodyPr>
          <a:lstStyle/>
          <a:p>
            <a:r>
              <a:rPr lang="en-US" sz="2000" dirty="0" err="1">
                <a:solidFill>
                  <a:srgbClr val="FFFFFF"/>
                </a:solidFill>
              </a:rPr>
              <a:t>W</a:t>
            </a:r>
            <a:r>
              <a:rPr lang="en-US" sz="2000" baseline="-25000" dirty="0" err="1">
                <a:solidFill>
                  <a:srgbClr val="FFFFFF"/>
                </a:solidFill>
              </a:rPr>
              <a:t>t</a:t>
            </a:r>
            <a:r>
              <a:rPr lang="en-US" sz="2000" dirty="0">
                <a:solidFill>
                  <a:srgbClr val="FFFFFF"/>
                </a:solidFill>
              </a:rPr>
              <a:t> = </a:t>
            </a:r>
            <a:r>
              <a:rPr lang="en-US" sz="2000" dirty="0" err="1">
                <a:solidFill>
                  <a:srgbClr val="FFFFFF"/>
                </a:solidFill>
              </a:rPr>
              <a:t>Y</a:t>
            </a:r>
            <a:r>
              <a:rPr lang="en-US" sz="2000" baseline="-25000" dirty="0" err="1">
                <a:solidFill>
                  <a:srgbClr val="FFFFFF"/>
                </a:solidFill>
              </a:rPr>
              <a:t>t</a:t>
            </a:r>
            <a:r>
              <a:rPr lang="en-US" sz="2000" dirty="0">
                <a:solidFill>
                  <a:srgbClr val="FFFFFF"/>
                </a:solidFill>
              </a:rPr>
              <a:t> – Y</a:t>
            </a:r>
            <a:r>
              <a:rPr lang="en-US" sz="2000" baseline="-25000" dirty="0">
                <a:solidFill>
                  <a:srgbClr val="FFFFFF"/>
                </a:solidFill>
              </a:rPr>
              <a:t>t-1</a:t>
            </a:r>
            <a:endParaRPr lang="en-US" sz="2000" dirty="0">
              <a:solidFill>
                <a:srgbClr val="FFFFFF"/>
              </a:solidFill>
            </a:endParaRPr>
          </a:p>
        </p:txBody>
      </p:sp>
      <p:pic>
        <p:nvPicPr>
          <p:cNvPr id="5" name="Grafik 4">
            <a:extLst>
              <a:ext uri="{FF2B5EF4-FFF2-40B4-BE49-F238E27FC236}">
                <a16:creationId xmlns:a16="http://schemas.microsoft.com/office/drawing/2014/main" id="{79CC1836-288D-404E-B12B-BC44AE2E85DA}"/>
              </a:ext>
            </a:extLst>
          </p:cNvPr>
          <p:cNvPicPr>
            <a:picLocks noChangeAspect="1"/>
          </p:cNvPicPr>
          <p:nvPr/>
        </p:nvPicPr>
        <p:blipFill>
          <a:blip r:embed="rId3"/>
          <a:stretch>
            <a:fillRect/>
          </a:stretch>
        </p:blipFill>
        <p:spPr>
          <a:xfrm>
            <a:off x="3778288" y="1516203"/>
            <a:ext cx="5140330" cy="2927491"/>
          </a:xfrm>
          <a:prstGeom prst="rect">
            <a:avLst/>
          </a:prstGeom>
        </p:spPr>
      </p:pic>
      <p:pic>
        <p:nvPicPr>
          <p:cNvPr id="7" name="Grafik 6">
            <a:extLst>
              <a:ext uri="{FF2B5EF4-FFF2-40B4-BE49-F238E27FC236}">
                <a16:creationId xmlns:a16="http://schemas.microsoft.com/office/drawing/2014/main" id="{C696BECB-BF58-C24D-8B02-FF6AB0029DA7}"/>
              </a:ext>
            </a:extLst>
          </p:cNvPr>
          <p:cNvPicPr>
            <a:picLocks noChangeAspect="1"/>
          </p:cNvPicPr>
          <p:nvPr/>
        </p:nvPicPr>
        <p:blipFill>
          <a:blip r:embed="rId4"/>
          <a:stretch>
            <a:fillRect/>
          </a:stretch>
        </p:blipFill>
        <p:spPr>
          <a:xfrm>
            <a:off x="3778288" y="1526326"/>
            <a:ext cx="5290648" cy="2927492"/>
          </a:xfrm>
          <a:prstGeom prst="rect">
            <a:avLst/>
          </a:prstGeom>
        </p:spPr>
      </p:pic>
    </p:spTree>
    <p:extLst>
      <p:ext uri="{BB962C8B-B14F-4D97-AF65-F5344CB8AC3E}">
        <p14:creationId xmlns:p14="http://schemas.microsoft.com/office/powerpoint/2010/main" val="970749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UTILIZING AUTO.ARIMA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3" name="Textfeld 2">
            <a:extLst>
              <a:ext uri="{FF2B5EF4-FFF2-40B4-BE49-F238E27FC236}">
                <a16:creationId xmlns:a16="http://schemas.microsoft.com/office/drawing/2014/main" id="{13766617-E607-8248-B174-EA3CF18D8F19}"/>
              </a:ext>
            </a:extLst>
          </p:cNvPr>
          <p:cNvSpPr txBox="1"/>
          <p:nvPr/>
        </p:nvSpPr>
        <p:spPr>
          <a:xfrm>
            <a:off x="1959783" y="3996632"/>
            <a:ext cx="4513420" cy="400110"/>
          </a:xfrm>
          <a:prstGeom prst="rect">
            <a:avLst/>
          </a:prstGeom>
          <a:noFill/>
        </p:spPr>
        <p:txBody>
          <a:bodyPr wrap="square" rtlCol="0">
            <a:spAutoFit/>
          </a:bodyPr>
          <a:lstStyle/>
          <a:p>
            <a:r>
              <a:rPr lang="en-US" sz="2000" dirty="0">
                <a:solidFill>
                  <a:srgbClr val="FFFFFF"/>
                </a:solidFill>
              </a:rPr>
              <a:t>Differences of 1. Order: </a:t>
            </a:r>
            <a:r>
              <a:rPr lang="en-US" sz="2000" dirty="0" err="1">
                <a:solidFill>
                  <a:srgbClr val="FFFFFF"/>
                </a:solidFill>
              </a:rPr>
              <a:t>W</a:t>
            </a:r>
            <a:r>
              <a:rPr lang="en-US" sz="2000" baseline="-25000" dirty="0" err="1">
                <a:solidFill>
                  <a:srgbClr val="FFFFFF"/>
                </a:solidFill>
              </a:rPr>
              <a:t>t</a:t>
            </a:r>
            <a:r>
              <a:rPr lang="en-US" sz="2000" dirty="0">
                <a:solidFill>
                  <a:srgbClr val="FFFFFF"/>
                </a:solidFill>
              </a:rPr>
              <a:t> = </a:t>
            </a:r>
            <a:r>
              <a:rPr lang="en-US" sz="2000" dirty="0" err="1">
                <a:solidFill>
                  <a:srgbClr val="FFFFFF"/>
                </a:solidFill>
              </a:rPr>
              <a:t>Y</a:t>
            </a:r>
            <a:r>
              <a:rPr lang="en-US" sz="2000" baseline="-25000" dirty="0" err="1">
                <a:solidFill>
                  <a:srgbClr val="FFFFFF"/>
                </a:solidFill>
              </a:rPr>
              <a:t>t</a:t>
            </a:r>
            <a:r>
              <a:rPr lang="en-US" sz="2000" dirty="0">
                <a:solidFill>
                  <a:srgbClr val="FFFFFF"/>
                </a:solidFill>
              </a:rPr>
              <a:t> – Y</a:t>
            </a:r>
            <a:r>
              <a:rPr lang="en-US" sz="2000" baseline="-25000" dirty="0">
                <a:solidFill>
                  <a:srgbClr val="FFFFFF"/>
                </a:solidFill>
              </a:rPr>
              <a:t>t-1</a:t>
            </a:r>
            <a:endParaRPr lang="en-US" sz="2000" dirty="0">
              <a:solidFill>
                <a:srgbClr val="FFFFFF"/>
              </a:solidFill>
            </a:endParaRPr>
          </a:p>
        </p:txBody>
      </p:sp>
      <p:sp>
        <p:nvSpPr>
          <p:cNvPr id="10" name="Textfeld 9">
            <a:extLst>
              <a:ext uri="{FF2B5EF4-FFF2-40B4-BE49-F238E27FC236}">
                <a16:creationId xmlns:a16="http://schemas.microsoft.com/office/drawing/2014/main" id="{A4CF314D-70BB-C24B-B112-DA973963A269}"/>
              </a:ext>
            </a:extLst>
          </p:cNvPr>
          <p:cNvSpPr txBox="1"/>
          <p:nvPr/>
        </p:nvSpPr>
        <p:spPr>
          <a:xfrm>
            <a:off x="1959783" y="4585924"/>
            <a:ext cx="4896883" cy="400110"/>
          </a:xfrm>
          <a:prstGeom prst="rect">
            <a:avLst/>
          </a:prstGeom>
          <a:noFill/>
        </p:spPr>
        <p:txBody>
          <a:bodyPr wrap="square" rtlCol="0">
            <a:spAutoFit/>
          </a:bodyPr>
          <a:lstStyle/>
          <a:p>
            <a:r>
              <a:rPr lang="en-US" sz="2000" dirty="0">
                <a:solidFill>
                  <a:srgbClr val="FFFFFF"/>
                </a:solidFill>
              </a:rPr>
              <a:t>(The differences are the I in ARIMA)</a:t>
            </a:r>
          </a:p>
        </p:txBody>
      </p:sp>
      <p:sp>
        <p:nvSpPr>
          <p:cNvPr id="14" name="Google Shape;717;p40">
            <a:extLst>
              <a:ext uri="{FF2B5EF4-FFF2-40B4-BE49-F238E27FC236}">
                <a16:creationId xmlns:a16="http://schemas.microsoft.com/office/drawing/2014/main" id="{1BD7E65F-1621-DA4C-A0B4-BCA3449E2952}"/>
              </a:ext>
            </a:extLst>
          </p:cNvPr>
          <p:cNvSpPr/>
          <p:nvPr/>
        </p:nvSpPr>
        <p:spPr>
          <a:xfrm>
            <a:off x="2425838" y="1257417"/>
            <a:ext cx="3813935" cy="755700"/>
          </a:xfrm>
          <a:prstGeom prst="roundRect">
            <a:avLst>
              <a:gd name="adj" fmla="val 1579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Suggested Model: ARIMA(1,0,2)(0,1,0)[53]</a:t>
            </a:r>
          </a:p>
        </p:txBody>
      </p:sp>
      <p:sp>
        <p:nvSpPr>
          <p:cNvPr id="18" name="Google Shape;717;p40">
            <a:extLst>
              <a:ext uri="{FF2B5EF4-FFF2-40B4-BE49-F238E27FC236}">
                <a16:creationId xmlns:a16="http://schemas.microsoft.com/office/drawing/2014/main" id="{9523CBA2-52BF-3B47-944E-00390BA4F47F}"/>
              </a:ext>
            </a:extLst>
          </p:cNvPr>
          <p:cNvSpPr/>
          <p:nvPr/>
        </p:nvSpPr>
        <p:spPr>
          <a:xfrm>
            <a:off x="267996" y="2381232"/>
            <a:ext cx="3383574" cy="1247284"/>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ARMA(1, 2) </a:t>
            </a:r>
            <a:r>
              <a:rPr lang="de-DE" altLang="en-US" sz="2000" dirty="0" err="1">
                <a:solidFill>
                  <a:srgbClr val="212E73"/>
                </a:solidFill>
                <a:latin typeface="Hind" panose="020B0604020202020204" charset="0"/>
                <a:cs typeface="Hind" panose="020B0604020202020204" charset="0"/>
              </a:rPr>
              <a:t>for</a:t>
            </a:r>
            <a:r>
              <a:rPr lang="de-DE" altLang="en-US" sz="2000" dirty="0">
                <a:solidFill>
                  <a:srgbClr val="212E73"/>
                </a:solidFill>
                <a:latin typeface="Hind" panose="020B0604020202020204" charset="0"/>
                <a:cs typeface="Hind" panose="020B0604020202020204" charset="0"/>
              </a:rPr>
              <a:t> </a:t>
            </a:r>
            <a:r>
              <a:rPr lang="de-DE" altLang="en-US" sz="2000" dirty="0" err="1">
                <a:solidFill>
                  <a:srgbClr val="212E73"/>
                </a:solidFill>
                <a:latin typeface="Hind" panose="020B0604020202020204" charset="0"/>
                <a:cs typeface="Hind" panose="020B0604020202020204" charset="0"/>
              </a:rPr>
              <a:t>trend</a:t>
            </a:r>
            <a:endParaRPr lang="en-US" altLang="en-US" sz="2000" dirty="0">
              <a:solidFill>
                <a:srgbClr val="212E73"/>
              </a:solidFill>
              <a:latin typeface="Hind" panose="020B0604020202020204" charset="0"/>
              <a:cs typeface="Hind" panose="020B0604020202020204" charset="0"/>
            </a:endParaRPr>
          </a:p>
        </p:txBody>
      </p:sp>
      <p:sp>
        <p:nvSpPr>
          <p:cNvPr id="19" name="Google Shape;717;p40">
            <a:extLst>
              <a:ext uri="{FF2B5EF4-FFF2-40B4-BE49-F238E27FC236}">
                <a16:creationId xmlns:a16="http://schemas.microsoft.com/office/drawing/2014/main" id="{490930D3-835D-9F4A-8BE3-C32D87BB767C}"/>
              </a:ext>
            </a:extLst>
          </p:cNvPr>
          <p:cNvSpPr/>
          <p:nvPr/>
        </p:nvSpPr>
        <p:spPr>
          <a:xfrm>
            <a:off x="4859817" y="2379028"/>
            <a:ext cx="3383574" cy="1247284"/>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ARIMA(0, 1, 0) </a:t>
            </a:r>
            <a:r>
              <a:rPr lang="de-DE" altLang="en-US" sz="2000" dirty="0" err="1">
                <a:solidFill>
                  <a:srgbClr val="212E73"/>
                </a:solidFill>
                <a:latin typeface="Hind" panose="020B0604020202020204" charset="0"/>
                <a:cs typeface="Hind" panose="020B0604020202020204" charset="0"/>
              </a:rPr>
              <a:t>for</a:t>
            </a:r>
            <a:r>
              <a:rPr lang="de-DE" altLang="en-US" sz="2000" dirty="0">
                <a:solidFill>
                  <a:srgbClr val="212E73"/>
                </a:solidFill>
                <a:latin typeface="Hind" panose="020B0604020202020204" charset="0"/>
                <a:cs typeface="Hind" panose="020B0604020202020204" charset="0"/>
              </a:rPr>
              <a:t> </a:t>
            </a:r>
            <a:r>
              <a:rPr lang="de-DE" altLang="en-US" sz="2000" dirty="0" err="1">
                <a:solidFill>
                  <a:srgbClr val="212E73"/>
                </a:solidFill>
                <a:latin typeface="Hind" panose="020B0604020202020204" charset="0"/>
                <a:cs typeface="Hind" panose="020B0604020202020204" charset="0"/>
              </a:rPr>
              <a:t>season</a:t>
            </a:r>
            <a:endParaRPr lang="en-US" altLang="en-US" sz="2000" dirty="0">
              <a:solidFill>
                <a:srgbClr val="212E73"/>
              </a:solidFill>
              <a:latin typeface="Hind" panose="020B0604020202020204" charset="0"/>
              <a:cs typeface="Hind" panose="020B0604020202020204" charset="0"/>
            </a:endParaRPr>
          </a:p>
        </p:txBody>
      </p:sp>
      <p:sp>
        <p:nvSpPr>
          <p:cNvPr id="9" name="Textfeld 8">
            <a:extLst>
              <a:ext uri="{FF2B5EF4-FFF2-40B4-BE49-F238E27FC236}">
                <a16:creationId xmlns:a16="http://schemas.microsoft.com/office/drawing/2014/main" id="{5D035564-83A1-D841-BF44-0AF0950BE6DE}"/>
              </a:ext>
            </a:extLst>
          </p:cNvPr>
          <p:cNvSpPr txBox="1"/>
          <p:nvPr/>
        </p:nvSpPr>
        <p:spPr>
          <a:xfrm>
            <a:off x="4180359" y="2850986"/>
            <a:ext cx="304892" cy="307777"/>
          </a:xfrm>
          <a:prstGeom prst="rect">
            <a:avLst/>
          </a:prstGeom>
          <a:noFill/>
        </p:spPr>
        <p:txBody>
          <a:bodyPr wrap="none" rtlCol="0">
            <a:spAutoFit/>
          </a:bodyPr>
          <a:lstStyle/>
          <a:p>
            <a:r>
              <a:rPr lang="en-US" dirty="0">
                <a:solidFill>
                  <a:srgbClr val="FFFFFF"/>
                </a:solidFill>
              </a:rPr>
              <a:t>X</a:t>
            </a:r>
          </a:p>
        </p:txBody>
      </p:sp>
    </p:spTree>
    <p:extLst>
      <p:ext uri="{BB962C8B-B14F-4D97-AF65-F5344CB8AC3E}">
        <p14:creationId xmlns:p14="http://schemas.microsoft.com/office/powerpoint/2010/main" val="4265719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AUTO.ARIMA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11" name="Google Shape;717;p40">
            <a:extLst>
              <a:ext uri="{FF2B5EF4-FFF2-40B4-BE49-F238E27FC236}">
                <a16:creationId xmlns:a16="http://schemas.microsoft.com/office/drawing/2014/main" id="{48588F83-473B-4D05-9B3E-B9277EAB8DC8}"/>
              </a:ext>
            </a:extLst>
          </p:cNvPr>
          <p:cNvSpPr/>
          <p:nvPr/>
        </p:nvSpPr>
        <p:spPr>
          <a:xfrm>
            <a:off x="470250" y="1190116"/>
            <a:ext cx="3383574" cy="1247284"/>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ARMA(1,2)</a:t>
            </a:r>
          </a:p>
        </p:txBody>
      </p:sp>
      <p:sp>
        <p:nvSpPr>
          <p:cNvPr id="3" name="Textfeld 2">
            <a:extLst>
              <a:ext uri="{FF2B5EF4-FFF2-40B4-BE49-F238E27FC236}">
                <a16:creationId xmlns:a16="http://schemas.microsoft.com/office/drawing/2014/main" id="{13766617-E607-8248-B174-EA3CF18D8F19}"/>
              </a:ext>
            </a:extLst>
          </p:cNvPr>
          <p:cNvSpPr txBox="1"/>
          <p:nvPr/>
        </p:nvSpPr>
        <p:spPr>
          <a:xfrm>
            <a:off x="4572000" y="1725443"/>
            <a:ext cx="2671011" cy="400110"/>
          </a:xfrm>
          <a:prstGeom prst="rect">
            <a:avLst/>
          </a:prstGeom>
          <a:noFill/>
        </p:spPr>
        <p:txBody>
          <a:bodyPr wrap="square" rtlCol="0">
            <a:spAutoFit/>
          </a:bodyPr>
          <a:lstStyle/>
          <a:p>
            <a:r>
              <a:rPr lang="en-US" sz="2000" dirty="0" err="1">
                <a:solidFill>
                  <a:srgbClr val="FFFFFF"/>
                </a:solidFill>
              </a:rPr>
              <a:t>W</a:t>
            </a:r>
            <a:r>
              <a:rPr lang="en-US" sz="2000" baseline="-25000" dirty="0" err="1">
                <a:solidFill>
                  <a:srgbClr val="FFFFFF"/>
                </a:solidFill>
              </a:rPr>
              <a:t>t</a:t>
            </a:r>
            <a:r>
              <a:rPr lang="en-US" sz="2000" dirty="0">
                <a:solidFill>
                  <a:srgbClr val="FFFFFF"/>
                </a:solidFill>
              </a:rPr>
              <a:t> = </a:t>
            </a:r>
            <a:r>
              <a:rPr lang="en-US" sz="2000" dirty="0" err="1">
                <a:solidFill>
                  <a:srgbClr val="FFFFFF"/>
                </a:solidFill>
              </a:rPr>
              <a:t>Y</a:t>
            </a:r>
            <a:r>
              <a:rPr lang="en-US" sz="2000" baseline="-25000" dirty="0" err="1">
                <a:solidFill>
                  <a:srgbClr val="FFFFFF"/>
                </a:solidFill>
              </a:rPr>
              <a:t>t</a:t>
            </a:r>
            <a:r>
              <a:rPr lang="en-US" sz="2000" dirty="0">
                <a:solidFill>
                  <a:srgbClr val="FFFFFF"/>
                </a:solidFill>
              </a:rPr>
              <a:t> – Y</a:t>
            </a:r>
            <a:r>
              <a:rPr lang="en-US" sz="2000" baseline="-25000" dirty="0">
                <a:solidFill>
                  <a:srgbClr val="FFFFFF"/>
                </a:solidFill>
              </a:rPr>
              <a:t>t-1</a:t>
            </a:r>
            <a:endParaRPr lang="en-US" sz="2000" dirty="0">
              <a:solidFill>
                <a:srgbClr val="FFFFFF"/>
              </a:solidFill>
            </a:endParaRPr>
          </a:p>
        </p:txBody>
      </p:sp>
      <p:pic>
        <p:nvPicPr>
          <p:cNvPr id="7" name="Grafik 6">
            <a:extLst>
              <a:ext uri="{FF2B5EF4-FFF2-40B4-BE49-F238E27FC236}">
                <a16:creationId xmlns:a16="http://schemas.microsoft.com/office/drawing/2014/main" id="{E41F8F58-F3BF-2D40-9887-0AA6D9F296D5}"/>
              </a:ext>
            </a:extLst>
          </p:cNvPr>
          <p:cNvPicPr>
            <a:picLocks noChangeAspect="1"/>
          </p:cNvPicPr>
          <p:nvPr/>
        </p:nvPicPr>
        <p:blipFill>
          <a:blip r:embed="rId3"/>
          <a:stretch>
            <a:fillRect/>
          </a:stretch>
        </p:blipFill>
        <p:spPr>
          <a:xfrm>
            <a:off x="2550695" y="2749246"/>
            <a:ext cx="3015913" cy="1725450"/>
          </a:xfrm>
          <a:prstGeom prst="rect">
            <a:avLst/>
          </a:prstGeom>
        </p:spPr>
      </p:pic>
      <p:pic>
        <p:nvPicPr>
          <p:cNvPr id="5" name="Grafik 4">
            <a:extLst>
              <a:ext uri="{FF2B5EF4-FFF2-40B4-BE49-F238E27FC236}">
                <a16:creationId xmlns:a16="http://schemas.microsoft.com/office/drawing/2014/main" id="{79CC1836-288D-404E-B12B-BC44AE2E85DA}"/>
              </a:ext>
            </a:extLst>
          </p:cNvPr>
          <p:cNvPicPr>
            <a:picLocks noChangeAspect="1"/>
          </p:cNvPicPr>
          <p:nvPr/>
        </p:nvPicPr>
        <p:blipFill>
          <a:blip r:embed="rId4"/>
          <a:stretch>
            <a:fillRect/>
          </a:stretch>
        </p:blipFill>
        <p:spPr>
          <a:xfrm>
            <a:off x="4572000" y="975274"/>
            <a:ext cx="3114886" cy="1773972"/>
          </a:xfrm>
          <a:prstGeom prst="rect">
            <a:avLst/>
          </a:prstGeom>
        </p:spPr>
      </p:pic>
      <p:pic>
        <p:nvPicPr>
          <p:cNvPr id="8" name="Grafik 7">
            <a:extLst>
              <a:ext uri="{FF2B5EF4-FFF2-40B4-BE49-F238E27FC236}">
                <a16:creationId xmlns:a16="http://schemas.microsoft.com/office/drawing/2014/main" id="{CE93BB08-0EF9-6140-A51E-3973EAC47FCF}"/>
              </a:ext>
            </a:extLst>
          </p:cNvPr>
          <p:cNvPicPr>
            <a:picLocks noChangeAspect="1"/>
          </p:cNvPicPr>
          <p:nvPr/>
        </p:nvPicPr>
        <p:blipFill>
          <a:blip r:embed="rId5"/>
          <a:srcRect/>
          <a:stretch/>
        </p:blipFill>
        <p:spPr>
          <a:xfrm>
            <a:off x="400879" y="975274"/>
            <a:ext cx="8342242" cy="3754009"/>
          </a:xfrm>
          <a:prstGeom prst="rect">
            <a:avLst/>
          </a:prstGeom>
        </p:spPr>
      </p:pic>
      <p:sp>
        <p:nvSpPr>
          <p:cNvPr id="9" name="Rechteck 8">
            <a:extLst>
              <a:ext uri="{FF2B5EF4-FFF2-40B4-BE49-F238E27FC236}">
                <a16:creationId xmlns:a16="http://schemas.microsoft.com/office/drawing/2014/main" id="{5ABC6BCD-A878-A249-8E9D-D6D073BD43D2}"/>
              </a:ext>
            </a:extLst>
          </p:cNvPr>
          <p:cNvSpPr/>
          <p:nvPr/>
        </p:nvSpPr>
        <p:spPr>
          <a:xfrm>
            <a:off x="793364" y="3045054"/>
            <a:ext cx="3753719" cy="532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586DA442-57AD-7C42-9EC7-40F057973ADB}"/>
              </a:ext>
            </a:extLst>
          </p:cNvPr>
          <p:cNvSpPr/>
          <p:nvPr/>
        </p:nvSpPr>
        <p:spPr>
          <a:xfrm>
            <a:off x="4572000" y="3045051"/>
            <a:ext cx="3753719" cy="532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feld 13">
            <a:extLst>
              <a:ext uri="{FF2B5EF4-FFF2-40B4-BE49-F238E27FC236}">
                <a16:creationId xmlns:a16="http://schemas.microsoft.com/office/drawing/2014/main" id="{A1995955-EDAE-1C41-911D-03C3EA2A7621}"/>
              </a:ext>
            </a:extLst>
          </p:cNvPr>
          <p:cNvSpPr txBox="1"/>
          <p:nvPr/>
        </p:nvSpPr>
        <p:spPr>
          <a:xfrm>
            <a:off x="993389" y="3045051"/>
            <a:ext cx="304892" cy="307777"/>
          </a:xfrm>
          <a:prstGeom prst="rect">
            <a:avLst/>
          </a:prstGeom>
          <a:noFill/>
        </p:spPr>
        <p:txBody>
          <a:bodyPr wrap="none" rtlCol="0">
            <a:spAutoFit/>
          </a:bodyPr>
          <a:lstStyle/>
          <a:p>
            <a:r>
              <a:rPr lang="en-US" dirty="0"/>
              <a:t>A</a:t>
            </a:r>
          </a:p>
        </p:txBody>
      </p:sp>
      <p:sp>
        <p:nvSpPr>
          <p:cNvPr id="15" name="Textfeld 14">
            <a:extLst>
              <a:ext uri="{FF2B5EF4-FFF2-40B4-BE49-F238E27FC236}">
                <a16:creationId xmlns:a16="http://schemas.microsoft.com/office/drawing/2014/main" id="{D4D0BAE2-BB7C-3046-8E7C-F9DDDEB5BBC8}"/>
              </a:ext>
            </a:extLst>
          </p:cNvPr>
          <p:cNvSpPr txBox="1"/>
          <p:nvPr/>
        </p:nvSpPr>
        <p:spPr>
          <a:xfrm>
            <a:off x="4833842" y="3032777"/>
            <a:ext cx="304892" cy="307777"/>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277296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BACKGROUND INFORMATION</a:t>
            </a:r>
            <a:endParaRPr dirty="0"/>
          </a:p>
        </p:txBody>
      </p:sp>
      <p:sp>
        <p:nvSpPr>
          <p:cNvPr id="358" name="Google Shape;358;p32"/>
          <p:cNvSpPr txBox="1">
            <a:spLocks noGrp="1"/>
          </p:cNvSpPr>
          <p:nvPr>
            <p:ph type="body" idx="1"/>
          </p:nvPr>
        </p:nvSpPr>
        <p:spPr>
          <a:xfrm>
            <a:off x="720000" y="959649"/>
            <a:ext cx="7704000" cy="3787933"/>
          </a:xfrm>
          <a:prstGeom prst="rect">
            <a:avLst/>
          </a:prstGeom>
        </p:spPr>
        <p:txBody>
          <a:bodyPr spcFirstLastPara="1" wrap="square" lIns="91425" tIns="91425" rIns="91425" bIns="91425" anchor="t" anchorCtr="0">
            <a:noAutofit/>
          </a:bodyPr>
          <a:lstStyle/>
          <a:p>
            <a:pPr marL="438150" indent="-285750">
              <a:buClr>
                <a:srgbClr val="FFFFFF"/>
              </a:buClr>
              <a:buFont typeface="Arial" panose="020B0604020202020204" pitchFamily="34" charset="0"/>
              <a:buChar char="•"/>
            </a:pPr>
            <a:r>
              <a:rPr lang="de-DE" sz="2000" dirty="0">
                <a:solidFill>
                  <a:srgbClr val="FFFFFF"/>
                </a:solidFill>
              </a:rPr>
              <a:t>Background:</a:t>
            </a:r>
          </a:p>
          <a:p>
            <a:pPr marL="609600" lvl="1" indent="0">
              <a:buClr>
                <a:srgbClr val="FFFFFF"/>
              </a:buClr>
              <a:buNone/>
            </a:pPr>
            <a:r>
              <a:rPr lang="en-US" sz="1600" dirty="0">
                <a:solidFill>
                  <a:srgbClr val="FFFFFF"/>
                </a:solidFill>
              </a:rPr>
              <a:t>Meaningful evaluations of the data base and determination of measures (such as the reproduction number, incidence, or hospitalization incidence) serve as guiding criteria for measures against the further spread of the virus.</a:t>
            </a:r>
          </a:p>
          <a:p>
            <a:pPr marL="609600" lvl="1" indent="0">
              <a:buClr>
                <a:srgbClr val="FFFFFF"/>
              </a:buClr>
              <a:buNone/>
            </a:pPr>
            <a:endParaRPr lang="de-DE" dirty="0">
              <a:solidFill>
                <a:srgbClr val="FFFFFF"/>
              </a:solidFill>
            </a:endParaRPr>
          </a:p>
          <a:p>
            <a:pPr marL="438150" indent="-285750">
              <a:buClr>
                <a:srgbClr val="FFFFFF"/>
              </a:buClr>
              <a:buFont typeface="Arial" panose="020B0604020202020204" pitchFamily="34" charset="0"/>
              <a:buChar char="•"/>
            </a:pPr>
            <a:r>
              <a:rPr lang="de-DE" sz="2000" dirty="0">
                <a:solidFill>
                  <a:srgbClr val="FFFFFF"/>
                </a:solidFill>
              </a:rPr>
              <a:t>Task at </a:t>
            </a:r>
            <a:r>
              <a:rPr lang="de-DE" sz="2000" dirty="0" err="1">
                <a:solidFill>
                  <a:srgbClr val="FFFFFF"/>
                </a:solidFill>
              </a:rPr>
              <a:t>hand</a:t>
            </a:r>
            <a:r>
              <a:rPr lang="de-DE" sz="2000" dirty="0">
                <a:solidFill>
                  <a:srgbClr val="FFFFFF"/>
                </a:solidFill>
              </a:rPr>
              <a:t>:</a:t>
            </a:r>
          </a:p>
          <a:p>
            <a:pPr marL="609600" lvl="1" indent="0">
              <a:buClr>
                <a:srgbClr val="FFFFFF"/>
              </a:buClr>
              <a:buNone/>
            </a:pPr>
            <a:r>
              <a:rPr lang="en-US" sz="1600" dirty="0">
                <a:solidFill>
                  <a:srgbClr val="FFFFFF"/>
                </a:solidFill>
              </a:rPr>
              <a:t>Predict hospitalization rate one to two weeks in the future, taking into account both time and geographical factors.</a:t>
            </a:r>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MODEL EVALUATION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mc:AlternateContent xmlns:mc="http://schemas.openxmlformats.org/markup-compatibility/2006" xmlns:a14="http://schemas.microsoft.com/office/drawing/2010/main">
        <mc:Choice Requires="a14">
          <p:sp>
            <p:nvSpPr>
              <p:cNvPr id="8" name="Google Shape;717;p40">
                <a:extLst>
                  <a:ext uri="{FF2B5EF4-FFF2-40B4-BE49-F238E27FC236}">
                    <a16:creationId xmlns:a16="http://schemas.microsoft.com/office/drawing/2014/main" id="{3A6C06E1-769A-417D-857F-6619112F8C30}"/>
                  </a:ext>
                </a:extLst>
              </p:cNvPr>
              <p:cNvSpPr/>
              <p:nvPr/>
            </p:nvSpPr>
            <p:spPr>
              <a:xfrm>
                <a:off x="1178180" y="1101750"/>
                <a:ext cx="6787640" cy="2433930"/>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b="1" u="sng" dirty="0">
                    <a:solidFill>
                      <a:srgbClr val="212E73"/>
                    </a:solidFill>
                    <a:latin typeface="Hind" panose="020B0604020202020204" charset="0"/>
                    <a:cs typeface="Hind" panose="020B0604020202020204" charset="0"/>
                  </a:rPr>
                  <a:t>MAPE (Mean Absolute Percentage Error)</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 of prediction accuracy of a forecasting method</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 </a:t>
                </a:r>
                <a14:m>
                  <m:oMath xmlns:m="http://schemas.openxmlformats.org/officeDocument/2006/math">
                    <m:f>
                      <m:fPr>
                        <m:ctrlPr>
                          <a:rPr lang="en-US" altLang="en-US" sz="2000" i="1">
                            <a:solidFill>
                              <a:srgbClr val="212E73"/>
                            </a:solidFill>
                            <a:latin typeface="Cambria Math" panose="02040503050406030204" pitchFamily="18" charset="0"/>
                            <a:cs typeface="Hind" panose="020B0604020202020204" charset="0"/>
                          </a:rPr>
                        </m:ctrlPr>
                      </m:fPr>
                      <m:num>
                        <m:r>
                          <a:rPr lang="de-DE" altLang="en-US" sz="2000" i="1">
                            <a:solidFill>
                              <a:srgbClr val="212E73"/>
                            </a:solidFill>
                            <a:latin typeface="Cambria Math" panose="02040503050406030204" pitchFamily="18" charset="0"/>
                            <a:cs typeface="Hind" panose="020B0604020202020204" charset="0"/>
                          </a:rPr>
                          <m:t>1</m:t>
                        </m:r>
                      </m:num>
                      <m:den>
                        <m:r>
                          <a:rPr lang="de-DE" altLang="en-US" sz="2000" i="1">
                            <a:solidFill>
                              <a:srgbClr val="212E73"/>
                            </a:solidFill>
                            <a:latin typeface="Cambria Math" panose="02040503050406030204" pitchFamily="18" charset="0"/>
                            <a:cs typeface="Hind" panose="020B0604020202020204" charset="0"/>
                          </a:rPr>
                          <m:t>𝑛</m:t>
                        </m:r>
                      </m:den>
                    </m:f>
                  </m:oMath>
                </a14:m>
                <a:r>
                  <a:rPr lang="en-US" altLang="en-US" sz="2000" dirty="0">
                    <a:solidFill>
                      <a:srgbClr val="212E73"/>
                    </a:solidFill>
                    <a:latin typeface="Hind" panose="020B0604020202020204" charset="0"/>
                    <a:cs typeface="Hind" panose="020B0604020202020204" charset="0"/>
                  </a:rPr>
                  <a:t> </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 </a:t>
                </a:r>
                <a14:m>
                  <m:oMath xmlns:m="http://schemas.openxmlformats.org/officeDocument/2006/math">
                    <m:nary>
                      <m:naryPr>
                        <m:chr m:val="∑"/>
                        <m:ctrlPr>
                          <a:rPr lang="en-US" altLang="en-US" sz="2000" i="1">
                            <a:solidFill>
                              <a:srgbClr val="212E73"/>
                            </a:solidFill>
                            <a:latin typeface="Cambria Math" panose="02040503050406030204" pitchFamily="18" charset="0"/>
                            <a:cs typeface="Hind" panose="020B0604020202020204" charset="0"/>
                          </a:rPr>
                        </m:ctrlPr>
                      </m:naryPr>
                      <m:sub>
                        <m:r>
                          <m:rPr>
                            <m:brk m:alnAt="23"/>
                          </m:rPr>
                          <a:rPr lang="de-DE" altLang="en-US" sz="2000" i="1">
                            <a:solidFill>
                              <a:srgbClr val="212E73"/>
                            </a:solidFill>
                            <a:latin typeface="Cambria Math" panose="02040503050406030204" pitchFamily="18" charset="0"/>
                            <a:cs typeface="Hind" panose="020B0604020202020204" charset="0"/>
                          </a:rPr>
                          <m:t>𝑡</m:t>
                        </m:r>
                        <m:r>
                          <a:rPr lang="de-DE" altLang="en-US" sz="2000" i="1">
                            <a:solidFill>
                              <a:srgbClr val="212E73"/>
                            </a:solidFill>
                            <a:latin typeface="Cambria Math" panose="02040503050406030204" pitchFamily="18" charset="0"/>
                            <a:cs typeface="Hind" panose="020B0604020202020204" charset="0"/>
                          </a:rPr>
                          <m:t>−1</m:t>
                        </m:r>
                      </m:sub>
                      <m:sup>
                        <m:r>
                          <a:rPr lang="de-DE" altLang="en-US" sz="2000" i="1">
                            <a:solidFill>
                              <a:srgbClr val="212E73"/>
                            </a:solidFill>
                            <a:latin typeface="Cambria Math" panose="02040503050406030204" pitchFamily="18" charset="0"/>
                            <a:cs typeface="Hind" panose="020B0604020202020204" charset="0"/>
                          </a:rPr>
                          <m:t>𝑛</m:t>
                        </m:r>
                      </m:sup>
                      <m:e>
                        <m:d>
                          <m:dPr>
                            <m:begChr m:val="|"/>
                            <m:endChr m:val="|"/>
                            <m:ctrlPr>
                              <a:rPr lang="en-US" altLang="en-US" sz="2000" i="1" dirty="0">
                                <a:solidFill>
                                  <a:srgbClr val="212E73"/>
                                </a:solidFill>
                                <a:latin typeface="Cambria Math" panose="02040503050406030204" pitchFamily="18" charset="0"/>
                                <a:cs typeface="Hind" panose="020B0604020202020204" charset="0"/>
                              </a:rPr>
                            </m:ctrlPr>
                          </m:dPr>
                          <m:e>
                            <m:f>
                              <m:fPr>
                                <m:ctrlPr>
                                  <a:rPr lang="en-US" altLang="en-US" sz="2000" i="1" dirty="0">
                                    <a:solidFill>
                                      <a:srgbClr val="212E73"/>
                                    </a:solidFill>
                                    <a:latin typeface="Cambria Math" panose="02040503050406030204" pitchFamily="18" charset="0"/>
                                    <a:cs typeface="Hind" panose="020B0604020202020204" charset="0"/>
                                  </a:rPr>
                                </m:ctrlPr>
                              </m:fPr>
                              <m:num>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r>
                                  <m:rPr>
                                    <m:nor/>
                                  </m:rPr>
                                  <a:rPr lang="en-US" altLang="en-US" sz="2000" dirty="0">
                                    <a:solidFill>
                                      <a:srgbClr val="212E73"/>
                                    </a:solidFill>
                                    <a:latin typeface="Hind" panose="020B0604020202020204" charset="0"/>
                                    <a:cs typeface="Hind" panose="020B0604020202020204" charset="0"/>
                                  </a:rPr>
                                  <m:t> −</m:t>
                                </m:r>
                                <m:r>
                                  <m:rPr>
                                    <m:nor/>
                                  </m:rPr>
                                  <a:rPr lang="de-DE" altLang="en-US" sz="2000" dirty="0">
                                    <a:solidFill>
                                      <a:srgbClr val="212E73"/>
                                    </a:solidFill>
                                    <a:latin typeface="Hind" panose="020B0604020202020204" charset="0"/>
                                    <a:cs typeface="Hind" panose="020B0604020202020204" charset="0"/>
                                  </a:rPr>
                                  <m:t> </m:t>
                                </m:r>
                                <m:r>
                                  <m:rPr>
                                    <m:nor/>
                                  </m:rPr>
                                  <a:rPr lang="en-US" altLang="en-US" sz="2000" dirty="0">
                                    <a:solidFill>
                                      <a:srgbClr val="212E73"/>
                                    </a:solidFill>
                                    <a:latin typeface="Hind" panose="020B0604020202020204" charset="0"/>
                                    <a:cs typeface="Hind" panose="020B0604020202020204" charset="0"/>
                                  </a:rPr>
                                  <m:t>F</m:t>
                                </m:r>
                                <m:r>
                                  <m:rPr>
                                    <m:nor/>
                                  </m:rPr>
                                  <a:rPr lang="en-US" altLang="en-US" sz="2000" baseline="-25000" dirty="0">
                                    <a:solidFill>
                                      <a:srgbClr val="212E73"/>
                                    </a:solidFill>
                                    <a:latin typeface="Hind" panose="020B0604020202020204" charset="0"/>
                                    <a:cs typeface="Hind" panose="020B0604020202020204" charset="0"/>
                                  </a:rPr>
                                  <m:t>t</m:t>
                                </m:r>
                              </m:num>
                              <m:den>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den>
                            </m:f>
                          </m:e>
                        </m:d>
                      </m:e>
                    </m:nary>
                  </m:oMath>
                </a14:m>
                <a:endParaRPr lang="en-US" altLang="en-US" sz="2000"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true value</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F</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forecast value</a:t>
                </a:r>
              </a:p>
            </p:txBody>
          </p:sp>
        </mc:Choice>
        <mc:Fallback xmlns="">
          <p:sp>
            <p:nvSpPr>
              <p:cNvPr id="8" name="Google Shape;717;p40">
                <a:extLst>
                  <a:ext uri="{FF2B5EF4-FFF2-40B4-BE49-F238E27FC236}">
                    <a16:creationId xmlns:a16="http://schemas.microsoft.com/office/drawing/2014/main" id="{3A6C06E1-769A-417D-857F-6619112F8C30}"/>
                  </a:ext>
                </a:extLst>
              </p:cNvPr>
              <p:cNvSpPr>
                <a:spLocks noRot="1" noChangeAspect="1" noMove="1" noResize="1" noEditPoints="1" noAdjustHandles="1" noChangeArrowheads="1" noChangeShapeType="1" noTextEdit="1"/>
              </p:cNvSpPr>
              <p:nvPr/>
            </p:nvSpPr>
            <p:spPr>
              <a:xfrm>
                <a:off x="1178180" y="1101750"/>
                <a:ext cx="6787640" cy="2433930"/>
              </a:xfrm>
              <a:prstGeom prst="roundRect">
                <a:avLst>
                  <a:gd name="adj" fmla="val 23619"/>
                </a:avLst>
              </a:prstGeom>
              <a:blipFill>
                <a:blip r:embed="rId3"/>
                <a:stretch>
                  <a:fillRect/>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03AD46D3-5176-488E-AEC8-7B80469861D6}"/>
              </a:ext>
            </a:extLst>
          </p:cNvPr>
          <p:cNvSpPr/>
          <p:nvPr/>
        </p:nvSpPr>
        <p:spPr>
          <a:xfrm>
            <a:off x="1178180" y="3742125"/>
            <a:ext cx="2851953" cy="109851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MAPE</a:t>
            </a:r>
            <a:r>
              <a:rPr lang="en-US" altLang="en-US" sz="2000" dirty="0">
                <a:solidFill>
                  <a:srgbClr val="212E73"/>
                </a:solidFill>
                <a:latin typeface="Hind" panose="020B0604020202020204" charset="0"/>
                <a:cs typeface="Hind" panose="020B0604020202020204" charset="0"/>
              </a:rPr>
              <a:t> at one week:</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13</a:t>
            </a:r>
            <a:r>
              <a:rPr lang="en-US" altLang="en-US" sz="2000" dirty="0">
                <a:solidFill>
                  <a:srgbClr val="212E73"/>
                </a:solidFill>
                <a:latin typeface="Hind" panose="020B0604020202020204" charset="0"/>
                <a:cs typeface="Hind" panose="020B0604020202020204" charset="0"/>
              </a:rPr>
              <a:t>%</a:t>
            </a:r>
          </a:p>
        </p:txBody>
      </p:sp>
      <p:sp>
        <p:nvSpPr>
          <p:cNvPr id="7" name="Google Shape;717;p40">
            <a:extLst>
              <a:ext uri="{FF2B5EF4-FFF2-40B4-BE49-F238E27FC236}">
                <a16:creationId xmlns:a16="http://schemas.microsoft.com/office/drawing/2014/main" id="{9B3A0394-9079-BA41-9EE3-9526B76581EF}"/>
              </a:ext>
            </a:extLst>
          </p:cNvPr>
          <p:cNvSpPr/>
          <p:nvPr/>
        </p:nvSpPr>
        <p:spPr>
          <a:xfrm>
            <a:off x="4935708" y="3742125"/>
            <a:ext cx="2851953" cy="1098510"/>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at two weeks:</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25.7</a:t>
            </a:r>
            <a:r>
              <a:rPr lang="en-US" altLang="en-US" sz="2000" dirty="0">
                <a:solidFill>
                  <a:srgbClr val="212E73"/>
                </a:solidFill>
                <a:latin typeface="Hind" panose="020B0604020202020204" charset="0"/>
                <a:cs typeface="Hind" panose="020B0604020202020204" charset="0"/>
              </a:rPr>
              <a:t>%</a:t>
            </a:r>
          </a:p>
        </p:txBody>
      </p:sp>
    </p:spTree>
    <p:extLst>
      <p:ext uri="{BB962C8B-B14F-4D97-AF65-F5344CB8AC3E}">
        <p14:creationId xmlns:p14="http://schemas.microsoft.com/office/powerpoint/2010/main" val="3488363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FORECAST AT </a:t>
            </a:r>
            <a:r>
              <a:rPr lang="de-DE" dirty="0" err="1"/>
              <a:t>TWO</a:t>
            </a:r>
            <a:r>
              <a:rPr lang="de-DE" dirty="0"/>
              <a:t> </a:t>
            </a:r>
            <a:r>
              <a:rPr lang="de-DE" dirty="0" err="1"/>
              <a:t>WEEKS</a:t>
            </a:r>
            <a:r>
              <a:rPr lang="de-DE" dirty="0"/>
              <a:t> </a:t>
            </a:r>
            <a:r>
              <a:rPr lang="de-DE" dirty="0" err="1"/>
              <a:t>FOR</a:t>
            </a:r>
            <a:r>
              <a:rPr lang="de-DE" dirty="0"/>
              <a:t>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pic>
        <p:nvPicPr>
          <p:cNvPr id="9" name="Grafik 8">
            <a:extLst>
              <a:ext uri="{FF2B5EF4-FFF2-40B4-BE49-F238E27FC236}">
                <a16:creationId xmlns:a16="http://schemas.microsoft.com/office/drawing/2014/main" id="{70892734-5C4D-F142-8EB4-DC2B5C5D8C5A}"/>
              </a:ext>
            </a:extLst>
          </p:cNvPr>
          <p:cNvPicPr>
            <a:picLocks noChangeAspect="1"/>
          </p:cNvPicPr>
          <p:nvPr/>
        </p:nvPicPr>
        <p:blipFill>
          <a:blip r:embed="rId3"/>
          <a:stretch>
            <a:fillRect/>
          </a:stretch>
        </p:blipFill>
        <p:spPr>
          <a:xfrm>
            <a:off x="1327233" y="1313079"/>
            <a:ext cx="6489533" cy="34421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Grafik 3">
            <a:extLst>
              <a:ext uri="{FF2B5EF4-FFF2-40B4-BE49-F238E27FC236}">
                <a16:creationId xmlns:a16="http://schemas.microsoft.com/office/drawing/2014/main" id="{C18B2C92-F829-2B44-906C-06A6ACDE4760}"/>
              </a:ext>
            </a:extLst>
          </p:cNvPr>
          <p:cNvPicPr>
            <a:picLocks noChangeAspect="1"/>
          </p:cNvPicPr>
          <p:nvPr/>
        </p:nvPicPr>
        <p:blipFill>
          <a:blip r:embed="rId4"/>
          <a:srcRect/>
          <a:stretch/>
        </p:blipFill>
        <p:spPr>
          <a:xfrm>
            <a:off x="845482" y="1309302"/>
            <a:ext cx="7649162" cy="3442122"/>
          </a:xfrm>
          <a:prstGeom prst="rect">
            <a:avLst/>
          </a:prstGeom>
        </p:spPr>
      </p:pic>
    </p:spTree>
    <p:extLst>
      <p:ext uri="{BB962C8B-B14F-4D97-AF65-F5344CB8AC3E}">
        <p14:creationId xmlns:p14="http://schemas.microsoft.com/office/powerpoint/2010/main" val="144540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FORECASTING</a:t>
            </a:r>
            <a:r>
              <a:rPr lang="de-DE" dirty="0"/>
              <a:t> </a:t>
            </a:r>
            <a:r>
              <a:rPr lang="de-DE" dirty="0" err="1"/>
              <a:t>RESULTS</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022615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4" name="Textfeld 3">
            <a:extLst>
              <a:ext uri="{FF2B5EF4-FFF2-40B4-BE49-F238E27FC236}">
                <a16:creationId xmlns:a16="http://schemas.microsoft.com/office/drawing/2014/main" id="{1CFADBED-0C06-49F0-ABAA-98DD2F9A6C79}"/>
              </a:ext>
            </a:extLst>
          </p:cNvPr>
          <p:cNvSpPr txBox="1"/>
          <p:nvPr/>
        </p:nvSpPr>
        <p:spPr>
          <a:xfrm>
            <a:off x="8698044" y="4778062"/>
            <a:ext cx="42351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17</a:t>
            </a:r>
            <a:endParaRPr lang="en-US" sz="2400" dirty="0">
              <a:solidFill>
                <a:srgbClr val="F5A785"/>
              </a:solidFill>
              <a:latin typeface="Hind" panose="020B0604020202020204" charset="0"/>
              <a:cs typeface="Hind" panose="020B0604020202020204" charset="0"/>
            </a:endParaRPr>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553087" y="1897955"/>
            <a:ext cx="8037825" cy="18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rgbClr val="F8F8F8"/>
                </a:solidFill>
                <a:latin typeface="Hind" panose="020B0604020202020204" charset="0"/>
                <a:cs typeface="Hind" panose="020B0604020202020204" charset="0"/>
              </a:rPr>
              <a:t>The predictions should be used with care</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No information regarding second infections or hospitalizations due to anonymity</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Only two years of data</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A lot of potential information that could be missing in the univariate time series</a:t>
            </a:r>
          </a:p>
        </p:txBody>
      </p:sp>
    </p:spTree>
    <p:extLst>
      <p:ext uri="{BB962C8B-B14F-4D97-AF65-F5344CB8AC3E}">
        <p14:creationId xmlns:p14="http://schemas.microsoft.com/office/powerpoint/2010/main" val="698686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4" name="Textfeld 3">
            <a:extLst>
              <a:ext uri="{FF2B5EF4-FFF2-40B4-BE49-F238E27FC236}">
                <a16:creationId xmlns:a16="http://schemas.microsoft.com/office/drawing/2014/main" id="{1CFADBED-0C06-49F0-ABAA-98DD2F9A6C79}"/>
              </a:ext>
            </a:extLst>
          </p:cNvPr>
          <p:cNvSpPr txBox="1"/>
          <p:nvPr/>
        </p:nvSpPr>
        <p:spPr>
          <a:xfrm>
            <a:off x="8698044" y="4778062"/>
            <a:ext cx="42351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17</a:t>
            </a:r>
            <a:endParaRPr lang="en-US" sz="2400" dirty="0">
              <a:solidFill>
                <a:srgbClr val="F5A785"/>
              </a:solidFill>
              <a:latin typeface="Hind" panose="020B0604020202020204" charset="0"/>
              <a:cs typeface="Hind" panose="020B0604020202020204" charset="0"/>
            </a:endParaRPr>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1420074" y="2107237"/>
            <a:ext cx="6303851" cy="1438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Kinds of data we were unable to obtain: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number of infections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Can people be hospitalized multiple times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date of hospitalization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Possible indicators (previous illness, smoking etc.)</a:t>
            </a:r>
          </a:p>
        </p:txBody>
      </p:sp>
    </p:spTree>
    <p:extLst>
      <p:ext uri="{BB962C8B-B14F-4D97-AF65-F5344CB8AC3E}">
        <p14:creationId xmlns:p14="http://schemas.microsoft.com/office/powerpoint/2010/main" val="397481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76486-772A-4C99-9FC9-185C36D9FDC3}"/>
              </a:ext>
            </a:extLst>
          </p:cNvPr>
          <p:cNvSpPr>
            <a:spLocks noGrp="1"/>
          </p:cNvSpPr>
          <p:nvPr>
            <p:ph type="title"/>
          </p:nvPr>
        </p:nvSpPr>
        <p:spPr>
          <a:xfrm>
            <a:off x="3143741" y="1225232"/>
            <a:ext cx="3644250" cy="2693034"/>
          </a:xfrm>
        </p:spPr>
        <p:txBody>
          <a:bodyPr/>
          <a:lstStyle/>
          <a:p>
            <a:r>
              <a:rPr lang="de-DE" sz="4800" dirty="0"/>
              <a:t>Diskussionsrunde</a:t>
            </a:r>
            <a:endParaRPr lang="en-US" sz="4800" dirty="0"/>
          </a:p>
        </p:txBody>
      </p:sp>
      <p:grpSp>
        <p:nvGrpSpPr>
          <p:cNvPr id="3" name="Google Shape;706;p39">
            <a:extLst>
              <a:ext uri="{FF2B5EF4-FFF2-40B4-BE49-F238E27FC236}">
                <a16:creationId xmlns:a16="http://schemas.microsoft.com/office/drawing/2014/main" id="{E642ABA3-5EE5-4710-A5E5-21515B2952F2}"/>
              </a:ext>
            </a:extLst>
          </p:cNvPr>
          <p:cNvGrpSpPr/>
          <p:nvPr/>
        </p:nvGrpSpPr>
        <p:grpSpPr>
          <a:xfrm flipH="1">
            <a:off x="1133994" y="1895767"/>
            <a:ext cx="2011204" cy="1351965"/>
            <a:chOff x="3609450" y="1186000"/>
            <a:chExt cx="1448400" cy="971700"/>
          </a:xfrm>
        </p:grpSpPr>
        <p:sp>
          <p:nvSpPr>
            <p:cNvPr id="4" name="Google Shape;707;p39">
              <a:extLst>
                <a:ext uri="{FF2B5EF4-FFF2-40B4-BE49-F238E27FC236}">
                  <a16:creationId xmlns:a16="http://schemas.microsoft.com/office/drawing/2014/main" id="{8CED86E7-97FB-4463-886B-A51A9EDA9C25}"/>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 name="Google Shape;708;p39">
              <a:extLst>
                <a:ext uri="{FF2B5EF4-FFF2-40B4-BE49-F238E27FC236}">
                  <a16:creationId xmlns:a16="http://schemas.microsoft.com/office/drawing/2014/main" id="{141F9AD5-7233-40D9-AD73-BAA9142E526C}"/>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709;p39">
              <a:extLst>
                <a:ext uri="{FF2B5EF4-FFF2-40B4-BE49-F238E27FC236}">
                  <a16:creationId xmlns:a16="http://schemas.microsoft.com/office/drawing/2014/main" id="{22B46C13-0A15-4A12-B964-1E1A476B76E3}"/>
                </a:ext>
              </a:extLst>
            </p:cNvPr>
            <p:cNvCxnSpPr>
              <a:stCxn id="4"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 name="Google Shape;711;p39">
            <a:extLst>
              <a:ext uri="{FF2B5EF4-FFF2-40B4-BE49-F238E27FC236}">
                <a16:creationId xmlns:a16="http://schemas.microsoft.com/office/drawing/2014/main" id="{60C3B9C8-33AC-42C1-8798-716F693A0E63}"/>
              </a:ext>
            </a:extLst>
          </p:cNvPr>
          <p:cNvSpPr txBox="1">
            <a:spLocks/>
          </p:cNvSpPr>
          <p:nvPr/>
        </p:nvSpPr>
        <p:spPr>
          <a:xfrm>
            <a:off x="850880" y="2228099"/>
            <a:ext cx="1915500" cy="68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athway Gothic One"/>
              <a:buNone/>
              <a:defRPr sz="96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2pPr>
            <a:lvl3pPr marR="0" lvl="2"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3pPr>
            <a:lvl4pPr marR="0" lvl="3"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4pPr>
            <a:lvl5pPr marR="0" lvl="4"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5pPr>
            <a:lvl6pPr marR="0" lvl="5"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6pPr>
            <a:lvl7pPr marR="0" lvl="6"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7pPr>
            <a:lvl8pPr marR="0" lvl="7"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8pPr>
            <a:lvl9pPr marR="0" lvl="8"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9pPr>
          </a:lstStyle>
          <a:p>
            <a:r>
              <a:rPr lang="en" sz="7200" dirty="0"/>
              <a:t>05</a:t>
            </a:r>
          </a:p>
        </p:txBody>
      </p:sp>
      <p:grpSp>
        <p:nvGrpSpPr>
          <p:cNvPr id="9" name="Google Shape;816;p42">
            <a:extLst>
              <a:ext uri="{FF2B5EF4-FFF2-40B4-BE49-F238E27FC236}">
                <a16:creationId xmlns:a16="http://schemas.microsoft.com/office/drawing/2014/main" id="{0CE5974E-87E6-48F7-9E61-A22F6D3164B4}"/>
              </a:ext>
            </a:extLst>
          </p:cNvPr>
          <p:cNvGrpSpPr/>
          <p:nvPr/>
        </p:nvGrpSpPr>
        <p:grpSpPr>
          <a:xfrm>
            <a:off x="237352" y="194400"/>
            <a:ext cx="1227056" cy="1245022"/>
            <a:chOff x="3605950" y="3926100"/>
            <a:chExt cx="657375" cy="667000"/>
          </a:xfrm>
        </p:grpSpPr>
        <p:sp>
          <p:nvSpPr>
            <p:cNvPr id="10" name="Google Shape;817;p42">
              <a:extLst>
                <a:ext uri="{FF2B5EF4-FFF2-40B4-BE49-F238E27FC236}">
                  <a16:creationId xmlns:a16="http://schemas.microsoft.com/office/drawing/2014/main" id="{8989F998-5E1B-41D4-9890-473D12A66570}"/>
                </a:ext>
              </a:extLst>
            </p:cNvPr>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8;p42">
              <a:extLst>
                <a:ext uri="{FF2B5EF4-FFF2-40B4-BE49-F238E27FC236}">
                  <a16:creationId xmlns:a16="http://schemas.microsoft.com/office/drawing/2014/main" id="{8B471C4B-09D6-402E-A78C-55E3C2F8B8F6}"/>
                </a:ext>
              </a:extLst>
            </p:cNvPr>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9;p42">
              <a:extLst>
                <a:ext uri="{FF2B5EF4-FFF2-40B4-BE49-F238E27FC236}">
                  <a16:creationId xmlns:a16="http://schemas.microsoft.com/office/drawing/2014/main" id="{1BD4D37D-BBB3-48BD-84F2-0ECF6A8655E5}"/>
                </a:ext>
              </a:extLst>
            </p:cNvPr>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0;p42">
              <a:extLst>
                <a:ext uri="{FF2B5EF4-FFF2-40B4-BE49-F238E27FC236}">
                  <a16:creationId xmlns:a16="http://schemas.microsoft.com/office/drawing/2014/main" id="{456B70FB-47B7-4030-ACBA-D04CEF714D7B}"/>
                </a:ext>
              </a:extLst>
            </p:cNvPr>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1;p42">
              <a:extLst>
                <a:ext uri="{FF2B5EF4-FFF2-40B4-BE49-F238E27FC236}">
                  <a16:creationId xmlns:a16="http://schemas.microsoft.com/office/drawing/2014/main" id="{2E022549-CC3F-4D9D-A594-576DAED5BCB5}"/>
                </a:ext>
              </a:extLst>
            </p:cNvPr>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2;p42">
              <a:extLst>
                <a:ext uri="{FF2B5EF4-FFF2-40B4-BE49-F238E27FC236}">
                  <a16:creationId xmlns:a16="http://schemas.microsoft.com/office/drawing/2014/main" id="{31E0D483-DC46-4F39-97C5-50C8195B8BAE}"/>
                </a:ext>
              </a:extLst>
            </p:cNvPr>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3;p42">
              <a:extLst>
                <a:ext uri="{FF2B5EF4-FFF2-40B4-BE49-F238E27FC236}">
                  <a16:creationId xmlns:a16="http://schemas.microsoft.com/office/drawing/2014/main" id="{DD7BD399-6A85-4D28-ADC2-2504B808ED6B}"/>
                </a:ext>
              </a:extLst>
            </p:cNvPr>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4;p42">
              <a:extLst>
                <a:ext uri="{FF2B5EF4-FFF2-40B4-BE49-F238E27FC236}">
                  <a16:creationId xmlns:a16="http://schemas.microsoft.com/office/drawing/2014/main" id="{52B6ABAF-D777-46F0-A714-697CD81A7753}"/>
                </a:ext>
              </a:extLst>
            </p:cNvPr>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5;p42">
              <a:extLst>
                <a:ext uri="{FF2B5EF4-FFF2-40B4-BE49-F238E27FC236}">
                  <a16:creationId xmlns:a16="http://schemas.microsoft.com/office/drawing/2014/main" id="{71C0121C-9D97-45CA-90EE-4FAB99538F36}"/>
                </a:ext>
              </a:extLst>
            </p:cNvPr>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6;p42">
              <a:extLst>
                <a:ext uri="{FF2B5EF4-FFF2-40B4-BE49-F238E27FC236}">
                  <a16:creationId xmlns:a16="http://schemas.microsoft.com/office/drawing/2014/main" id="{6F2E6E80-FF9F-4839-ABBE-910B2A6775D4}"/>
                </a:ext>
              </a:extLst>
            </p:cNvPr>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7;p42">
              <a:extLst>
                <a:ext uri="{FF2B5EF4-FFF2-40B4-BE49-F238E27FC236}">
                  <a16:creationId xmlns:a16="http://schemas.microsoft.com/office/drawing/2014/main" id="{BC28E809-9318-4DC2-B92D-3812553831BD}"/>
                </a:ext>
              </a:extLst>
            </p:cNvPr>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8;p42">
              <a:extLst>
                <a:ext uri="{FF2B5EF4-FFF2-40B4-BE49-F238E27FC236}">
                  <a16:creationId xmlns:a16="http://schemas.microsoft.com/office/drawing/2014/main" id="{4B020E5E-F159-4792-A1B0-AB306E38F7B8}"/>
                </a:ext>
              </a:extLst>
            </p:cNvPr>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9;p42">
              <a:extLst>
                <a:ext uri="{FF2B5EF4-FFF2-40B4-BE49-F238E27FC236}">
                  <a16:creationId xmlns:a16="http://schemas.microsoft.com/office/drawing/2014/main" id="{86FD7307-4F29-4B2A-87D9-50F1B7DBDD85}"/>
                </a:ext>
              </a:extLst>
            </p:cNvPr>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0;p42">
              <a:extLst>
                <a:ext uri="{FF2B5EF4-FFF2-40B4-BE49-F238E27FC236}">
                  <a16:creationId xmlns:a16="http://schemas.microsoft.com/office/drawing/2014/main" id="{0F81144E-7A32-45E5-ABB6-6733D14F70C6}"/>
                </a:ext>
              </a:extLst>
            </p:cNvPr>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1;p42">
              <a:extLst>
                <a:ext uri="{FF2B5EF4-FFF2-40B4-BE49-F238E27FC236}">
                  <a16:creationId xmlns:a16="http://schemas.microsoft.com/office/drawing/2014/main" id="{E38631A3-DA96-424C-9633-273C6E5AF3CA}"/>
                </a:ext>
              </a:extLst>
            </p:cNvPr>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2;p42">
              <a:extLst>
                <a:ext uri="{FF2B5EF4-FFF2-40B4-BE49-F238E27FC236}">
                  <a16:creationId xmlns:a16="http://schemas.microsoft.com/office/drawing/2014/main" id="{1E29FEB7-A9C7-4949-B86B-897A4C545545}"/>
                </a:ext>
              </a:extLst>
            </p:cNvPr>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3;p42">
              <a:extLst>
                <a:ext uri="{FF2B5EF4-FFF2-40B4-BE49-F238E27FC236}">
                  <a16:creationId xmlns:a16="http://schemas.microsoft.com/office/drawing/2014/main" id="{930B67FC-8057-4A41-9EDC-905A3A8E38BD}"/>
                </a:ext>
              </a:extLst>
            </p:cNvPr>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4;p42">
              <a:extLst>
                <a:ext uri="{FF2B5EF4-FFF2-40B4-BE49-F238E27FC236}">
                  <a16:creationId xmlns:a16="http://schemas.microsoft.com/office/drawing/2014/main" id="{D582A7D2-DE9C-4D55-9DC2-217D5199D86A}"/>
                </a:ext>
              </a:extLst>
            </p:cNvPr>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5;p42">
              <a:extLst>
                <a:ext uri="{FF2B5EF4-FFF2-40B4-BE49-F238E27FC236}">
                  <a16:creationId xmlns:a16="http://schemas.microsoft.com/office/drawing/2014/main" id="{2A91EBFF-7B19-44F5-B224-647F336A9C82}"/>
                </a:ext>
              </a:extLst>
            </p:cNvPr>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6;p42">
              <a:extLst>
                <a:ext uri="{FF2B5EF4-FFF2-40B4-BE49-F238E27FC236}">
                  <a16:creationId xmlns:a16="http://schemas.microsoft.com/office/drawing/2014/main" id="{AE07F09D-8B31-4311-A5FD-DCC420794B42}"/>
                </a:ext>
              </a:extLst>
            </p:cNvPr>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7;p42">
              <a:extLst>
                <a:ext uri="{FF2B5EF4-FFF2-40B4-BE49-F238E27FC236}">
                  <a16:creationId xmlns:a16="http://schemas.microsoft.com/office/drawing/2014/main" id="{F22C414D-0ECB-42C4-8873-8B7A1182E7F4}"/>
                </a:ext>
              </a:extLst>
            </p:cNvPr>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8;p42">
              <a:extLst>
                <a:ext uri="{FF2B5EF4-FFF2-40B4-BE49-F238E27FC236}">
                  <a16:creationId xmlns:a16="http://schemas.microsoft.com/office/drawing/2014/main" id="{EA4A8A3B-3C67-4709-AA48-84F9AC9D461E}"/>
                </a:ext>
              </a:extLst>
            </p:cNvPr>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9;p42">
              <a:extLst>
                <a:ext uri="{FF2B5EF4-FFF2-40B4-BE49-F238E27FC236}">
                  <a16:creationId xmlns:a16="http://schemas.microsoft.com/office/drawing/2014/main" id="{680BB316-7AC9-42AE-9589-CB564DA24BA8}"/>
                </a:ext>
              </a:extLst>
            </p:cNvPr>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0;p42">
              <a:extLst>
                <a:ext uri="{FF2B5EF4-FFF2-40B4-BE49-F238E27FC236}">
                  <a16:creationId xmlns:a16="http://schemas.microsoft.com/office/drawing/2014/main" id="{B7238DA8-75A2-4F71-A4F4-99E94FA26F9F}"/>
                </a:ext>
              </a:extLst>
            </p:cNvPr>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1;p42">
              <a:extLst>
                <a:ext uri="{FF2B5EF4-FFF2-40B4-BE49-F238E27FC236}">
                  <a16:creationId xmlns:a16="http://schemas.microsoft.com/office/drawing/2014/main" id="{F139B1B1-62D5-4AED-BA6B-2857D80B17AA}"/>
                </a:ext>
              </a:extLst>
            </p:cNvPr>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2;p42">
              <a:extLst>
                <a:ext uri="{FF2B5EF4-FFF2-40B4-BE49-F238E27FC236}">
                  <a16:creationId xmlns:a16="http://schemas.microsoft.com/office/drawing/2014/main" id="{A1316557-6FD6-409D-A916-0B5684203F3C}"/>
                </a:ext>
              </a:extLst>
            </p:cNvPr>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3;p42">
              <a:extLst>
                <a:ext uri="{FF2B5EF4-FFF2-40B4-BE49-F238E27FC236}">
                  <a16:creationId xmlns:a16="http://schemas.microsoft.com/office/drawing/2014/main" id="{58E29194-6425-4FCA-8D80-59EDACE69134}"/>
                </a:ext>
              </a:extLst>
            </p:cNvPr>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4;p42">
              <a:extLst>
                <a:ext uri="{FF2B5EF4-FFF2-40B4-BE49-F238E27FC236}">
                  <a16:creationId xmlns:a16="http://schemas.microsoft.com/office/drawing/2014/main" id="{FC5BCC43-5D90-4CC9-8988-5353FBD2E2DA}"/>
                </a:ext>
              </a:extLst>
            </p:cNvPr>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5;p42">
              <a:extLst>
                <a:ext uri="{FF2B5EF4-FFF2-40B4-BE49-F238E27FC236}">
                  <a16:creationId xmlns:a16="http://schemas.microsoft.com/office/drawing/2014/main" id="{BB463F21-F4C9-4CE6-AD74-C2BB4291C8DD}"/>
                </a:ext>
              </a:extLst>
            </p:cNvPr>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6;p42">
              <a:extLst>
                <a:ext uri="{FF2B5EF4-FFF2-40B4-BE49-F238E27FC236}">
                  <a16:creationId xmlns:a16="http://schemas.microsoft.com/office/drawing/2014/main" id="{3F6A84F3-2DA7-4E6C-8BB1-99C6259DB1F9}"/>
                </a:ext>
              </a:extLst>
            </p:cNvPr>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7;p42">
              <a:extLst>
                <a:ext uri="{FF2B5EF4-FFF2-40B4-BE49-F238E27FC236}">
                  <a16:creationId xmlns:a16="http://schemas.microsoft.com/office/drawing/2014/main" id="{F7798560-0323-4A9D-B0C9-6610208A6FC5}"/>
                </a:ext>
              </a:extLst>
            </p:cNvPr>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8;p42">
              <a:extLst>
                <a:ext uri="{FF2B5EF4-FFF2-40B4-BE49-F238E27FC236}">
                  <a16:creationId xmlns:a16="http://schemas.microsoft.com/office/drawing/2014/main" id="{4596ECFF-F23B-4540-ACB3-206755158BFE}"/>
                </a:ext>
              </a:extLst>
            </p:cNvPr>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9;p42">
              <a:extLst>
                <a:ext uri="{FF2B5EF4-FFF2-40B4-BE49-F238E27FC236}">
                  <a16:creationId xmlns:a16="http://schemas.microsoft.com/office/drawing/2014/main" id="{F28C8FE3-6ECA-4F8C-B203-2E1EA0A6E593}"/>
                </a:ext>
              </a:extLst>
            </p:cNvPr>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50;p42">
              <a:extLst>
                <a:ext uri="{FF2B5EF4-FFF2-40B4-BE49-F238E27FC236}">
                  <a16:creationId xmlns:a16="http://schemas.microsoft.com/office/drawing/2014/main" id="{20B27A4E-17D2-4F3B-A852-C986AE941AEC}"/>
                </a:ext>
              </a:extLst>
            </p:cNvPr>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51;p42">
              <a:extLst>
                <a:ext uri="{FF2B5EF4-FFF2-40B4-BE49-F238E27FC236}">
                  <a16:creationId xmlns:a16="http://schemas.microsoft.com/office/drawing/2014/main" id="{E233DD3E-89A3-4222-AAC0-B05118DED2D7}"/>
                </a:ext>
              </a:extLst>
            </p:cNvPr>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2;p42">
              <a:extLst>
                <a:ext uri="{FF2B5EF4-FFF2-40B4-BE49-F238E27FC236}">
                  <a16:creationId xmlns:a16="http://schemas.microsoft.com/office/drawing/2014/main" id="{8D6244F2-A3F7-4D29-A76D-712331BCD074}"/>
                </a:ext>
              </a:extLst>
            </p:cNvPr>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3;p42">
              <a:extLst>
                <a:ext uri="{FF2B5EF4-FFF2-40B4-BE49-F238E27FC236}">
                  <a16:creationId xmlns:a16="http://schemas.microsoft.com/office/drawing/2014/main" id="{6EE2B52D-EB92-407A-9383-2D6195CDA9E2}"/>
                </a:ext>
              </a:extLst>
            </p:cNvPr>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4;p42">
              <a:extLst>
                <a:ext uri="{FF2B5EF4-FFF2-40B4-BE49-F238E27FC236}">
                  <a16:creationId xmlns:a16="http://schemas.microsoft.com/office/drawing/2014/main" id="{3A16F115-060C-4FB6-91A9-5AD45F93FB49}"/>
                </a:ext>
              </a:extLst>
            </p:cNvPr>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0272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6"/>
          <p:cNvSpPr/>
          <p:nvPr/>
        </p:nvSpPr>
        <p:spPr>
          <a:xfrm>
            <a:off x="3064825" y="1787431"/>
            <a:ext cx="1418900" cy="862800"/>
          </a:xfrm>
          <a:custGeom>
            <a:avLst/>
            <a:gdLst/>
            <a:ahLst/>
            <a:cxnLst/>
            <a:rect l="l" t="t" r="r" b="b"/>
            <a:pathLst>
              <a:path w="56756" h="34512" extrusionOk="0">
                <a:moveTo>
                  <a:pt x="0" y="34512"/>
                </a:moveTo>
                <a:cubicBezTo>
                  <a:pt x="4302" y="31932"/>
                  <a:pt x="925" y="24476"/>
                  <a:pt x="567" y="19472"/>
                </a:cubicBezTo>
                <a:cubicBezTo>
                  <a:pt x="69" y="12507"/>
                  <a:pt x="2825" y="2910"/>
                  <a:pt x="9364" y="459"/>
                </a:cubicBezTo>
                <a:cubicBezTo>
                  <a:pt x="17000" y="-2404"/>
                  <a:pt x="21744" y="11178"/>
                  <a:pt x="28661" y="15499"/>
                </a:cubicBezTo>
                <a:cubicBezTo>
                  <a:pt x="32932" y="18167"/>
                  <a:pt x="38925" y="15324"/>
                  <a:pt x="43702" y="16918"/>
                </a:cubicBezTo>
                <a:cubicBezTo>
                  <a:pt x="50415" y="19157"/>
                  <a:pt x="54516" y="26948"/>
                  <a:pt x="56756" y="33661"/>
                </a:cubicBezTo>
              </a:path>
            </a:pathLst>
          </a:custGeom>
          <a:noFill/>
          <a:ln w="9525" cap="flat" cmpd="sng">
            <a:solidFill>
              <a:schemeClr val="lt2"/>
            </a:solidFill>
            <a:prstDash val="solid"/>
            <a:round/>
            <a:headEnd type="none" w="med" len="med"/>
            <a:tailEnd type="none" w="med" len="med"/>
          </a:ln>
        </p:spPr>
      </p:sp>
      <p:sp>
        <p:nvSpPr>
          <p:cNvPr id="546" name="Google Shape;546;p36"/>
          <p:cNvSpPr/>
          <p:nvPr/>
        </p:nvSpPr>
        <p:spPr>
          <a:xfrm>
            <a:off x="4303074" y="1912400"/>
            <a:ext cx="1546532" cy="2071534"/>
          </a:xfrm>
          <a:custGeom>
            <a:avLst/>
            <a:gdLst/>
            <a:ahLst/>
            <a:cxnLst/>
            <a:rect l="l" t="t" r="r" b="b"/>
            <a:pathLst>
              <a:path w="65227" h="86875" extrusionOk="0">
                <a:moveTo>
                  <a:pt x="58590" y="0"/>
                </a:moveTo>
                <a:cubicBezTo>
                  <a:pt x="58590" y="7737"/>
                  <a:pt x="69288" y="17668"/>
                  <a:pt x="63414" y="22703"/>
                </a:cubicBezTo>
                <a:cubicBezTo>
                  <a:pt x="56725" y="28436"/>
                  <a:pt x="45796" y="23327"/>
                  <a:pt x="37022" y="24122"/>
                </a:cubicBezTo>
                <a:cubicBezTo>
                  <a:pt x="28104" y="24930"/>
                  <a:pt x="21936" y="33811"/>
                  <a:pt x="14036" y="38027"/>
                </a:cubicBezTo>
                <a:cubicBezTo>
                  <a:pt x="8757" y="40844"/>
                  <a:pt x="673" y="43419"/>
                  <a:pt x="131" y="49378"/>
                </a:cubicBezTo>
                <a:cubicBezTo>
                  <a:pt x="-395" y="55155"/>
                  <a:pt x="1794" y="63234"/>
                  <a:pt x="7226" y="65270"/>
                </a:cubicBezTo>
                <a:cubicBezTo>
                  <a:pt x="15375" y="68324"/>
                  <a:pt x="24965" y="63162"/>
                  <a:pt x="33333" y="65553"/>
                </a:cubicBezTo>
                <a:cubicBezTo>
                  <a:pt x="40251" y="67529"/>
                  <a:pt x="35864" y="82157"/>
                  <a:pt x="42414" y="85134"/>
                </a:cubicBezTo>
                <a:cubicBezTo>
                  <a:pt x="48215" y="87771"/>
                  <a:pt x="56691" y="87411"/>
                  <a:pt x="61427" y="83148"/>
                </a:cubicBezTo>
                <a:cubicBezTo>
                  <a:pt x="63936" y="80889"/>
                  <a:pt x="63414" y="76592"/>
                  <a:pt x="63414" y="73215"/>
                </a:cubicBezTo>
              </a:path>
            </a:pathLst>
          </a:custGeom>
          <a:noFill/>
          <a:ln w="9525" cap="flat" cmpd="sng">
            <a:solidFill>
              <a:schemeClr val="lt2"/>
            </a:solidFill>
            <a:prstDash val="solid"/>
            <a:round/>
            <a:headEnd type="none" w="med" len="med"/>
            <a:tailEnd type="none" w="med" len="med"/>
          </a:ln>
        </p:spPr>
      </p:sp>
      <p:sp>
        <p:nvSpPr>
          <p:cNvPr id="547" name="Google Shape;547;p36"/>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 SERIES</a:t>
            </a:r>
            <a:endParaRPr dirty="0"/>
          </a:p>
        </p:txBody>
      </p:sp>
      <p:sp>
        <p:nvSpPr>
          <p:cNvPr id="548" name="Google Shape;548;p36"/>
          <p:cNvSpPr/>
          <p:nvPr/>
        </p:nvSpPr>
        <p:spPr>
          <a:xfrm>
            <a:off x="3798750" y="2009600"/>
            <a:ext cx="1546500" cy="1546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6"/>
          <p:cNvSpPr txBox="1">
            <a:spLocks noGrp="1"/>
          </p:cNvSpPr>
          <p:nvPr>
            <p:ph type="ctrTitle" idx="4294967295"/>
          </p:nvPr>
        </p:nvSpPr>
        <p:spPr>
          <a:xfrm flipH="1">
            <a:off x="1107532" y="2137550"/>
            <a:ext cx="15606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a:t>Saturn</a:t>
            </a:r>
            <a:endParaRPr sz="2400"/>
          </a:p>
        </p:txBody>
      </p:sp>
      <p:sp>
        <p:nvSpPr>
          <p:cNvPr id="550" name="Google Shape;550;p36"/>
          <p:cNvSpPr txBox="1">
            <a:spLocks noGrp="1"/>
          </p:cNvSpPr>
          <p:nvPr>
            <p:ph type="subTitle" idx="4294967295"/>
          </p:nvPr>
        </p:nvSpPr>
        <p:spPr>
          <a:xfrm flipH="1">
            <a:off x="936525" y="2552750"/>
            <a:ext cx="1731600" cy="875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a:solidFill>
                  <a:schemeClr val="lt2"/>
                </a:solidFill>
              </a:rPr>
              <a:t>Saturn is composed of hydrogen and helium</a:t>
            </a:r>
            <a:endParaRPr sz="1400">
              <a:solidFill>
                <a:schemeClr val="lt2"/>
              </a:solidFill>
            </a:endParaRPr>
          </a:p>
        </p:txBody>
      </p:sp>
      <p:sp>
        <p:nvSpPr>
          <p:cNvPr id="551" name="Google Shape;551;p36"/>
          <p:cNvSpPr txBox="1">
            <a:spLocks noGrp="1"/>
          </p:cNvSpPr>
          <p:nvPr>
            <p:ph type="ctrTitle" idx="4294967295"/>
          </p:nvPr>
        </p:nvSpPr>
        <p:spPr>
          <a:xfrm flipH="1">
            <a:off x="6292850" y="1318175"/>
            <a:ext cx="15606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Mercury</a:t>
            </a:r>
            <a:endParaRPr sz="2400"/>
          </a:p>
        </p:txBody>
      </p:sp>
      <p:sp>
        <p:nvSpPr>
          <p:cNvPr id="552" name="Google Shape;552;p36"/>
          <p:cNvSpPr txBox="1">
            <a:spLocks noGrp="1"/>
          </p:cNvSpPr>
          <p:nvPr>
            <p:ph type="subTitle" idx="4294967295"/>
          </p:nvPr>
        </p:nvSpPr>
        <p:spPr>
          <a:xfrm flipH="1">
            <a:off x="6292850" y="1733375"/>
            <a:ext cx="1731600" cy="87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chemeClr val="lt2"/>
                </a:solidFill>
              </a:rPr>
              <a:t>Mercury is the closest planet to the Sun</a:t>
            </a:r>
            <a:endParaRPr sz="1400">
              <a:solidFill>
                <a:schemeClr val="lt2"/>
              </a:solidFill>
            </a:endParaRPr>
          </a:p>
        </p:txBody>
      </p:sp>
      <p:sp>
        <p:nvSpPr>
          <p:cNvPr id="553" name="Google Shape;553;p36"/>
          <p:cNvSpPr txBox="1">
            <a:spLocks noGrp="1"/>
          </p:cNvSpPr>
          <p:nvPr>
            <p:ph type="ctrTitle" idx="4294967295"/>
          </p:nvPr>
        </p:nvSpPr>
        <p:spPr>
          <a:xfrm flipH="1">
            <a:off x="6292850" y="2949925"/>
            <a:ext cx="15606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Jupiter</a:t>
            </a:r>
            <a:endParaRPr sz="2400"/>
          </a:p>
        </p:txBody>
      </p:sp>
      <p:sp>
        <p:nvSpPr>
          <p:cNvPr id="554" name="Google Shape;554;p36"/>
          <p:cNvSpPr txBox="1">
            <a:spLocks noGrp="1"/>
          </p:cNvSpPr>
          <p:nvPr>
            <p:ph type="subTitle" idx="4294967295"/>
          </p:nvPr>
        </p:nvSpPr>
        <p:spPr>
          <a:xfrm flipH="1">
            <a:off x="6292850" y="3365125"/>
            <a:ext cx="1731600" cy="87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chemeClr val="lt2"/>
                </a:solidFill>
              </a:rPr>
              <a:t>It’s the biggest planet in the Solar System</a:t>
            </a:r>
            <a:endParaRPr sz="1400">
              <a:solidFill>
                <a:schemeClr val="lt2"/>
              </a:solidFill>
            </a:endParaRPr>
          </a:p>
        </p:txBody>
      </p:sp>
      <p:sp>
        <p:nvSpPr>
          <p:cNvPr id="555" name="Google Shape;555;p36"/>
          <p:cNvSpPr/>
          <p:nvPr/>
        </p:nvSpPr>
        <p:spPr>
          <a:xfrm>
            <a:off x="2835250" y="2493938"/>
            <a:ext cx="705897" cy="577815"/>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rot="1886051">
            <a:off x="5421874" y="3343067"/>
            <a:ext cx="705898" cy="577817"/>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rot="5202302">
            <a:off x="5421872" y="1612808"/>
            <a:ext cx="705910" cy="577826"/>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txBox="1">
            <a:spLocks noGrp="1"/>
          </p:cNvSpPr>
          <p:nvPr>
            <p:ph type="ctrTitle" idx="4294967295"/>
          </p:nvPr>
        </p:nvSpPr>
        <p:spPr>
          <a:xfrm flipH="1">
            <a:off x="2835248" y="2493950"/>
            <a:ext cx="5184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lt1"/>
                </a:solidFill>
              </a:rPr>
              <a:t>01</a:t>
            </a:r>
            <a:endParaRPr sz="2400">
              <a:solidFill>
                <a:schemeClr val="lt1"/>
              </a:solidFill>
            </a:endParaRPr>
          </a:p>
        </p:txBody>
      </p:sp>
      <p:sp>
        <p:nvSpPr>
          <p:cNvPr id="559" name="Google Shape;559;p36"/>
          <p:cNvSpPr txBox="1">
            <a:spLocks noGrp="1"/>
          </p:cNvSpPr>
          <p:nvPr>
            <p:ph type="ctrTitle" idx="4294967295"/>
          </p:nvPr>
        </p:nvSpPr>
        <p:spPr>
          <a:xfrm flipH="1">
            <a:off x="5565148" y="1612825"/>
            <a:ext cx="518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rPr>
              <a:t>02</a:t>
            </a:r>
            <a:endParaRPr sz="2400">
              <a:solidFill>
                <a:schemeClr val="lt1"/>
              </a:solidFill>
            </a:endParaRPr>
          </a:p>
        </p:txBody>
      </p:sp>
      <p:sp>
        <p:nvSpPr>
          <p:cNvPr id="560" name="Google Shape;560;p36"/>
          <p:cNvSpPr txBox="1">
            <a:spLocks noGrp="1"/>
          </p:cNvSpPr>
          <p:nvPr>
            <p:ph type="ctrTitle" idx="4294967295"/>
          </p:nvPr>
        </p:nvSpPr>
        <p:spPr>
          <a:xfrm flipH="1">
            <a:off x="5565148" y="3365125"/>
            <a:ext cx="518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rPr>
              <a:t>03</a:t>
            </a:r>
            <a:endParaRPr sz="24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grpSp>
        <p:nvGrpSpPr>
          <p:cNvPr id="816" name="Google Shape;816;p42"/>
          <p:cNvGrpSpPr/>
          <p:nvPr/>
        </p:nvGrpSpPr>
        <p:grpSpPr>
          <a:xfrm>
            <a:off x="200777" y="261525"/>
            <a:ext cx="1227056" cy="1245022"/>
            <a:chOff x="3605950" y="3926100"/>
            <a:chExt cx="657375" cy="667000"/>
          </a:xfrm>
        </p:grpSpPr>
        <p:sp>
          <p:nvSpPr>
            <p:cNvPr id="817" name="Google Shape;817;p4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42"/>
          <p:cNvSpPr txBox="1">
            <a:spLocks noGrp="1"/>
          </p:cNvSpPr>
          <p:nvPr>
            <p:ph type="title"/>
          </p:nvPr>
        </p:nvSpPr>
        <p:spPr>
          <a:xfrm>
            <a:off x="456000" y="924275"/>
            <a:ext cx="6367800" cy="31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ANHANG</a:t>
            </a:r>
            <a:endParaRPr dirty="0"/>
          </a:p>
        </p:txBody>
      </p:sp>
      <p:sp>
        <p:nvSpPr>
          <p:cNvPr id="42" name="Textfeld 41">
            <a:extLst>
              <a:ext uri="{FF2B5EF4-FFF2-40B4-BE49-F238E27FC236}">
                <a16:creationId xmlns:a16="http://schemas.microsoft.com/office/drawing/2014/main" id="{3404F8B3-7E81-4F79-86A2-BFFE348B1104}"/>
              </a:ext>
            </a:extLst>
          </p:cNvPr>
          <p:cNvSpPr txBox="1"/>
          <p:nvPr/>
        </p:nvSpPr>
        <p:spPr>
          <a:xfrm>
            <a:off x="0" y="4739962"/>
            <a:ext cx="449162"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19</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ACF / PACF</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mc:AlternateContent xmlns:mc="http://schemas.openxmlformats.org/markup-compatibility/2006">
        <mc:Choice xmlns:a14="http://schemas.microsoft.com/office/drawing/2010/main" Requires="a14">
          <p:sp>
            <p:nvSpPr>
              <p:cNvPr id="4" name="Textfeld 3">
                <a:extLst>
                  <a:ext uri="{FF2B5EF4-FFF2-40B4-BE49-F238E27FC236}">
                    <a16:creationId xmlns:a16="http://schemas.microsoft.com/office/drawing/2014/main" id="{5ABAE214-39FE-E74A-A251-57043DC432BE}"/>
                  </a:ext>
                </a:extLst>
              </p:cNvPr>
              <p:cNvSpPr txBox="1"/>
              <p:nvPr/>
            </p:nvSpPr>
            <p:spPr>
              <a:xfrm>
                <a:off x="905863" y="1255995"/>
                <a:ext cx="2945806" cy="523605"/>
              </a:xfrm>
              <a:prstGeom prst="rect">
                <a:avLst/>
              </a:prstGeom>
              <a:noFill/>
            </p:spPr>
            <p:txBody>
              <a:bodyPr wrap="none" rtlCol="0">
                <a:spAutoFit/>
              </a:bodyPr>
              <a:lstStyle/>
              <a:p>
                <a:r>
                  <a:rPr lang="en-US" dirty="0">
                    <a:solidFill>
                      <a:srgbClr val="FFFFFF"/>
                    </a:solidFill>
                  </a:rPr>
                  <a:t>Def. Linear Time Series:</a:t>
                </a:r>
              </a:p>
              <a:p>
                <a:r>
                  <a:rPr lang="en-US" dirty="0">
                    <a:solidFill>
                      <a:srgbClr val="FFFFFF"/>
                    </a:solidFill>
                  </a:rPr>
                  <a:t> </a:t>
                </a:r>
                <a14:m>
                  <m:oMath xmlns:m="http://schemas.openxmlformats.org/officeDocument/2006/math">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 </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0</m:t>
                        </m:r>
                      </m:sub>
                    </m:sSub>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sub>
                    </m:sSub>
                    <m:r>
                      <a:rPr lang="de-DE" b="0" i="1" smtClean="0">
                        <a:solidFill>
                          <a:srgbClr val="FFFFFF"/>
                        </a:solidFill>
                        <a:latin typeface="Cambria Math" panose="02040503050406030204" pitchFamily="18" charset="0"/>
                        <a:ea typeface="Cambria Math" panose="02040503050406030204" pitchFamily="18" charset="0"/>
                      </a:rPr>
                      <m:t>+ …= </m:t>
                    </m:r>
                    <m:nary>
                      <m:naryPr>
                        <m:chr m:val="∑"/>
                        <m:ctrlPr>
                          <a:rPr lang="de-DE" b="0" i="1" smtClean="0">
                            <a:solidFill>
                              <a:srgbClr val="FFFFFF"/>
                            </a:solidFill>
                            <a:latin typeface="Cambria Math" panose="02040503050406030204" pitchFamily="18" charset="0"/>
                            <a:ea typeface="Cambria Math" panose="02040503050406030204" pitchFamily="18" charset="0"/>
                          </a:rPr>
                        </m:ctrlPr>
                      </m:naryPr>
                      <m:sub>
                        <m:r>
                          <m:rPr>
                            <m:brk m:alnAt="23"/>
                          </m:rPr>
                          <a:rPr lang="de-DE" b="0" i="1" smtClean="0">
                            <a:solidFill>
                              <a:srgbClr val="FFFFFF"/>
                            </a:solidFill>
                            <a:latin typeface="Cambria Math" panose="02040503050406030204" pitchFamily="18" charset="0"/>
                            <a:ea typeface="Cambria Math" panose="02040503050406030204" pitchFamily="18" charset="0"/>
                          </a:rPr>
                          <m:t>𝑖</m:t>
                        </m:r>
                        <m:r>
                          <a:rPr lang="de-DE" b="0" i="1" smtClean="0">
                            <a:solidFill>
                              <a:srgbClr val="FFFFFF"/>
                            </a:solidFill>
                            <a:latin typeface="Cambria Math" panose="02040503050406030204" pitchFamily="18" charset="0"/>
                            <a:ea typeface="Cambria Math" panose="02040503050406030204" pitchFamily="18" charset="0"/>
                          </a:rPr>
                          <m:t>=0</m:t>
                        </m:r>
                      </m:sub>
                      <m:sup>
                        <m:r>
                          <a:rPr lang="de-DE" b="0" i="1" smtClean="0">
                            <a:solidFill>
                              <a:srgbClr val="FFFFFF"/>
                            </a:solidFill>
                            <a:latin typeface="Cambria Math" panose="02040503050406030204" pitchFamily="18" charset="0"/>
                            <a:ea typeface="Cambria Math" panose="02040503050406030204" pitchFamily="18" charset="0"/>
                          </a:rPr>
                          <m:t>∞</m:t>
                        </m:r>
                      </m:sup>
                      <m:e>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𝑡</m:t>
                            </m:r>
                          </m:sub>
                        </m:sSub>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𝑖</m:t>
                            </m:r>
                          </m:sub>
                        </m:sSub>
                      </m:e>
                    </m:nary>
                  </m:oMath>
                </a14:m>
                <a:endParaRPr lang="en-US" dirty="0">
                  <a:solidFill>
                    <a:srgbClr val="FFFFFF"/>
                  </a:solidFill>
                </a:endParaRPr>
              </a:p>
            </p:txBody>
          </p:sp>
        </mc:Choice>
        <mc:Fallback>
          <p:sp>
            <p:nvSpPr>
              <p:cNvPr id="4" name="Textfeld 3">
                <a:extLst>
                  <a:ext uri="{FF2B5EF4-FFF2-40B4-BE49-F238E27FC236}">
                    <a16:creationId xmlns:a16="http://schemas.microsoft.com/office/drawing/2014/main" id="{5ABAE214-39FE-E74A-A251-57043DC432BE}"/>
                  </a:ext>
                </a:extLst>
              </p:cNvPr>
              <p:cNvSpPr txBox="1">
                <a:spLocks noRot="1" noChangeAspect="1" noMove="1" noResize="1" noEditPoints="1" noAdjustHandles="1" noChangeArrowheads="1" noChangeShapeType="1" noTextEdit="1"/>
              </p:cNvSpPr>
              <p:nvPr/>
            </p:nvSpPr>
            <p:spPr>
              <a:xfrm>
                <a:off x="905863" y="1255995"/>
                <a:ext cx="2945806" cy="523605"/>
              </a:xfrm>
              <a:prstGeom prst="rect">
                <a:avLst/>
              </a:prstGeom>
              <a:blipFill>
                <a:blip r:embed="rId2"/>
                <a:stretch>
                  <a:fillRect l="-858" t="-20930" b="-930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feld 7">
                <a:extLst>
                  <a:ext uri="{FF2B5EF4-FFF2-40B4-BE49-F238E27FC236}">
                    <a16:creationId xmlns:a16="http://schemas.microsoft.com/office/drawing/2014/main" id="{A463E2BF-9506-FB47-B059-D9FCE2B9FF07}"/>
                  </a:ext>
                </a:extLst>
              </p:cNvPr>
              <p:cNvSpPr txBox="1"/>
              <p:nvPr/>
            </p:nvSpPr>
            <p:spPr>
              <a:xfrm>
                <a:off x="905862" y="2050309"/>
                <a:ext cx="4062972" cy="67999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e>
                      </m:d>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e>
                      </m:d>
                      <m:r>
                        <a:rPr lang="de-DE" b="0" i="1" smtClean="0">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𝐸</m:t>
                          </m:r>
                          <m:d>
                            <m:dPr>
                              <m:ctrlPr>
                                <a:rPr lang="de-DE" b="0" i="1" smtClean="0">
                                  <a:solidFill>
                                    <a:srgbClr val="FFFFFF"/>
                                  </a:solidFill>
                                  <a:latin typeface="Cambria Math" panose="02040503050406030204" pitchFamily="18" charset="0"/>
                                  <a:ea typeface="Cambria Math" panose="02040503050406030204" pitchFamily="18" charset="0"/>
                                </a:rPr>
                              </m:ctrlPr>
                            </m:dPr>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d>
                          <m:r>
                            <a:rPr lang="de-DE" b="0" i="1" smtClean="0">
                              <a:solidFill>
                                <a:srgbClr val="FFFFFF"/>
                              </a:solidFill>
                              <a:latin typeface="Cambria Math" panose="02040503050406030204" pitchFamily="18" charset="0"/>
                              <a:ea typeface="Cambria Math" panose="02040503050406030204" pitchFamily="18" charset="0"/>
                            </a:rPr>
                            <m:t>=0</m:t>
                          </m:r>
                        </m:e>
                      </m:nary>
                    </m:oMath>
                  </m:oMathPara>
                </a14:m>
                <a:endParaRPr lang="en-US" dirty="0">
                  <a:solidFill>
                    <a:srgbClr val="FFFFFF"/>
                  </a:solidFill>
                </a:endParaRPr>
              </a:p>
            </p:txBody>
          </p:sp>
        </mc:Choice>
        <mc:Fallback>
          <p:sp>
            <p:nvSpPr>
              <p:cNvPr id="8" name="Textfeld 7">
                <a:extLst>
                  <a:ext uri="{FF2B5EF4-FFF2-40B4-BE49-F238E27FC236}">
                    <a16:creationId xmlns:a16="http://schemas.microsoft.com/office/drawing/2014/main" id="{A463E2BF-9506-FB47-B059-D9FCE2B9FF07}"/>
                  </a:ext>
                </a:extLst>
              </p:cNvPr>
              <p:cNvSpPr txBox="1">
                <a:spLocks noRot="1" noChangeAspect="1" noMove="1" noResize="1" noEditPoints="1" noAdjustHandles="1" noChangeArrowheads="1" noChangeShapeType="1" noTextEdit="1"/>
              </p:cNvSpPr>
              <p:nvPr/>
            </p:nvSpPr>
            <p:spPr>
              <a:xfrm>
                <a:off x="905862" y="2050309"/>
                <a:ext cx="4062972" cy="679994"/>
              </a:xfrm>
              <a:prstGeom prst="rect">
                <a:avLst/>
              </a:prstGeom>
              <a:blipFill>
                <a:blip r:embed="rId3"/>
                <a:stretch>
                  <a:fillRect t="-96364" b="-1509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feld 8">
                <a:extLst>
                  <a:ext uri="{FF2B5EF4-FFF2-40B4-BE49-F238E27FC236}">
                    <a16:creationId xmlns:a16="http://schemas.microsoft.com/office/drawing/2014/main" id="{09C070AC-AEC6-A74F-82EB-CE1CE72EB2FD}"/>
                  </a:ext>
                </a:extLst>
              </p:cNvPr>
              <p:cNvSpPr txBox="1"/>
              <p:nvPr/>
            </p:nvSpPr>
            <p:spPr>
              <a:xfrm>
                <a:off x="4102507" y="1488349"/>
                <a:ext cx="1614673" cy="319575"/>
              </a:xfrm>
              <a:prstGeom prst="rect">
                <a:avLst/>
              </a:prstGeom>
              <a:noFill/>
            </p:spPr>
            <p:txBody>
              <a:bodyPr wrap="none" rtlCol="0">
                <a:spAutoFit/>
              </a:bodyPr>
              <a:lstStyle/>
              <a:p>
                <a:r>
                  <a:rPr lang="en-US" altLang="en-US" dirty="0">
                    <a:solidFill>
                      <a:srgbClr val="FFFFFF"/>
                    </a:solidFill>
                    <a:cs typeface="Hind" panose="020B0604020202020204" charset="0"/>
                  </a:rPr>
                  <a:t>With </a:t>
                </a:r>
                <a14:m>
                  <m:oMath xmlns:m="http://schemas.openxmlformats.org/officeDocument/2006/math">
                    <m:nary>
                      <m:naryPr>
                        <m:chr m:val="∑"/>
                        <m:ctrlPr>
                          <a:rPr lang="en-US" altLang="en-US" i="1" smtClean="0">
                            <a:solidFill>
                              <a:srgbClr val="FFFFFF"/>
                            </a:solidFill>
                            <a:latin typeface="Cambria Math" panose="02040503050406030204" pitchFamily="18" charset="0"/>
                            <a:cs typeface="Hind" panose="020B0604020202020204" charset="0"/>
                          </a:rPr>
                        </m:ctrlPr>
                      </m:naryPr>
                      <m:sub>
                        <m:r>
                          <m:rPr>
                            <m:brk m:alnAt="23"/>
                          </m:rPr>
                          <a:rPr lang="de-DE" altLang="en-US" i="1">
                            <a:solidFill>
                              <a:srgbClr val="FFFFFF"/>
                            </a:solidFill>
                            <a:latin typeface="Cambria Math" panose="02040503050406030204" pitchFamily="18" charset="0"/>
                            <a:cs typeface="Hind" panose="020B0604020202020204" charset="0"/>
                          </a:rPr>
                          <m:t>𝑖</m:t>
                        </m:r>
                        <m:r>
                          <a:rPr lang="de-DE" altLang="en-US" i="1">
                            <a:solidFill>
                              <a:srgbClr val="FFFFFF"/>
                            </a:solidFill>
                            <a:latin typeface="Cambria Math" panose="02040503050406030204" pitchFamily="18" charset="0"/>
                            <a:cs typeface="Hind" panose="020B0604020202020204" charset="0"/>
                          </a:rPr>
                          <m:t>=0</m:t>
                        </m:r>
                      </m:sub>
                      <m:sup>
                        <m:r>
                          <a:rPr lang="en-US" altLang="en-US" i="1">
                            <a:solidFill>
                              <a:srgbClr val="FFFFFF"/>
                            </a:solidFill>
                            <a:latin typeface="Cambria Math" panose="02040503050406030204" pitchFamily="18" charset="0"/>
                            <a:ea typeface="Cambria Math" panose="02040503050406030204" pitchFamily="18" charset="0"/>
                            <a:cs typeface="Hind" panose="020B0604020202020204" charset="0"/>
                          </a:rPr>
                          <m:t>∞</m:t>
                        </m:r>
                      </m:sup>
                      <m:e>
                        <m:sSubSup>
                          <m:sSubSupPr>
                            <m:ctrlPr>
                              <a:rPr lang="en-US" altLang="en-US" i="1">
                                <a:solidFill>
                                  <a:srgbClr val="FFFFFF"/>
                                </a:solidFill>
                                <a:latin typeface="Cambria Math" panose="02040503050406030204" pitchFamily="18" charset="0"/>
                                <a:cs typeface="Hind" panose="020B0604020202020204" charset="0"/>
                              </a:rPr>
                            </m:ctrlPr>
                          </m:sSubSupPr>
                          <m:e>
                            <m:r>
                              <a:rPr lang="en-US" altLang="en-US" i="1">
                                <a:solidFill>
                                  <a:srgbClr val="FFFFFF"/>
                                </a:solidFill>
                                <a:latin typeface="Cambria Math" panose="02040503050406030204" pitchFamily="18" charset="0"/>
                                <a:ea typeface="Cambria Math" panose="02040503050406030204" pitchFamily="18" charset="0"/>
                                <a:cs typeface="Hind" panose="020B0604020202020204" charset="0"/>
                              </a:rPr>
                              <m:t>𝜓</m:t>
                            </m:r>
                          </m:e>
                          <m:sub>
                            <m:r>
                              <a:rPr lang="de-DE" altLang="en-US" i="1">
                                <a:solidFill>
                                  <a:srgbClr val="FFFFFF"/>
                                </a:solidFill>
                                <a:latin typeface="Cambria Math" panose="02040503050406030204" pitchFamily="18" charset="0"/>
                                <a:cs typeface="Hind" panose="020B0604020202020204" charset="0"/>
                              </a:rPr>
                              <m:t>𝑖</m:t>
                            </m:r>
                          </m:sub>
                          <m:sup>
                            <m:r>
                              <a:rPr lang="de-DE" altLang="en-US" i="1">
                                <a:solidFill>
                                  <a:srgbClr val="FFFFFF"/>
                                </a:solidFill>
                                <a:latin typeface="Cambria Math" panose="02040503050406030204" pitchFamily="18" charset="0"/>
                                <a:cs typeface="Hind" panose="020B0604020202020204" charset="0"/>
                              </a:rPr>
                              <m:t>2</m:t>
                            </m:r>
                          </m:sup>
                        </m:sSubSup>
                      </m:e>
                    </m:nary>
                    <m:r>
                      <a:rPr lang="de-DE" altLang="en-US" i="1">
                        <a:solidFill>
                          <a:srgbClr val="FFFFFF"/>
                        </a:solidFill>
                        <a:latin typeface="Cambria Math" panose="02040503050406030204" pitchFamily="18" charset="0"/>
                        <a:cs typeface="Hind" panose="020B0604020202020204" charset="0"/>
                      </a:rPr>
                      <m:t>&lt; </m:t>
                    </m:r>
                    <m:r>
                      <a:rPr lang="de-DE" altLang="en-US" i="1">
                        <a:solidFill>
                          <a:srgbClr val="FFFFFF"/>
                        </a:solidFill>
                        <a:latin typeface="Cambria Math" panose="02040503050406030204" pitchFamily="18" charset="0"/>
                        <a:ea typeface="Cambria Math" panose="02040503050406030204" pitchFamily="18" charset="0"/>
                        <a:cs typeface="Hind" panose="020B0604020202020204" charset="0"/>
                      </a:rPr>
                      <m:t>∞</m:t>
                    </m:r>
                  </m:oMath>
                </a14:m>
                <a:endParaRPr lang="en-US" altLang="en-US" dirty="0">
                  <a:solidFill>
                    <a:srgbClr val="FFFFFF"/>
                  </a:solidFill>
                  <a:latin typeface="Hind" panose="020B0604020202020204" charset="0"/>
                  <a:cs typeface="Hind" panose="020B0604020202020204" charset="0"/>
                </a:endParaRPr>
              </a:p>
            </p:txBody>
          </p:sp>
        </mc:Choice>
        <mc:Fallback>
          <p:sp>
            <p:nvSpPr>
              <p:cNvPr id="9" name="Textfeld 8">
                <a:extLst>
                  <a:ext uri="{FF2B5EF4-FFF2-40B4-BE49-F238E27FC236}">
                    <a16:creationId xmlns:a16="http://schemas.microsoft.com/office/drawing/2014/main" id="{09C070AC-AEC6-A74F-82EB-CE1CE72EB2FD}"/>
                  </a:ext>
                </a:extLst>
              </p:cNvPr>
              <p:cNvSpPr txBox="1">
                <a:spLocks noRot="1" noChangeAspect="1" noMove="1" noResize="1" noEditPoints="1" noAdjustHandles="1" noChangeArrowheads="1" noChangeShapeType="1" noTextEdit="1"/>
              </p:cNvSpPr>
              <p:nvPr/>
            </p:nvSpPr>
            <p:spPr>
              <a:xfrm>
                <a:off x="4102507" y="1488349"/>
                <a:ext cx="1614673" cy="319575"/>
              </a:xfrm>
              <a:prstGeom prst="rect">
                <a:avLst/>
              </a:prstGeom>
              <a:blipFill>
                <a:blip r:embed="rId4"/>
                <a:stretch>
                  <a:fillRect l="-1563" t="-100000" b="-1538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feld 9">
                <a:extLst>
                  <a:ext uri="{FF2B5EF4-FFF2-40B4-BE49-F238E27FC236}">
                    <a16:creationId xmlns:a16="http://schemas.microsoft.com/office/drawing/2014/main" id="{8BAF1C73-6DDD-DF4B-B5ED-44C6A8AD6899}"/>
                  </a:ext>
                </a:extLst>
              </p:cNvPr>
              <p:cNvSpPr txBox="1"/>
              <p:nvPr/>
            </p:nvSpPr>
            <p:spPr>
              <a:xfrm>
                <a:off x="557992" y="2858691"/>
                <a:ext cx="6564361" cy="1162754"/>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m:rPr>
                          <m:sty m:val="p"/>
                        </m:rPr>
                        <a:rPr lang="de-DE" b="0" i="0" smtClean="0">
                          <a:solidFill>
                            <a:srgbClr val="FFFFFF"/>
                          </a:solidFill>
                          <a:latin typeface="Cambria Math" panose="02040503050406030204" pitchFamily="18" charset="0"/>
                        </a:rPr>
                        <m:t>Cov</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 </m:t>
                          </m:r>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e>
                      </m:d>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e>
                          </m:d>
                        </m:e>
                      </m:d>
                      <m:d>
                        <m:dPr>
                          <m:ctrlPr>
                            <a:rPr lang="de-DE" b="0" i="1" smtClean="0">
                              <a:solidFill>
                                <a:srgbClr val="FFFFFF"/>
                              </a:solidFill>
                              <a:latin typeface="Cambria Math" panose="02040503050406030204" pitchFamily="18" charset="0"/>
                            </a:rPr>
                          </m:ctrlPr>
                        </m:dPr>
                        <m:e>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r>
                            <a:rPr lang="de-DE" i="1">
                              <a:solidFill>
                                <a:srgbClr val="FFFFFF"/>
                              </a:solidFill>
                              <a:latin typeface="Cambria Math" panose="02040503050406030204" pitchFamily="18" charset="0"/>
                            </a:rPr>
                            <m:t>−</m:t>
                          </m:r>
                          <m:r>
                            <a:rPr lang="de-DE" i="1">
                              <a:solidFill>
                                <a:srgbClr val="FFFFFF"/>
                              </a:solidFill>
                              <a:latin typeface="Cambria Math" panose="02040503050406030204" pitchFamily="18" charset="0"/>
                            </a:rPr>
                            <m:t>𝐸</m:t>
                          </m:r>
                          <m:d>
                            <m:dPr>
                              <m:ctrlPr>
                                <a:rPr lang="de-DE" i="1">
                                  <a:solidFill>
                                    <a:srgbClr val="FFFFFF"/>
                                  </a:solidFill>
                                  <a:latin typeface="Cambria Math" panose="02040503050406030204" pitchFamily="18" charset="0"/>
                                </a:rPr>
                              </m:ctrlPr>
                            </m:dPr>
                            <m:e>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e>
                          </m:d>
                        </m:e>
                      </m:d>
                      <m:r>
                        <a:rPr lang="de-DE" b="0" i="1" smtClean="0">
                          <a:solidFill>
                            <a:srgbClr val="FFFFFF"/>
                          </a:solidFill>
                          <a:latin typeface="Cambria Math" panose="02040503050406030204" pitchFamily="18" charset="0"/>
                        </a:rPr>
                        <m:t>=</m:t>
                      </m:r>
                      <m:r>
                        <a:rPr lang="de-DE" i="1">
                          <a:solidFill>
                            <a:srgbClr val="FFFFFF"/>
                          </a:solidFill>
                          <a:latin typeface="Cambria Math" panose="02040503050406030204" pitchFamily="18" charset="0"/>
                        </a:rPr>
                        <m:t>𝐸</m:t>
                      </m:r>
                      <m:d>
                        <m:dPr>
                          <m:ctrlPr>
                            <a:rPr lang="de-DE" i="1">
                              <a:solidFill>
                                <a:srgbClr val="FFFFFF"/>
                              </a:solidFill>
                              <a:latin typeface="Cambria Math" panose="02040503050406030204" pitchFamily="18" charset="0"/>
                            </a:rPr>
                          </m:ctrlPr>
                        </m:dPr>
                        <m:e>
                          <m:sSub>
                            <m:sSubPr>
                              <m:ctrlPr>
                                <a:rPr lang="de-DE"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i="1">
                                  <a:solidFill>
                                    <a:srgbClr val="FFFFFF"/>
                                  </a:solidFill>
                                  <a:latin typeface="Cambria Math" panose="02040503050406030204" pitchFamily="18" charset="0"/>
                                </a:rPr>
                                <m:t>+</m:t>
                              </m:r>
                              <m:r>
                                <a:rPr lang="de-DE" i="1">
                                  <a:solidFill>
                                    <a:srgbClr val="FFFFFF"/>
                                  </a:solidFill>
                                  <a:latin typeface="Cambria Math" panose="02040503050406030204" pitchFamily="18" charset="0"/>
                                </a:rPr>
                                <m:t>h</m:t>
                              </m:r>
                            </m:sub>
                          </m:sSub>
                        </m:e>
                      </m:d>
                      <m:r>
                        <a:rPr lang="de-DE" b="0" i="1" smtClean="0">
                          <a:solidFill>
                            <a:srgbClr val="FFFFFF"/>
                          </a:solidFill>
                          <a:latin typeface="Cambria Math" panose="02040503050406030204" pitchFamily="18" charset="0"/>
                        </a:rPr>
                        <m:t>=</m:t>
                      </m:r>
                    </m:oMath>
                  </m:oMathPara>
                </a14:m>
                <a:endParaRPr lang="de-DE" b="0" i="1" dirty="0">
                  <a:solidFill>
                    <a:srgbClr val="FFFFFF"/>
                  </a:solidFill>
                  <a:latin typeface="Cambria Math" panose="02040503050406030204" pitchFamily="18" charset="0"/>
                </a:endParaRPr>
              </a:p>
              <a:p>
                <a:endParaRPr lang="de-DE" b="0" i="1" dirty="0">
                  <a:solidFill>
                    <a:srgbClr val="FFFFFF"/>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r>
                            <a:rPr lang="de-DE" b="0" i="1" smtClean="0">
                              <a:solidFill>
                                <a:srgbClr val="FFFFFF"/>
                              </a:solidFill>
                              <a:latin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r>
                            <a:rPr lang="de-DE" b="0" i="1" smtClean="0">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i="1">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h</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r>
                            <a:rPr lang="de-DE" i="1">
                              <a:solidFill>
                                <a:srgbClr val="FFFFFF"/>
                              </a:solidFill>
                              <a:latin typeface="Cambria Math" panose="02040503050406030204" pitchFamily="18" charset="0"/>
                              <a:ea typeface="Cambria Math" panose="02040503050406030204" pitchFamily="18" charset="0"/>
                            </a:rPr>
                            <m:t>)</m:t>
                          </m:r>
                        </m:e>
                      </m:d>
                      <m:r>
                        <a:rPr lang="de-DE" b="0" i="1" smtClean="0">
                          <a:solidFill>
                            <a:srgbClr val="FFFFFF"/>
                          </a:solidFill>
                          <a:latin typeface="Cambria Math" panose="02040503050406030204" pitchFamily="18" charset="0"/>
                          <a:ea typeface="Cambria Math" panose="02040503050406030204" pitchFamily="18" charset="0"/>
                        </a:rPr>
                        <m:t>=…= </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e>
                      </m:nary>
                      <m:r>
                        <a:rPr lang="de-DE" b="0" i="1" smtClean="0">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a:rPr lang="de-DE" b="0" i="1" smtClean="0">
                              <a:solidFill>
                                <a:srgbClr val="FFFFFF"/>
                              </a:solidFill>
                              <a:latin typeface="Cambria Math" panose="02040503050406030204" pitchFamily="18" charset="0"/>
                              <a:ea typeface="Cambria Math" panose="02040503050406030204" pitchFamily="18" charset="0"/>
                            </a:rPr>
                            <m:t>𝑗</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𝑗</m:t>
                              </m:r>
                            </m:sub>
                          </m:sSub>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𝐸</m:t>
                          </m:r>
                          <m:d>
                            <m:dPr>
                              <m:ctrlPr>
                                <a:rPr lang="de-DE" i="1">
                                  <a:solidFill>
                                    <a:srgbClr val="FFFFFF"/>
                                  </a:solidFill>
                                  <a:latin typeface="Cambria Math" panose="02040503050406030204" pitchFamily="18" charset="0"/>
                                  <a:ea typeface="Cambria Math" panose="02040503050406030204" pitchFamily="18" charset="0"/>
                                </a:rPr>
                              </m:ctrlPr>
                            </m:dPr>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sSub>
                                <m:sSubPr>
                                  <m:ctrlPr>
                                    <a:rPr lang="de-DE"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h</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𝑗</m:t>
                                  </m:r>
                                </m:sub>
                              </m:sSub>
                            </m:e>
                          </m:d>
                        </m:e>
                      </m:nary>
                    </m:oMath>
                  </m:oMathPara>
                </a14:m>
                <a:endParaRPr lang="en-US" dirty="0">
                  <a:solidFill>
                    <a:srgbClr val="FFFFFF"/>
                  </a:solidFill>
                </a:endParaRPr>
              </a:p>
            </p:txBody>
          </p:sp>
        </mc:Choice>
        <mc:Fallback>
          <p:sp>
            <p:nvSpPr>
              <p:cNvPr id="10" name="Textfeld 9">
                <a:extLst>
                  <a:ext uri="{FF2B5EF4-FFF2-40B4-BE49-F238E27FC236}">
                    <a16:creationId xmlns:a16="http://schemas.microsoft.com/office/drawing/2014/main" id="{8BAF1C73-6DDD-DF4B-B5ED-44C6A8AD6899}"/>
                  </a:ext>
                </a:extLst>
              </p:cNvPr>
              <p:cNvSpPr txBox="1">
                <a:spLocks noRot="1" noChangeAspect="1" noMove="1" noResize="1" noEditPoints="1" noAdjustHandles="1" noChangeArrowheads="1" noChangeShapeType="1" noTextEdit="1"/>
              </p:cNvSpPr>
              <p:nvPr/>
            </p:nvSpPr>
            <p:spPr>
              <a:xfrm>
                <a:off x="557992" y="2858691"/>
                <a:ext cx="6564361" cy="1162754"/>
              </a:xfrm>
              <a:prstGeom prst="rect">
                <a:avLst/>
              </a:prstGeom>
              <a:blipFill>
                <a:blip r:embed="rId5"/>
                <a:stretch>
                  <a:fillRect t="-18478" b="-88043"/>
                </a:stretch>
              </a:blipFill>
            </p:spPr>
            <p:txBody>
              <a:bodyPr/>
              <a:lstStyle/>
              <a:p>
                <a:r>
                  <a:rPr lang="en-US">
                    <a:noFill/>
                  </a:rPr>
                  <a:t> </a:t>
                </a:r>
              </a:p>
            </p:txBody>
          </p:sp>
        </mc:Fallback>
      </mc:AlternateContent>
    </p:spTree>
    <p:extLst>
      <p:ext uri="{BB962C8B-B14F-4D97-AF65-F5344CB8AC3E}">
        <p14:creationId xmlns:p14="http://schemas.microsoft.com/office/powerpoint/2010/main" val="3865777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ACF / PACF</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
        <p:nvSpPr>
          <p:cNvPr id="3" name="Textfeld 2">
            <a:extLst>
              <a:ext uri="{FF2B5EF4-FFF2-40B4-BE49-F238E27FC236}">
                <a16:creationId xmlns:a16="http://schemas.microsoft.com/office/drawing/2014/main" id="{E9DF689A-A605-774D-908C-7FF3E1419255}"/>
              </a:ext>
            </a:extLst>
          </p:cNvPr>
          <p:cNvSpPr txBox="1"/>
          <p:nvPr/>
        </p:nvSpPr>
        <p:spPr>
          <a:xfrm>
            <a:off x="3155430" y="1903751"/>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8701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HOSPITALIZATION</a:t>
            </a:r>
            <a:r>
              <a:rPr lang="de-DE" sz="3200" b="1" dirty="0">
                <a:solidFill>
                  <a:srgbClr val="212E73"/>
                </a:solidFill>
                <a:latin typeface="Pathway Gothic One" panose="020B0604020202020204" charset="0"/>
              </a:rPr>
              <a:t> (RATE)</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222044" y="2459875"/>
            <a:ext cx="6699910" cy="1265458"/>
          </a:xfrm>
          <a:prstGeom prst="rect">
            <a:avLst/>
          </a:prstGeom>
        </p:spPr>
        <p:txBody>
          <a:bodyPr spcFirstLastPara="1" wrap="square" lIns="91425" tIns="91425" rIns="91425" bIns="91425" anchor="t" anchorCtr="0">
            <a:noAutofit/>
          </a:bodyPr>
          <a:lstStyle/>
          <a:p>
            <a:pPr marL="127000" lvl="0" indent="0" algn="ctr">
              <a:buSzPts val="1600"/>
              <a:buNone/>
            </a:pPr>
            <a:r>
              <a:rPr lang="en-US" sz="2000" dirty="0">
                <a:solidFill>
                  <a:srgbClr val="FFFFFF"/>
                </a:solidFill>
              </a:rPr>
              <a:t>The number of COVID-19 patients admitted for treatment (per 100,000 population) in a given time period. </a:t>
            </a:r>
          </a:p>
        </p:txBody>
      </p:sp>
      <mc:AlternateContent xmlns:mc="http://schemas.openxmlformats.org/markup-compatibility/2006" xmlns:a14="http://schemas.microsoft.com/office/drawing/2010/main">
        <mc:Choice Requires="a14">
          <p:sp>
            <p:nvSpPr>
              <p:cNvPr id="5" name="Google Shape;717;p40">
                <a:extLst>
                  <a:ext uri="{FF2B5EF4-FFF2-40B4-BE49-F238E27FC236}">
                    <a16:creationId xmlns:a16="http://schemas.microsoft.com/office/drawing/2014/main" id="{BABB8CB3-0A2A-493E-A4D0-AE3BBE590320}"/>
                  </a:ext>
                </a:extLst>
              </p:cNvPr>
              <p:cNvSpPr/>
              <p:nvPr/>
            </p:nvSpPr>
            <p:spPr>
              <a:xfrm>
                <a:off x="2524487" y="3589866"/>
                <a:ext cx="4095023" cy="9840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1800" dirty="0">
                    <a:solidFill>
                      <a:srgbClr val="212E73"/>
                    </a:solidFill>
                    <a:cs typeface="Hind" panose="020B0604020202020204" charset="0"/>
                  </a:rPr>
                  <a:t>= </a:t>
                </a:r>
                <a14:m>
                  <m:oMath xmlns:m="http://schemas.openxmlformats.org/officeDocument/2006/math">
                    <m:f>
                      <m:fPr>
                        <m:ctrlPr>
                          <a:rPr lang="de-DE" altLang="en-US" sz="1800" i="1" smtClean="0">
                            <a:solidFill>
                              <a:srgbClr val="212E73"/>
                            </a:solidFill>
                            <a:latin typeface="Cambria Math" panose="02040503050406030204" pitchFamily="18" charset="0"/>
                            <a:cs typeface="Hind" panose="020B0604020202020204" charset="0"/>
                          </a:rPr>
                        </m:ctrlPr>
                      </m:fPr>
                      <m:num>
                        <m:r>
                          <m:rPr>
                            <m:sty m:val="p"/>
                          </m:rPr>
                          <a:rPr lang="de-DE" altLang="en-US" sz="1800" b="0" i="0" smtClean="0">
                            <a:solidFill>
                              <a:srgbClr val="212E73"/>
                            </a:solidFill>
                            <a:latin typeface="Cambria Math" panose="02040503050406030204" pitchFamily="18" charset="0"/>
                            <a:cs typeface="Hind" panose="020B0604020202020204" charset="0"/>
                          </a:rPr>
                          <m:t>Number</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of</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hospitalizations</m:t>
                        </m:r>
                      </m:num>
                      <m:den>
                        <m:r>
                          <m:rPr>
                            <m:sty m:val="p"/>
                          </m:rPr>
                          <a:rPr lang="de-DE" altLang="en-US" sz="1800" b="0" i="0" smtClean="0">
                            <a:solidFill>
                              <a:srgbClr val="212E73"/>
                            </a:solidFill>
                            <a:latin typeface="Cambria Math" panose="02040503050406030204" pitchFamily="18" charset="0"/>
                            <a:cs typeface="Hind" panose="020B0604020202020204" charset="0"/>
                          </a:rPr>
                          <m:t>Respective</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population</m:t>
                        </m:r>
                      </m:den>
                    </m:f>
                  </m:oMath>
                </a14:m>
                <a:r>
                  <a:rPr lang="en-US" altLang="en-US" sz="1800" dirty="0">
                    <a:solidFill>
                      <a:srgbClr val="212E73"/>
                    </a:solidFill>
                    <a:latin typeface="Hind" panose="020B0604020202020204" charset="0"/>
                    <a:cs typeface="Hind" panose="020B0604020202020204" charset="0"/>
                  </a:rPr>
                  <a:t> </a:t>
                </a:r>
                <a:r>
                  <a:rPr lang="en-US" altLang="en-US" sz="1800" dirty="0">
                    <a:solidFill>
                      <a:srgbClr val="212E73"/>
                    </a:solidFill>
                    <a:latin typeface="Hind" panose="020B0604020202020204" charset="0"/>
                    <a:ea typeface="Segoe UI Symbol" panose="020B0502040204020203" pitchFamily="34" charset="0"/>
                    <a:cs typeface="Hind" panose="020B0604020202020204" charset="0"/>
                  </a:rPr>
                  <a:t>· 100.000</a:t>
                </a:r>
                <a:endParaRPr lang="en-US" altLang="en-US" sz="1800" dirty="0">
                  <a:solidFill>
                    <a:srgbClr val="212E73"/>
                  </a:solidFill>
                  <a:latin typeface="Hind" panose="020B0604020202020204" charset="0"/>
                  <a:cs typeface="Hind" panose="020B0604020202020204" charset="0"/>
                </a:endParaRPr>
              </a:p>
            </p:txBody>
          </p:sp>
        </mc:Choice>
        <mc:Fallback xmlns="">
          <p:sp>
            <p:nvSpPr>
              <p:cNvPr id="5" name="Google Shape;717;p40">
                <a:extLst>
                  <a:ext uri="{FF2B5EF4-FFF2-40B4-BE49-F238E27FC236}">
                    <a16:creationId xmlns:a16="http://schemas.microsoft.com/office/drawing/2014/main" id="{BABB8CB3-0A2A-493E-A4D0-AE3BBE590320}"/>
                  </a:ext>
                </a:extLst>
              </p:cNvPr>
              <p:cNvSpPr>
                <a:spLocks noRot="1" noChangeAspect="1" noMove="1" noResize="1" noEditPoints="1" noAdjustHandles="1" noChangeArrowheads="1" noChangeShapeType="1" noTextEdit="1"/>
              </p:cNvSpPr>
              <p:nvPr/>
            </p:nvSpPr>
            <p:spPr>
              <a:xfrm>
                <a:off x="2524487" y="3589866"/>
                <a:ext cx="4095023" cy="984063"/>
              </a:xfrm>
              <a:prstGeom prst="roundRect">
                <a:avLst>
                  <a:gd name="adj" fmla="val 50000"/>
                </a:avLst>
              </a:prstGeo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MA(</a:t>
            </a:r>
            <a:r>
              <a:rPr lang="de-DE" dirty="0" err="1"/>
              <a:t>q</a:t>
            </a:r>
            <a:r>
              <a:rPr lang="de-DE" dirty="0"/>
              <a:t>)</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1202119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ARIMA(</a:t>
            </a:r>
            <a:r>
              <a:rPr lang="de-DE" dirty="0" err="1"/>
              <a:t>p,d,q</a:t>
            </a:r>
            <a:r>
              <a:rPr lang="de-DE" dirty="0"/>
              <a:t>)</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8213827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ARIMA(P,D,Q)_s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498677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STATE</a:t>
            </a:r>
            <a:endParaRPr lang="en-US" u="sng"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4" name="Grafik 3">
            <a:extLst>
              <a:ext uri="{FF2B5EF4-FFF2-40B4-BE49-F238E27FC236}">
                <a16:creationId xmlns:a16="http://schemas.microsoft.com/office/drawing/2014/main" id="{5F2DEB04-E1F0-461D-985F-4675F12DFB21}"/>
              </a:ext>
            </a:extLst>
          </p:cNvPr>
          <p:cNvPicPr>
            <a:picLocks noChangeAspect="1"/>
          </p:cNvPicPr>
          <p:nvPr/>
        </p:nvPicPr>
        <p:blipFill>
          <a:blip r:embed="rId3"/>
          <a:stretch>
            <a:fillRect/>
          </a:stretch>
        </p:blipFill>
        <p:spPr>
          <a:xfrm>
            <a:off x="602826" y="1225194"/>
            <a:ext cx="7938347" cy="3572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24682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385830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Grafik 3">
            <a:extLst>
              <a:ext uri="{FF2B5EF4-FFF2-40B4-BE49-F238E27FC236}">
                <a16:creationId xmlns:a16="http://schemas.microsoft.com/office/drawing/2014/main" id="{D39E04B2-823A-4326-AD05-854B840A4D16}"/>
              </a:ext>
            </a:extLst>
          </p:cNvPr>
          <p:cNvPicPr>
            <a:picLocks noChangeAspect="1"/>
          </p:cNvPicPr>
          <p:nvPr/>
        </p:nvPicPr>
        <p:blipFill>
          <a:blip r:embed="rId3"/>
          <a:stretch>
            <a:fillRect/>
          </a:stretch>
        </p:blipFill>
        <p:spPr>
          <a:xfrm>
            <a:off x="677458" y="1208491"/>
            <a:ext cx="7156357" cy="35050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8" name="Grafik 7">
            <a:extLst>
              <a:ext uri="{FF2B5EF4-FFF2-40B4-BE49-F238E27FC236}">
                <a16:creationId xmlns:a16="http://schemas.microsoft.com/office/drawing/2014/main" id="{325F8D91-C993-4780-AE80-21AAC82BBF7F}"/>
              </a:ext>
            </a:extLst>
          </p:cNvPr>
          <p:cNvPicPr>
            <a:picLocks noChangeAspect="1"/>
          </p:cNvPicPr>
          <p:nvPr/>
        </p:nvPicPr>
        <p:blipFill>
          <a:blip r:embed="rId4"/>
          <a:stretch>
            <a:fillRect/>
          </a:stretch>
        </p:blipFill>
        <p:spPr>
          <a:xfrm>
            <a:off x="7833815" y="1208491"/>
            <a:ext cx="638705" cy="3505089"/>
          </a:xfrm>
          <a:prstGeom prst="rect">
            <a:avLst/>
          </a:prstGeom>
        </p:spPr>
      </p:pic>
    </p:spTree>
    <p:extLst>
      <p:ext uri="{BB962C8B-B14F-4D97-AF65-F5344CB8AC3E}">
        <p14:creationId xmlns:p14="http://schemas.microsoft.com/office/powerpoint/2010/main" val="41493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NOWCASTING</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p>
            <a:pPr marL="127000" indent="0">
              <a:buSzPts val="1600"/>
              <a:buNone/>
            </a:pPr>
            <a:r>
              <a:rPr lang="en-US" sz="2000" u="sng" dirty="0">
                <a:solidFill>
                  <a:srgbClr val="FFFFFF"/>
                </a:solidFill>
              </a:rPr>
              <a:t>Problem</a:t>
            </a:r>
            <a:r>
              <a:rPr lang="en-US" sz="2000" dirty="0">
                <a:solidFill>
                  <a:srgbClr val="FFFFFF"/>
                </a:solidFill>
              </a:rPr>
              <a:t>: Delays in reporting (period between onset of illness and reporting). </a:t>
            </a:r>
          </a:p>
          <a:p>
            <a:pPr marL="412750" indent="-285750">
              <a:buSzPts val="1600"/>
              <a:buFont typeface="Wingdings" panose="05000000000000000000" pitchFamily="2" charset="2"/>
              <a:buChar char="è"/>
            </a:pPr>
            <a:r>
              <a:rPr lang="en-US" sz="2000" dirty="0">
                <a:solidFill>
                  <a:srgbClr val="FFFFFF"/>
                </a:solidFill>
              </a:rPr>
              <a:t>New hospitalizations being reported daily do not reflect actual numbers</a:t>
            </a:r>
          </a:p>
          <a:p>
            <a:pPr marL="412750" indent="-285750">
              <a:buSzPts val="1600"/>
              <a:buFont typeface="Wingdings" panose="05000000000000000000" pitchFamily="2" charset="2"/>
              <a:buChar char="è"/>
            </a:pPr>
            <a:r>
              <a:rPr lang="en-US" sz="2000" b="1" u="sng" dirty="0">
                <a:solidFill>
                  <a:srgbClr val="FFFFFF"/>
                </a:solidFill>
              </a:rPr>
              <a:t>Nowcast</a:t>
            </a:r>
            <a:r>
              <a:rPr lang="en-US" sz="2000" dirty="0">
                <a:solidFill>
                  <a:srgbClr val="FFFFFF"/>
                </a:solidFill>
              </a:rPr>
              <a:t>: An estimate is provided at the current point in time by using a statistical procedure</a:t>
            </a:r>
            <a:endParaRPr lang="de-DE" sz="2000" dirty="0">
              <a:solidFill>
                <a:srgbClr val="FFFFFF"/>
              </a:solidFill>
            </a:endParaRPr>
          </a:p>
        </p:txBody>
      </p:sp>
    </p:spTree>
    <p:extLst>
      <p:ext uri="{BB962C8B-B14F-4D97-AF65-F5344CB8AC3E}">
        <p14:creationId xmlns:p14="http://schemas.microsoft.com/office/powerpoint/2010/main" val="350805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DELAYED</a:t>
            </a:r>
            <a:r>
              <a:rPr lang="de-DE" sz="3200" b="1" dirty="0">
                <a:solidFill>
                  <a:srgbClr val="212E73"/>
                </a:solidFill>
                <a:latin typeface="Pathway Gothic One" panose="020B0604020202020204" charset="0"/>
              </a:rPr>
              <a:t> REPORTS</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cxnSp>
        <p:nvCxnSpPr>
          <p:cNvPr id="5" name="Google Shape;1075;p49">
            <a:extLst>
              <a:ext uri="{FF2B5EF4-FFF2-40B4-BE49-F238E27FC236}">
                <a16:creationId xmlns:a16="http://schemas.microsoft.com/office/drawing/2014/main" id="{A4E4D0F5-02E9-45A1-8DD1-6F78063EA654}"/>
              </a:ext>
            </a:extLst>
          </p:cNvPr>
          <p:cNvCxnSpPr>
            <a:cxnSpLocks/>
          </p:cNvCxnSpPr>
          <p:nvPr/>
        </p:nvCxnSpPr>
        <p:spPr>
          <a:xfrm>
            <a:off x="1475239" y="3225127"/>
            <a:ext cx="2783098" cy="0"/>
          </a:xfrm>
          <a:prstGeom prst="straightConnector1">
            <a:avLst/>
          </a:prstGeom>
          <a:noFill/>
          <a:ln w="19050" cap="flat" cmpd="sng">
            <a:solidFill>
              <a:schemeClr val="dk1"/>
            </a:solidFill>
            <a:prstDash val="solid"/>
            <a:round/>
            <a:headEnd type="none" w="med" len="med"/>
            <a:tailEnd type="none" w="med" len="med"/>
          </a:ln>
        </p:spPr>
      </p:cxnSp>
      <p:cxnSp>
        <p:nvCxnSpPr>
          <p:cNvPr id="12" name="Google Shape;1081;p49">
            <a:extLst>
              <a:ext uri="{FF2B5EF4-FFF2-40B4-BE49-F238E27FC236}">
                <a16:creationId xmlns:a16="http://schemas.microsoft.com/office/drawing/2014/main" id="{EEEBEA3D-7F0D-431A-8891-8342EC9D9DC7}"/>
              </a:ext>
            </a:extLst>
          </p:cNvPr>
          <p:cNvCxnSpPr>
            <a:cxnSpLocks/>
          </p:cNvCxnSpPr>
          <p:nvPr/>
        </p:nvCxnSpPr>
        <p:spPr>
          <a:xfrm flipH="1">
            <a:off x="4258337" y="3046513"/>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3" name="Google Shape;1081;p49">
            <a:extLst>
              <a:ext uri="{FF2B5EF4-FFF2-40B4-BE49-F238E27FC236}">
                <a16:creationId xmlns:a16="http://schemas.microsoft.com/office/drawing/2014/main" id="{CB6596B9-2141-4CB0-964A-340CDD828901}"/>
              </a:ext>
            </a:extLst>
          </p:cNvPr>
          <p:cNvCxnSpPr>
            <a:cxnSpLocks/>
          </p:cNvCxnSpPr>
          <p:nvPr/>
        </p:nvCxnSpPr>
        <p:spPr>
          <a:xfrm flipH="1">
            <a:off x="1475239" y="3046512"/>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4" name="Google Shape;1081;p49">
            <a:extLst>
              <a:ext uri="{FF2B5EF4-FFF2-40B4-BE49-F238E27FC236}">
                <a16:creationId xmlns:a16="http://schemas.microsoft.com/office/drawing/2014/main" id="{49732E3B-8BA8-4A8C-86A6-A1981478E02A}"/>
              </a:ext>
            </a:extLst>
          </p:cNvPr>
          <p:cNvCxnSpPr>
            <a:cxnSpLocks/>
          </p:cNvCxnSpPr>
          <p:nvPr/>
        </p:nvCxnSpPr>
        <p:spPr>
          <a:xfrm flipH="1">
            <a:off x="1861075"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5" name="Google Shape;1081;p49">
            <a:extLst>
              <a:ext uri="{FF2B5EF4-FFF2-40B4-BE49-F238E27FC236}">
                <a16:creationId xmlns:a16="http://schemas.microsoft.com/office/drawing/2014/main" id="{787E1743-9A9F-4858-A7DE-F03D4567A17E}"/>
              </a:ext>
            </a:extLst>
          </p:cNvPr>
          <p:cNvCxnSpPr>
            <a:cxnSpLocks/>
          </p:cNvCxnSpPr>
          <p:nvPr/>
        </p:nvCxnSpPr>
        <p:spPr>
          <a:xfrm flipH="1">
            <a:off x="22105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6" name="Google Shape;1081;p49">
            <a:extLst>
              <a:ext uri="{FF2B5EF4-FFF2-40B4-BE49-F238E27FC236}">
                <a16:creationId xmlns:a16="http://schemas.microsoft.com/office/drawing/2014/main" id="{D677552C-1EFB-4488-8056-E67B69FEE6C0}"/>
              </a:ext>
            </a:extLst>
          </p:cNvPr>
          <p:cNvCxnSpPr>
            <a:cxnSpLocks/>
          </p:cNvCxnSpPr>
          <p:nvPr/>
        </p:nvCxnSpPr>
        <p:spPr>
          <a:xfrm flipH="1">
            <a:off x="25552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7" name="Google Shape;1081;p49">
            <a:extLst>
              <a:ext uri="{FF2B5EF4-FFF2-40B4-BE49-F238E27FC236}">
                <a16:creationId xmlns:a16="http://schemas.microsoft.com/office/drawing/2014/main" id="{A2F1E628-0ECE-4CE0-AD6C-332CF3A98CB0}"/>
              </a:ext>
            </a:extLst>
          </p:cNvPr>
          <p:cNvCxnSpPr>
            <a:cxnSpLocks/>
          </p:cNvCxnSpPr>
          <p:nvPr/>
        </p:nvCxnSpPr>
        <p:spPr>
          <a:xfrm flipH="1">
            <a:off x="2899676"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8" name="Google Shape;1081;p49">
            <a:extLst>
              <a:ext uri="{FF2B5EF4-FFF2-40B4-BE49-F238E27FC236}">
                <a16:creationId xmlns:a16="http://schemas.microsoft.com/office/drawing/2014/main" id="{84914E50-3234-420F-AC6B-17233DB07470}"/>
              </a:ext>
            </a:extLst>
          </p:cNvPr>
          <p:cNvCxnSpPr>
            <a:cxnSpLocks/>
          </p:cNvCxnSpPr>
          <p:nvPr/>
        </p:nvCxnSpPr>
        <p:spPr>
          <a:xfrm flipH="1">
            <a:off x="3244092" y="3036585"/>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9" name="Google Shape;1081;p49">
            <a:extLst>
              <a:ext uri="{FF2B5EF4-FFF2-40B4-BE49-F238E27FC236}">
                <a16:creationId xmlns:a16="http://schemas.microsoft.com/office/drawing/2014/main" id="{5F86DAAC-A1AB-42D1-A6AB-8362E5B68851}"/>
              </a:ext>
            </a:extLst>
          </p:cNvPr>
          <p:cNvCxnSpPr>
            <a:cxnSpLocks/>
          </p:cNvCxnSpPr>
          <p:nvPr/>
        </p:nvCxnSpPr>
        <p:spPr>
          <a:xfrm flipH="1">
            <a:off x="3593577"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20" name="Google Shape;1081;p49">
            <a:extLst>
              <a:ext uri="{FF2B5EF4-FFF2-40B4-BE49-F238E27FC236}">
                <a16:creationId xmlns:a16="http://schemas.microsoft.com/office/drawing/2014/main" id="{DF092219-DA3C-43AD-9E24-09365C532D89}"/>
              </a:ext>
            </a:extLst>
          </p:cNvPr>
          <p:cNvCxnSpPr>
            <a:cxnSpLocks/>
          </p:cNvCxnSpPr>
          <p:nvPr/>
        </p:nvCxnSpPr>
        <p:spPr>
          <a:xfrm flipH="1">
            <a:off x="3934489" y="3046510"/>
            <a:ext cx="1" cy="357225"/>
          </a:xfrm>
          <a:prstGeom prst="straightConnector1">
            <a:avLst/>
          </a:prstGeom>
          <a:noFill/>
          <a:ln w="12700" cap="flat" cmpd="sng">
            <a:solidFill>
              <a:schemeClr val="dk1"/>
            </a:solidFill>
            <a:prstDash val="solid"/>
            <a:round/>
            <a:headEnd type="none" w="med" len="med"/>
            <a:tailEnd type="none" w="med" len="med"/>
          </a:ln>
        </p:spPr>
      </p:cxnSp>
      <p:sp>
        <p:nvSpPr>
          <p:cNvPr id="21" name="AutoShape 13">
            <a:extLst>
              <a:ext uri="{FF2B5EF4-FFF2-40B4-BE49-F238E27FC236}">
                <a16:creationId xmlns:a16="http://schemas.microsoft.com/office/drawing/2014/main" id="{EAB22AC2-BBBF-48BB-B259-D76A1BB699DC}"/>
              </a:ext>
            </a:extLst>
          </p:cNvPr>
          <p:cNvSpPr>
            <a:spLocks/>
          </p:cNvSpPr>
          <p:nvPr/>
        </p:nvSpPr>
        <p:spPr bwMode="auto">
          <a:xfrm>
            <a:off x="1475240" y="3490184"/>
            <a:ext cx="2459250"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w="3175">
            <a:noFill/>
          </a:ln>
          <a:effectLst/>
        </p:spPr>
        <p:txBody>
          <a:bodyPr lIns="50800" tIns="50800" rIns="50800" bIns="50800" anchor="ctr"/>
          <a:lstStyle/>
          <a:p>
            <a:endParaRPr lang="en-US"/>
          </a:p>
        </p:txBody>
      </p:sp>
      <p:sp>
        <p:nvSpPr>
          <p:cNvPr id="23" name="AutoShape 13">
            <a:extLst>
              <a:ext uri="{FF2B5EF4-FFF2-40B4-BE49-F238E27FC236}">
                <a16:creationId xmlns:a16="http://schemas.microsoft.com/office/drawing/2014/main" id="{8D558186-E2E4-4B96-8EB6-7558FD09B496}"/>
              </a:ext>
            </a:extLst>
          </p:cNvPr>
          <p:cNvSpPr>
            <a:spLocks/>
          </p:cNvSpPr>
          <p:nvPr/>
        </p:nvSpPr>
        <p:spPr bwMode="auto">
          <a:xfrm>
            <a:off x="1861074" y="4109024"/>
            <a:ext cx="2401627"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9" name="Rechteck 8">
            <a:extLst>
              <a:ext uri="{FF2B5EF4-FFF2-40B4-BE49-F238E27FC236}">
                <a16:creationId xmlns:a16="http://schemas.microsoft.com/office/drawing/2014/main" id="{8D09C7BA-E206-45BC-A576-287E455C12EE}"/>
              </a:ext>
            </a:extLst>
          </p:cNvPr>
          <p:cNvSpPr/>
          <p:nvPr/>
        </p:nvSpPr>
        <p:spPr>
          <a:xfrm>
            <a:off x="2498604" y="3817953"/>
            <a:ext cx="444352" cy="369332"/>
          </a:xfrm>
          <a:prstGeom prst="rect">
            <a:avLst/>
          </a:prstGeom>
        </p:spPr>
        <p:txBody>
          <a:bodyPr wrap="none">
            <a:spAutoFit/>
          </a:bodyPr>
          <a:lstStyle/>
          <a:p>
            <a:pPr lvl="0"/>
            <a:r>
              <a:rPr lang="de-DE" sz="1800" dirty="0">
                <a:solidFill>
                  <a:srgbClr val="FFFFFF"/>
                </a:solidFill>
                <a:latin typeface="Pathway Gothic One" panose="020B0604020202020204" charset="0"/>
              </a:rPr>
              <a:t>407</a:t>
            </a:r>
          </a:p>
        </p:txBody>
      </p:sp>
      <p:sp>
        <p:nvSpPr>
          <p:cNvPr id="10" name="Rechteck 9">
            <a:extLst>
              <a:ext uri="{FF2B5EF4-FFF2-40B4-BE49-F238E27FC236}">
                <a16:creationId xmlns:a16="http://schemas.microsoft.com/office/drawing/2014/main" id="{4E4FB9A5-5DAA-4F0A-AD43-A6230E43B87B}"/>
              </a:ext>
            </a:extLst>
          </p:cNvPr>
          <p:cNvSpPr/>
          <p:nvPr/>
        </p:nvSpPr>
        <p:spPr>
          <a:xfrm>
            <a:off x="2866788" y="4447162"/>
            <a:ext cx="420308" cy="369332"/>
          </a:xfrm>
          <a:prstGeom prst="rect">
            <a:avLst/>
          </a:prstGeom>
        </p:spPr>
        <p:txBody>
          <a:bodyPr wrap="none">
            <a:spAutoFit/>
          </a:bodyPr>
          <a:lstStyle/>
          <a:p>
            <a:pPr lvl="0"/>
            <a:r>
              <a:rPr lang="de-DE" sz="1800" dirty="0">
                <a:solidFill>
                  <a:srgbClr val="FFFFFF"/>
                </a:solidFill>
                <a:latin typeface="Pathway Gothic One" panose="020B0604020202020204" charset="0"/>
              </a:rPr>
              <a:t>416</a:t>
            </a:r>
          </a:p>
        </p:txBody>
      </p:sp>
      <p:sp>
        <p:nvSpPr>
          <p:cNvPr id="28" name="Google Shape;933;p47">
            <a:extLst>
              <a:ext uri="{FF2B5EF4-FFF2-40B4-BE49-F238E27FC236}">
                <a16:creationId xmlns:a16="http://schemas.microsoft.com/office/drawing/2014/main" id="{A0B18E0E-11D9-4E55-A15F-775A13D0A253}"/>
              </a:ext>
            </a:extLst>
          </p:cNvPr>
          <p:cNvSpPr/>
          <p:nvPr/>
        </p:nvSpPr>
        <p:spPr>
          <a:xfrm>
            <a:off x="4872020" y="3372111"/>
            <a:ext cx="1336878" cy="875366"/>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4;p47">
            <a:extLst>
              <a:ext uri="{FF2B5EF4-FFF2-40B4-BE49-F238E27FC236}">
                <a16:creationId xmlns:a16="http://schemas.microsoft.com/office/drawing/2014/main" id="{57B84474-73AA-4109-B2C0-484DB2685848}"/>
              </a:ext>
            </a:extLst>
          </p:cNvPr>
          <p:cNvSpPr/>
          <p:nvPr/>
        </p:nvSpPr>
        <p:spPr>
          <a:xfrm rot="5400000">
            <a:off x="6478457" y="2503993"/>
            <a:ext cx="1200968" cy="228600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0" name="Tabelle 29">
            <a:extLst>
              <a:ext uri="{FF2B5EF4-FFF2-40B4-BE49-F238E27FC236}">
                <a16:creationId xmlns:a16="http://schemas.microsoft.com/office/drawing/2014/main" id="{54A5AD18-5A95-427D-BC79-10D5C59F4D6E}"/>
              </a:ext>
            </a:extLst>
          </p:cNvPr>
          <p:cNvGraphicFramePr>
            <a:graphicFrameLocks noGrp="1"/>
          </p:cNvGraphicFramePr>
          <p:nvPr>
            <p:extLst>
              <p:ext uri="{D42A27DB-BD31-4B8C-83A1-F6EECF244321}">
                <p14:modId xmlns:p14="http://schemas.microsoft.com/office/powerpoint/2010/main" val="2811568378"/>
              </p:ext>
            </p:extLst>
          </p:nvPr>
        </p:nvGraphicFramePr>
        <p:xfrm>
          <a:off x="4895867" y="3098315"/>
          <a:ext cx="3310186" cy="1149162"/>
        </p:xfrm>
        <a:graphic>
          <a:graphicData uri="http://schemas.openxmlformats.org/drawingml/2006/table">
            <a:tbl>
              <a:tblPr firstRow="1" bandRow="1">
                <a:tableStyleId>{1DD1AFA3-17FB-4D27-8459-2F0334C7B981}</a:tableStyleId>
              </a:tblPr>
              <a:tblGrid>
                <a:gridCol w="1037231">
                  <a:extLst>
                    <a:ext uri="{9D8B030D-6E8A-4147-A177-3AD203B41FA5}">
                      <a16:colId xmlns:a16="http://schemas.microsoft.com/office/drawing/2014/main" val="2147645015"/>
                    </a:ext>
                  </a:extLst>
                </a:gridCol>
                <a:gridCol w="996286">
                  <a:extLst>
                    <a:ext uri="{9D8B030D-6E8A-4147-A177-3AD203B41FA5}">
                      <a16:colId xmlns:a16="http://schemas.microsoft.com/office/drawing/2014/main" val="708895980"/>
                    </a:ext>
                  </a:extLst>
                </a:gridCol>
                <a:gridCol w="1276669">
                  <a:extLst>
                    <a:ext uri="{9D8B030D-6E8A-4147-A177-3AD203B41FA5}">
                      <a16:colId xmlns:a16="http://schemas.microsoft.com/office/drawing/2014/main" val="2225948939"/>
                    </a:ext>
                  </a:extLst>
                </a:gridCol>
              </a:tblGrid>
              <a:tr h="383054">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err="1">
                          <a:latin typeface="Hind" panose="020B0604020202020204" charset="0"/>
                          <a:cs typeface="Hind" panose="020B0604020202020204" charset="0"/>
                        </a:rPr>
                        <a:t>Reported</a:t>
                      </a:r>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Updated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83054">
                <a:tc>
                  <a:txBody>
                    <a:bodyPr/>
                    <a:lstStyle/>
                    <a:p>
                      <a:r>
                        <a:rPr lang="de-DE" sz="1200" dirty="0">
                          <a:latin typeface="Hind" panose="020B0604020202020204" charset="0"/>
                          <a:cs typeface="Hind" panose="020B0604020202020204" charset="0"/>
                        </a:rPr>
                        <a:t>01.08.2021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407</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756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83054">
                <a:tc>
                  <a:txBody>
                    <a:bodyPr/>
                    <a:lstStyle/>
                    <a:p>
                      <a:r>
                        <a:rPr lang="de-DE" sz="1200" dirty="0">
                          <a:latin typeface="Hind" panose="020B0604020202020204" charset="0"/>
                          <a:cs typeface="Hind" panose="020B0604020202020204" charset="0"/>
                        </a:rPr>
                        <a:t>02.08.2021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416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786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pic>
        <p:nvPicPr>
          <p:cNvPr id="26" name="Grafik 25" descr="Tageskalender">
            <a:extLst>
              <a:ext uri="{FF2B5EF4-FFF2-40B4-BE49-F238E27FC236}">
                <a16:creationId xmlns:a16="http://schemas.microsoft.com/office/drawing/2014/main" id="{6712D945-4F53-43F8-90C9-150DD57AD9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728" y="2842147"/>
            <a:ext cx="695311" cy="695311"/>
          </a:xfrm>
          <a:prstGeom prst="rect">
            <a:avLst/>
          </a:prstGeom>
        </p:spPr>
      </p:pic>
    </p:spTree>
    <p:extLst>
      <p:ext uri="{BB962C8B-B14F-4D97-AF65-F5344CB8AC3E}">
        <p14:creationId xmlns:p14="http://schemas.microsoft.com/office/powerpoint/2010/main" val="65489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de-DE" dirty="0" err="1"/>
              <a:t>TYPICAL</a:t>
            </a:r>
            <a:r>
              <a:rPr lang="de-DE" dirty="0"/>
              <a:t> COVID-19 PROGRESSION</a:t>
            </a:r>
            <a:endParaRPr dirty="0"/>
          </a:p>
        </p:txBody>
      </p:sp>
      <p:cxnSp>
        <p:nvCxnSpPr>
          <p:cNvPr id="1075" name="Google Shape;1075;p49"/>
          <p:cNvCxnSpPr>
            <a:cxnSpLocks/>
          </p:cNvCxnSpPr>
          <p:nvPr/>
        </p:nvCxnSpPr>
        <p:spPr>
          <a:xfrm>
            <a:off x="1525112" y="2714450"/>
            <a:ext cx="3717531" cy="0"/>
          </a:xfrm>
          <a:prstGeom prst="straightConnector1">
            <a:avLst/>
          </a:prstGeom>
          <a:noFill/>
          <a:ln w="9525" cap="flat" cmpd="sng">
            <a:solidFill>
              <a:schemeClr val="dk1"/>
            </a:solidFill>
            <a:prstDash val="solid"/>
            <a:round/>
            <a:headEnd type="none" w="med" len="med"/>
            <a:tailEnd type="none" w="med" len="med"/>
          </a:ln>
        </p:spPr>
      </p:cxnSp>
      <p:sp>
        <p:nvSpPr>
          <p:cNvPr id="1076" name="Google Shape;1076;p49"/>
          <p:cNvSpPr/>
          <p:nvPr/>
        </p:nvSpPr>
        <p:spPr>
          <a:xfrm>
            <a:off x="878277" y="1407245"/>
            <a:ext cx="1293670" cy="925654"/>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Infected</a:t>
            </a:r>
            <a:endParaRPr sz="2000" b="1" dirty="0">
              <a:solidFill>
                <a:srgbClr val="212E73"/>
              </a:solidFill>
              <a:latin typeface="Pathway Gothic One" panose="020B0604020202020204" charset="0"/>
            </a:endParaRPr>
          </a:p>
        </p:txBody>
      </p:sp>
      <p:sp>
        <p:nvSpPr>
          <p:cNvPr id="1077" name="Google Shape;1077;p49"/>
          <p:cNvSpPr/>
          <p:nvPr/>
        </p:nvSpPr>
        <p:spPr>
          <a:xfrm>
            <a:off x="2277405" y="1402173"/>
            <a:ext cx="1553107" cy="87133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Contagious</a:t>
            </a:r>
            <a:endParaRPr sz="2000" b="1" dirty="0">
              <a:solidFill>
                <a:srgbClr val="212E73"/>
              </a:solidFill>
              <a:latin typeface="Pathway Gothic One" panose="020B0604020202020204" charset="0"/>
            </a:endParaRPr>
          </a:p>
        </p:txBody>
      </p:sp>
      <p:cxnSp>
        <p:nvCxnSpPr>
          <p:cNvPr id="1080" name="Google Shape;1080;p49"/>
          <p:cNvCxnSpPr>
            <a:cxnSpLocks/>
            <a:stCxn id="1076" idx="4"/>
          </p:cNvCxnSpPr>
          <p:nvPr/>
        </p:nvCxnSpPr>
        <p:spPr>
          <a:xfrm>
            <a:off x="1525112" y="2332899"/>
            <a:ext cx="1" cy="381000"/>
          </a:xfrm>
          <a:prstGeom prst="straightConnector1">
            <a:avLst/>
          </a:prstGeom>
          <a:noFill/>
          <a:ln w="9525" cap="flat" cmpd="sng">
            <a:solidFill>
              <a:schemeClr val="dk1"/>
            </a:solidFill>
            <a:prstDash val="solid"/>
            <a:round/>
            <a:headEnd type="none" w="med" len="med"/>
            <a:tailEnd type="none" w="med" len="med"/>
          </a:ln>
        </p:spPr>
      </p:cxnSp>
      <p:cxnSp>
        <p:nvCxnSpPr>
          <p:cNvPr id="1081" name="Google Shape;1081;p49"/>
          <p:cNvCxnSpPr/>
          <p:nvPr/>
        </p:nvCxnSpPr>
        <p:spPr>
          <a:xfrm>
            <a:off x="5242643" y="2333449"/>
            <a:ext cx="0" cy="381000"/>
          </a:xfrm>
          <a:prstGeom prst="straightConnector1">
            <a:avLst/>
          </a:prstGeom>
          <a:noFill/>
          <a:ln w="9525" cap="flat" cmpd="sng">
            <a:solidFill>
              <a:schemeClr val="dk1"/>
            </a:solidFill>
            <a:prstDash val="solid"/>
            <a:round/>
            <a:headEnd type="none" w="med" len="med"/>
            <a:tailEnd type="none" w="med" len="med"/>
          </a:ln>
        </p:spPr>
      </p:cxnSp>
      <p:cxnSp>
        <p:nvCxnSpPr>
          <p:cNvPr id="1082" name="Google Shape;1082;p49"/>
          <p:cNvCxnSpPr>
            <a:cxnSpLocks/>
            <a:stCxn id="1077" idx="4"/>
          </p:cNvCxnSpPr>
          <p:nvPr/>
        </p:nvCxnSpPr>
        <p:spPr>
          <a:xfrm>
            <a:off x="3053959" y="2273511"/>
            <a:ext cx="1" cy="444582"/>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p:nvPr/>
        </p:nvCxnSpPr>
        <p:spPr>
          <a:xfrm>
            <a:off x="7618887" y="2333450"/>
            <a:ext cx="0" cy="381000"/>
          </a:xfrm>
          <a:prstGeom prst="straightConnector1">
            <a:avLst/>
          </a:prstGeom>
          <a:noFill/>
          <a:ln w="9525" cap="flat" cmpd="sng">
            <a:solidFill>
              <a:schemeClr val="dk1"/>
            </a:solidFill>
            <a:prstDash val="solid"/>
            <a:round/>
            <a:headEnd type="none" w="med" len="med"/>
            <a:tailEnd type="none" w="med" len="med"/>
          </a:ln>
        </p:spPr>
      </p:cxnSp>
      <p:sp>
        <p:nvSpPr>
          <p:cNvPr id="1084" name="Google Shape;1084;p49"/>
          <p:cNvSpPr txBox="1">
            <a:spLocks noGrp="1"/>
          </p:cNvSpPr>
          <p:nvPr>
            <p:ph type="ctrTitle" idx="4294967295"/>
          </p:nvPr>
        </p:nvSpPr>
        <p:spPr>
          <a:xfrm flipH="1">
            <a:off x="383278" y="3228008"/>
            <a:ext cx="3831276" cy="433500"/>
          </a:xfrm>
          <a:prstGeom prst="rect">
            <a:avLst/>
          </a:prstGeom>
        </p:spPr>
        <p:txBody>
          <a:bodyPr spcFirstLastPara="1" wrap="square" lIns="91425" tIns="91425" rIns="91425" bIns="91425" anchor="b" anchorCtr="0">
            <a:noAutofit/>
          </a:bodyPr>
          <a:lstStyle/>
          <a:p>
            <a:pPr lvl="0" algn="ctr"/>
            <a:r>
              <a:rPr lang="en-US" sz="1800" dirty="0"/>
              <a:t>Latency period (non-contagious): Ø 2.5 Days</a:t>
            </a:r>
            <a:endParaRPr sz="1800" dirty="0"/>
          </a:p>
        </p:txBody>
      </p:sp>
      <p:sp>
        <p:nvSpPr>
          <p:cNvPr id="1089" name="Google Shape;1089;p49"/>
          <p:cNvSpPr txBox="1">
            <a:spLocks noGrp="1"/>
          </p:cNvSpPr>
          <p:nvPr>
            <p:ph type="ctrTitle" idx="4294967295"/>
          </p:nvPr>
        </p:nvSpPr>
        <p:spPr>
          <a:xfrm flipH="1">
            <a:off x="7000572" y="3346550"/>
            <a:ext cx="666600" cy="4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rPr>
              <a:t>04</a:t>
            </a:r>
            <a:endParaRPr sz="3000" b="1">
              <a:solidFill>
                <a:schemeClr val="lt1"/>
              </a:solidFill>
            </a:endParaRPr>
          </a:p>
        </p:txBody>
      </p:sp>
      <p:sp>
        <p:nvSpPr>
          <p:cNvPr id="1092" name="Google Shape;1092;p49"/>
          <p:cNvSpPr txBox="1">
            <a:spLocks noGrp="1"/>
          </p:cNvSpPr>
          <p:nvPr>
            <p:ph type="ctrTitle" idx="4294967295"/>
          </p:nvPr>
        </p:nvSpPr>
        <p:spPr>
          <a:xfrm flipH="1">
            <a:off x="2031981" y="4075595"/>
            <a:ext cx="2653870" cy="433500"/>
          </a:xfrm>
          <a:prstGeom prst="rect">
            <a:avLst/>
          </a:prstGeom>
        </p:spPr>
        <p:txBody>
          <a:bodyPr spcFirstLastPara="1" wrap="square" lIns="91425" tIns="91425" rIns="91425" bIns="91425" anchor="t" anchorCtr="0">
            <a:noAutofit/>
          </a:bodyPr>
          <a:lstStyle/>
          <a:p>
            <a:pPr lvl="0" algn="ctr"/>
            <a:r>
              <a:rPr lang="en-US" sz="1800" dirty="0"/>
              <a:t>Incubation period: Ø 5 – 6 Days</a:t>
            </a:r>
            <a:endParaRPr sz="1800" dirty="0"/>
          </a:p>
        </p:txBody>
      </p:sp>
      <p:sp>
        <p:nvSpPr>
          <p:cNvPr id="1094" name="Google Shape;1094;p49"/>
          <p:cNvSpPr txBox="1">
            <a:spLocks noGrp="1"/>
          </p:cNvSpPr>
          <p:nvPr>
            <p:ph type="ctrTitle" idx="4294967295"/>
          </p:nvPr>
        </p:nvSpPr>
        <p:spPr>
          <a:xfrm flipH="1">
            <a:off x="5650464" y="3228008"/>
            <a:ext cx="1560600" cy="433500"/>
          </a:xfrm>
          <a:prstGeom prst="rect">
            <a:avLst/>
          </a:prstGeom>
        </p:spPr>
        <p:txBody>
          <a:bodyPr spcFirstLastPara="1" wrap="square" lIns="91425" tIns="91425" rIns="91425" bIns="91425" anchor="t" anchorCtr="0">
            <a:noAutofit/>
          </a:bodyPr>
          <a:lstStyle/>
          <a:p>
            <a:pPr lvl="0" algn="ctr"/>
            <a:r>
              <a:rPr lang="en-US" sz="1800" dirty="0"/>
              <a:t>Ø</a:t>
            </a:r>
            <a:r>
              <a:rPr lang="en" sz="1800" dirty="0"/>
              <a:t> 4 </a:t>
            </a:r>
            <a:r>
              <a:rPr lang="en-US" sz="1800" dirty="0"/>
              <a:t>Days</a:t>
            </a:r>
            <a:endParaRPr sz="1800" dirty="0"/>
          </a:p>
        </p:txBody>
      </p:sp>
      <p:sp>
        <p:nvSpPr>
          <p:cNvPr id="28" name="AutoShape 13">
            <a:extLst>
              <a:ext uri="{FF2B5EF4-FFF2-40B4-BE49-F238E27FC236}">
                <a16:creationId xmlns:a16="http://schemas.microsoft.com/office/drawing/2014/main" id="{7CB56DD3-C534-47A7-B1AE-784207FAD93D}"/>
              </a:ext>
            </a:extLst>
          </p:cNvPr>
          <p:cNvSpPr>
            <a:spLocks/>
          </p:cNvSpPr>
          <p:nvPr/>
        </p:nvSpPr>
        <p:spPr bwMode="auto">
          <a:xfrm>
            <a:off x="1525113" y="2869989"/>
            <a:ext cx="1547606"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29" name="AutoShape 13">
            <a:extLst>
              <a:ext uri="{FF2B5EF4-FFF2-40B4-BE49-F238E27FC236}">
                <a16:creationId xmlns:a16="http://schemas.microsoft.com/office/drawing/2014/main" id="{F5FE0FAA-5C8E-4541-BDB1-2CDAA1979C47}"/>
              </a:ext>
            </a:extLst>
          </p:cNvPr>
          <p:cNvSpPr>
            <a:spLocks/>
          </p:cNvSpPr>
          <p:nvPr/>
        </p:nvSpPr>
        <p:spPr bwMode="auto">
          <a:xfrm>
            <a:off x="1525112" y="3687529"/>
            <a:ext cx="371753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30" name="AutoShape 13">
            <a:extLst>
              <a:ext uri="{FF2B5EF4-FFF2-40B4-BE49-F238E27FC236}">
                <a16:creationId xmlns:a16="http://schemas.microsoft.com/office/drawing/2014/main" id="{1C6E7EDB-6F9B-4AE6-A37D-F8DC4BD7F959}"/>
              </a:ext>
            </a:extLst>
          </p:cNvPr>
          <p:cNvSpPr>
            <a:spLocks/>
          </p:cNvSpPr>
          <p:nvPr/>
        </p:nvSpPr>
        <p:spPr bwMode="auto">
          <a:xfrm>
            <a:off x="5242643" y="2865963"/>
            <a:ext cx="2376243"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31" name="Textfeld 30">
            <a:extLst>
              <a:ext uri="{FF2B5EF4-FFF2-40B4-BE49-F238E27FC236}">
                <a16:creationId xmlns:a16="http://schemas.microsoft.com/office/drawing/2014/main" id="{20D876D8-B287-48F8-885A-FD5A118D4569}"/>
              </a:ext>
            </a:extLst>
          </p:cNvPr>
          <p:cNvSpPr txBox="1"/>
          <p:nvPr/>
        </p:nvSpPr>
        <p:spPr>
          <a:xfrm>
            <a:off x="8802240" y="4762822"/>
            <a:ext cx="34176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5</a:t>
            </a:r>
            <a:endParaRPr lang="en-US" sz="2400" dirty="0">
              <a:solidFill>
                <a:srgbClr val="F5A785"/>
              </a:solidFill>
              <a:latin typeface="Hind" panose="020B0604020202020204" charset="0"/>
              <a:cs typeface="Hind" panose="020B0604020202020204" charset="0"/>
            </a:endParaRPr>
          </a:p>
        </p:txBody>
      </p: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a:off x="5242643" y="2714449"/>
            <a:ext cx="2376243" cy="0"/>
          </a:xfrm>
          <a:prstGeom prst="straightConnector1">
            <a:avLst/>
          </a:prstGeom>
          <a:noFill/>
          <a:ln w="9525" cap="flat" cmpd="sng">
            <a:solidFill>
              <a:schemeClr val="dk1"/>
            </a:solidFill>
            <a:prstDash val="solid"/>
            <a:round/>
            <a:headEnd type="none" w="med" len="med"/>
            <a:tailEnd type="none" w="med" len="med"/>
          </a:ln>
        </p:spPr>
      </p:cxnSp>
      <p:sp>
        <p:nvSpPr>
          <p:cNvPr id="32" name="Google Shape;1079;p49">
            <a:extLst>
              <a:ext uri="{FF2B5EF4-FFF2-40B4-BE49-F238E27FC236}">
                <a16:creationId xmlns:a16="http://schemas.microsoft.com/office/drawing/2014/main" id="{08AC8369-50AB-415C-9662-888BB034235F}"/>
              </a:ext>
            </a:extLst>
          </p:cNvPr>
          <p:cNvSpPr/>
          <p:nvPr/>
        </p:nvSpPr>
        <p:spPr>
          <a:xfrm>
            <a:off x="6549316" y="1216527"/>
            <a:ext cx="2139139" cy="1188117"/>
          </a:xfrm>
          <a:prstGeom prst="ellipse">
            <a:avLst/>
          </a:prstGeom>
          <a:solidFill>
            <a:schemeClr val="dk1"/>
          </a:solidFill>
          <a:ln>
            <a:noFill/>
          </a:ln>
        </p:spPr>
        <p:txBody>
          <a:bodyPr spcFirstLastPara="1" wrap="square" lIns="91425" tIns="91425" rIns="91425" bIns="91425" anchor="ctr" anchorCtr="0">
            <a:noAutofit/>
          </a:bodyPr>
          <a:lstStyle/>
          <a:p>
            <a:pPr lvl="0" algn="ct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lang="de-DE" sz="2000" b="1" dirty="0">
              <a:solidFill>
                <a:srgbClr val="212E73"/>
              </a:solidFill>
              <a:latin typeface="Pathway Gothic One" panose="020B0604020202020204" charset="0"/>
            </a:endParaRPr>
          </a:p>
        </p:txBody>
      </p:sp>
      <p:sp>
        <p:nvSpPr>
          <p:cNvPr id="33" name="Google Shape;1078;p49">
            <a:extLst>
              <a:ext uri="{FF2B5EF4-FFF2-40B4-BE49-F238E27FC236}">
                <a16:creationId xmlns:a16="http://schemas.microsoft.com/office/drawing/2014/main" id="{A20341AA-47AF-46B3-80D6-635298B87D32}"/>
              </a:ext>
            </a:extLst>
          </p:cNvPr>
          <p:cNvSpPr/>
          <p:nvPr/>
        </p:nvSpPr>
        <p:spPr>
          <a:xfrm>
            <a:off x="4512969" y="115167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76"/>
                                        </p:tgtEl>
                                      </p:cBhvr>
                                    </p:animEffect>
                                    <p:set>
                                      <p:cBhvr>
                                        <p:cTn id="7" dur="1" fill="hold">
                                          <p:stCondLst>
                                            <p:cond delay="499"/>
                                          </p:stCondLst>
                                        </p:cTn>
                                        <p:tgtEl>
                                          <p:spTgt spid="107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77"/>
                                        </p:tgtEl>
                                      </p:cBhvr>
                                    </p:animEffect>
                                    <p:set>
                                      <p:cBhvr>
                                        <p:cTn id="10" dur="1" fill="hold">
                                          <p:stCondLst>
                                            <p:cond delay="499"/>
                                          </p:stCondLst>
                                        </p:cTn>
                                        <p:tgtEl>
                                          <p:spTgt spid="107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080"/>
                                        </p:tgtEl>
                                      </p:cBhvr>
                                    </p:animEffect>
                                    <p:set>
                                      <p:cBhvr>
                                        <p:cTn id="13" dur="1" fill="hold">
                                          <p:stCondLst>
                                            <p:cond delay="499"/>
                                          </p:stCondLst>
                                        </p:cTn>
                                        <p:tgtEl>
                                          <p:spTgt spid="108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075"/>
                                        </p:tgtEl>
                                      </p:cBhvr>
                                    </p:animEffect>
                                    <p:set>
                                      <p:cBhvr>
                                        <p:cTn id="16" dur="1" fill="hold">
                                          <p:stCondLst>
                                            <p:cond delay="499"/>
                                          </p:stCondLst>
                                        </p:cTn>
                                        <p:tgtEl>
                                          <p:spTgt spid="107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082"/>
                                        </p:tgtEl>
                                      </p:cBhvr>
                                    </p:animEffect>
                                    <p:set>
                                      <p:cBhvr>
                                        <p:cTn id="19" dur="1" fill="hold">
                                          <p:stCondLst>
                                            <p:cond delay="499"/>
                                          </p:stCondLst>
                                        </p:cTn>
                                        <p:tgtEl>
                                          <p:spTgt spid="108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084"/>
                                        </p:tgtEl>
                                      </p:cBhvr>
                                    </p:animEffect>
                                    <p:set>
                                      <p:cBhvr>
                                        <p:cTn id="25" dur="1" fill="hold">
                                          <p:stCondLst>
                                            <p:cond delay="499"/>
                                          </p:stCondLst>
                                        </p:cTn>
                                        <p:tgtEl>
                                          <p:spTgt spid="108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9"/>
                                        </p:tgtEl>
                                      </p:cBhvr>
                                    </p:animEffect>
                                    <p:set>
                                      <p:cBhvr>
                                        <p:cTn id="28" dur="1" fill="hold">
                                          <p:stCondLst>
                                            <p:cond delay="499"/>
                                          </p:stCondLst>
                                        </p:cTn>
                                        <p:tgtEl>
                                          <p:spTgt spid="2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092"/>
                                        </p:tgtEl>
                                      </p:cBhvr>
                                    </p:animEffect>
                                    <p:set>
                                      <p:cBhvr>
                                        <p:cTn id="31" dur="1" fill="hold">
                                          <p:stCondLst>
                                            <p:cond delay="499"/>
                                          </p:stCondLst>
                                        </p:cTn>
                                        <p:tgtEl>
                                          <p:spTgt spid="109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094"/>
                                        </p:tgtEl>
                                      </p:cBhvr>
                                    </p:animEffect>
                                    <p:set>
                                      <p:cBhvr>
                                        <p:cTn id="37" dur="1" fill="hold">
                                          <p:stCondLst>
                                            <p:cond delay="499"/>
                                          </p:stCondLst>
                                        </p:cTn>
                                        <p:tgtEl>
                                          <p:spTgt spid="10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0" animBg="1"/>
      <p:bldP spid="1077" grpId="0" animBg="1"/>
      <p:bldP spid="1084" grpId="0"/>
      <p:bldP spid="1092" grpId="0"/>
      <p:bldP spid="1094" grpId="0"/>
      <p:bldP spid="28"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BUREAUCRATIC REPORTING PROCESS OF A COVID-19 CASE</a:t>
            </a:r>
            <a:endParaRPr dirty="0"/>
          </a:p>
        </p:txBody>
      </p:sp>
      <p:sp>
        <p:nvSpPr>
          <p:cNvPr id="1078" name="Google Shape;1078;p49"/>
          <p:cNvSpPr/>
          <p:nvPr/>
        </p:nvSpPr>
        <p:spPr>
          <a:xfrm>
            <a:off x="249312" y="161903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
        <p:nvSpPr>
          <p:cNvPr id="1079" name="Google Shape;1079;p49"/>
          <p:cNvSpPr/>
          <p:nvPr/>
        </p:nvSpPr>
        <p:spPr>
          <a:xfrm>
            <a:off x="6833981" y="1595506"/>
            <a:ext cx="2139139" cy="1188117"/>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sz="2000" b="1" dirty="0">
              <a:solidFill>
                <a:srgbClr val="212E73"/>
              </a:solidFill>
              <a:latin typeface="Pathway Gothic One" panose="020B0604020202020204" charset="0"/>
            </a:endParaRPr>
          </a:p>
        </p:txBody>
      </p:sp>
      <p:cxnSp>
        <p:nvCxnSpPr>
          <p:cNvPr id="1081" name="Google Shape;1081;p49"/>
          <p:cNvCxnSpPr>
            <a:cxnSpLocks/>
          </p:cNvCxnSpPr>
          <p:nvPr/>
        </p:nvCxnSpPr>
        <p:spPr>
          <a:xfrm flipH="1">
            <a:off x="995056" y="2800244"/>
            <a:ext cx="9" cy="771179"/>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a:cxnSpLocks/>
          </p:cNvCxnSpPr>
          <p:nvPr/>
        </p:nvCxnSpPr>
        <p:spPr>
          <a:xfrm>
            <a:off x="7903550" y="2773504"/>
            <a:ext cx="0" cy="771179"/>
          </a:xfrm>
          <a:prstGeom prst="straightConnector1">
            <a:avLst/>
          </a:prstGeom>
          <a:noFill/>
          <a:ln w="9525" cap="flat" cmpd="sng">
            <a:solidFill>
              <a:schemeClr val="dk1"/>
            </a:solidFill>
            <a:prstDash val="solid"/>
            <a:round/>
            <a:headEnd type="none" w="med" len="med"/>
            <a:tailEnd type="none" w="med" len="med"/>
          </a:ln>
        </p:spPr>
      </p:cxnSp>
      <p:sp>
        <p:nvSpPr>
          <p:cNvPr id="31" name="Textfeld 30">
            <a:extLst>
              <a:ext uri="{FF2B5EF4-FFF2-40B4-BE49-F238E27FC236}">
                <a16:creationId xmlns:a16="http://schemas.microsoft.com/office/drawing/2014/main" id="{20D876D8-B287-48F8-885A-FD5A118D4569}"/>
              </a:ext>
            </a:extLst>
          </p:cNvPr>
          <p:cNvSpPr txBox="1"/>
          <p:nvPr/>
        </p:nvSpPr>
        <p:spPr>
          <a:xfrm>
            <a:off x="8802240" y="4762822"/>
            <a:ext cx="34176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5</a:t>
            </a:r>
            <a:endParaRPr lang="en-US" sz="2400" dirty="0">
              <a:solidFill>
                <a:srgbClr val="F5A785"/>
              </a:solidFill>
              <a:latin typeface="Hind" panose="020B0604020202020204" charset="0"/>
              <a:cs typeface="Hind" panose="020B0604020202020204" charset="0"/>
            </a:endParaRPr>
          </a:p>
        </p:txBody>
      </p: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flipV="1">
            <a:off x="995056" y="3544683"/>
            <a:ext cx="6908494" cy="26742"/>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1081;p49">
            <a:extLst>
              <a:ext uri="{FF2B5EF4-FFF2-40B4-BE49-F238E27FC236}">
                <a16:creationId xmlns:a16="http://schemas.microsoft.com/office/drawing/2014/main" id="{1D2950BF-EE8B-4AE3-9E93-2248B71E6616}"/>
              </a:ext>
            </a:extLst>
          </p:cNvPr>
          <p:cNvCxnSpPr>
            <a:cxnSpLocks/>
          </p:cNvCxnSpPr>
          <p:nvPr/>
        </p:nvCxnSpPr>
        <p:spPr>
          <a:xfrm flipH="1">
            <a:off x="2489238" y="2773504"/>
            <a:ext cx="1" cy="784549"/>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081;p49">
            <a:extLst>
              <a:ext uri="{FF2B5EF4-FFF2-40B4-BE49-F238E27FC236}">
                <a16:creationId xmlns:a16="http://schemas.microsoft.com/office/drawing/2014/main" id="{54DB0390-4EE5-403C-938A-B318FE9E400E}"/>
              </a:ext>
            </a:extLst>
          </p:cNvPr>
          <p:cNvCxnSpPr>
            <a:cxnSpLocks/>
          </p:cNvCxnSpPr>
          <p:nvPr/>
        </p:nvCxnSpPr>
        <p:spPr>
          <a:xfrm flipH="1">
            <a:off x="4116839" y="2773504"/>
            <a:ext cx="1" cy="1017583"/>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1081;p49">
            <a:extLst>
              <a:ext uri="{FF2B5EF4-FFF2-40B4-BE49-F238E27FC236}">
                <a16:creationId xmlns:a16="http://schemas.microsoft.com/office/drawing/2014/main" id="{A6713D72-D942-44EF-8071-50EC9CA3FF19}"/>
              </a:ext>
            </a:extLst>
          </p:cNvPr>
          <p:cNvCxnSpPr>
            <a:cxnSpLocks/>
          </p:cNvCxnSpPr>
          <p:nvPr/>
        </p:nvCxnSpPr>
        <p:spPr>
          <a:xfrm flipH="1">
            <a:off x="5912614" y="2786874"/>
            <a:ext cx="9" cy="771179"/>
          </a:xfrm>
          <a:prstGeom prst="straightConnector1">
            <a:avLst/>
          </a:prstGeom>
          <a:noFill/>
          <a:ln w="9525" cap="flat" cmpd="sng">
            <a:solidFill>
              <a:schemeClr val="dk1"/>
            </a:solidFill>
            <a:prstDash val="solid"/>
            <a:round/>
            <a:headEnd type="none" w="med" len="med"/>
            <a:tailEnd type="none" w="med" len="med"/>
          </a:ln>
        </p:spPr>
      </p:cxnSp>
      <p:sp>
        <p:nvSpPr>
          <p:cNvPr id="35" name="Google Shape;1078;p49">
            <a:extLst>
              <a:ext uri="{FF2B5EF4-FFF2-40B4-BE49-F238E27FC236}">
                <a16:creationId xmlns:a16="http://schemas.microsoft.com/office/drawing/2014/main" id="{AEC6AEC1-C5CE-408E-A27F-D24D43A5106A}"/>
              </a:ext>
            </a:extLst>
          </p:cNvPr>
          <p:cNvSpPr/>
          <p:nvPr/>
        </p:nvSpPr>
        <p:spPr>
          <a:xfrm>
            <a:off x="1893182" y="1847923"/>
            <a:ext cx="1213063" cy="935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Tested</a:t>
            </a:r>
            <a:r>
              <a:rPr lang="de-DE" sz="2000" b="1" dirty="0">
                <a:solidFill>
                  <a:srgbClr val="212E73"/>
                </a:solidFill>
                <a:latin typeface="Pathway Gothic One" panose="020B0604020202020204" charset="0"/>
              </a:rPr>
              <a:t> positive</a:t>
            </a:r>
            <a:endParaRPr sz="2000" b="1" dirty="0">
              <a:solidFill>
                <a:srgbClr val="212E73"/>
              </a:solidFill>
              <a:latin typeface="Pathway Gothic One" panose="020B0604020202020204" charset="0"/>
            </a:endParaRPr>
          </a:p>
        </p:txBody>
      </p:sp>
      <p:sp>
        <p:nvSpPr>
          <p:cNvPr id="36" name="Google Shape;1078;p49">
            <a:extLst>
              <a:ext uri="{FF2B5EF4-FFF2-40B4-BE49-F238E27FC236}">
                <a16:creationId xmlns:a16="http://schemas.microsoft.com/office/drawing/2014/main" id="{45A3440F-0CDB-446F-9A67-2E4E07828666}"/>
              </a:ext>
            </a:extLst>
          </p:cNvPr>
          <p:cNvSpPr/>
          <p:nvPr/>
        </p:nvSpPr>
        <p:spPr>
          <a:xfrm>
            <a:off x="3285808" y="1175652"/>
            <a:ext cx="1675597" cy="1607971"/>
          </a:xfrm>
          <a:prstGeom prst="ellipse">
            <a:avLst/>
          </a:prstGeom>
          <a:solidFill>
            <a:schemeClr val="dk1"/>
          </a:solidFill>
          <a:ln>
            <a:noFill/>
          </a:ln>
        </p:spPr>
        <p:txBody>
          <a:bodyPr spcFirstLastPara="1" wrap="square" lIns="91425" tIns="91425" rIns="91425" bIns="91425" anchor="ctr" anchorCtr="0">
            <a:noAutofit/>
          </a:bodyPr>
          <a:lstStyle/>
          <a:p>
            <a:pPr lvl="0" algn="ctr"/>
            <a:r>
              <a:rPr lang="en-US" sz="2000" b="1" dirty="0">
                <a:solidFill>
                  <a:srgbClr val="212E73"/>
                </a:solidFill>
                <a:latin typeface="Pathway Gothic One" panose="020B0604020202020204" charset="0"/>
              </a:rPr>
              <a:t>Reported at the local health department</a:t>
            </a:r>
          </a:p>
        </p:txBody>
      </p:sp>
      <p:sp>
        <p:nvSpPr>
          <p:cNvPr id="37" name="Google Shape;1078;p49">
            <a:extLst>
              <a:ext uri="{FF2B5EF4-FFF2-40B4-BE49-F238E27FC236}">
                <a16:creationId xmlns:a16="http://schemas.microsoft.com/office/drawing/2014/main" id="{4983AEF2-0E3B-42B5-9F2B-E17B3FAF8974}"/>
              </a:ext>
            </a:extLst>
          </p:cNvPr>
          <p:cNvSpPr/>
          <p:nvPr/>
        </p:nvSpPr>
        <p:spPr>
          <a:xfrm>
            <a:off x="5144889" y="1685942"/>
            <a:ext cx="1535450" cy="1097681"/>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Reported</a:t>
            </a:r>
            <a:r>
              <a:rPr lang="de-DE" sz="2000" b="1" dirty="0">
                <a:solidFill>
                  <a:srgbClr val="212E73"/>
                </a:solidFill>
                <a:latin typeface="Pathway Gothic One" panose="020B0604020202020204" charset="0"/>
              </a:rPr>
              <a:t> at </a:t>
            </a:r>
            <a:r>
              <a:rPr lang="de-DE" sz="2000" b="1" dirty="0" err="1">
                <a:solidFill>
                  <a:srgbClr val="212E73"/>
                </a:solidFill>
                <a:latin typeface="Pathway Gothic One" panose="020B0604020202020204" charset="0"/>
              </a:rPr>
              <a:t>the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RKI</a:t>
            </a:r>
            <a:endParaRPr sz="2000" b="1" dirty="0">
              <a:solidFill>
                <a:srgbClr val="212E73"/>
              </a:solidFill>
              <a:latin typeface="Pathway Gothic One" panose="020B0604020202020204" charset="0"/>
            </a:endParaRPr>
          </a:p>
        </p:txBody>
      </p:sp>
      <p:sp>
        <p:nvSpPr>
          <p:cNvPr id="14" name="Rechteck 13">
            <a:extLst>
              <a:ext uri="{FF2B5EF4-FFF2-40B4-BE49-F238E27FC236}">
                <a16:creationId xmlns:a16="http://schemas.microsoft.com/office/drawing/2014/main" id="{48ED13F5-FE7A-4AE0-9630-7087BD6D452F}"/>
              </a:ext>
            </a:extLst>
          </p:cNvPr>
          <p:cNvSpPr/>
          <p:nvPr/>
        </p:nvSpPr>
        <p:spPr>
          <a:xfrm>
            <a:off x="3469417" y="3791087"/>
            <a:ext cx="129484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Reported</a:t>
            </a:r>
            <a:r>
              <a:rPr lang="de-DE" sz="1800" dirty="0">
                <a:solidFill>
                  <a:srgbClr val="212E73"/>
                </a:solidFill>
                <a:latin typeface="Pathway Gothic One" panose="020B0604020202020204" charset="0"/>
              </a:rPr>
              <a:t> date</a:t>
            </a:r>
          </a:p>
        </p:txBody>
      </p:sp>
      <p:sp>
        <p:nvSpPr>
          <p:cNvPr id="44" name="Rechteck 43">
            <a:extLst>
              <a:ext uri="{FF2B5EF4-FFF2-40B4-BE49-F238E27FC236}">
                <a16:creationId xmlns:a16="http://schemas.microsoft.com/office/drawing/2014/main" id="{2F47091C-EC8A-46AC-9AF8-ADCF12C53BA5}"/>
              </a:ext>
            </a:extLst>
          </p:cNvPr>
          <p:cNvSpPr/>
          <p:nvPr/>
        </p:nvSpPr>
        <p:spPr>
          <a:xfrm>
            <a:off x="7156513" y="3791087"/>
            <a:ext cx="149407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Hospitalized</a:t>
            </a:r>
            <a:r>
              <a:rPr lang="de-DE" sz="1800" dirty="0">
                <a:solidFill>
                  <a:srgbClr val="212E73"/>
                </a:solidFill>
                <a:latin typeface="Pathway Gothic One" panose="020B0604020202020204" charset="0"/>
              </a:rPr>
              <a:t> date</a:t>
            </a:r>
            <a:endParaRPr lang="de-DE" sz="2000" dirty="0">
              <a:solidFill>
                <a:srgbClr val="212E73"/>
              </a:solidFill>
              <a:latin typeface="Pathway Gothic One" panose="020B0604020202020204" charset="0"/>
            </a:endParaRPr>
          </a:p>
        </p:txBody>
      </p:sp>
      <p:sp>
        <p:nvSpPr>
          <p:cNvPr id="2" name="Pfeil: nach rechts 1">
            <a:extLst>
              <a:ext uri="{FF2B5EF4-FFF2-40B4-BE49-F238E27FC236}">
                <a16:creationId xmlns:a16="http://schemas.microsoft.com/office/drawing/2014/main" id="{6251072D-C168-4606-A722-CF85E469AA35}"/>
              </a:ext>
            </a:extLst>
          </p:cNvPr>
          <p:cNvSpPr/>
          <p:nvPr/>
        </p:nvSpPr>
        <p:spPr>
          <a:xfrm rot="10800000">
            <a:off x="5031029" y="3861168"/>
            <a:ext cx="1802951" cy="580631"/>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23" name="Google Shape;1083;p49">
            <a:extLst>
              <a:ext uri="{FF2B5EF4-FFF2-40B4-BE49-F238E27FC236}">
                <a16:creationId xmlns:a16="http://schemas.microsoft.com/office/drawing/2014/main" id="{4552FCEB-9220-445C-BC80-F014DBDA3E47}"/>
              </a:ext>
            </a:extLst>
          </p:cNvPr>
          <p:cNvCxnSpPr>
            <a:cxnSpLocks/>
          </p:cNvCxnSpPr>
          <p:nvPr/>
        </p:nvCxnSpPr>
        <p:spPr>
          <a:xfrm>
            <a:off x="7903550" y="3544683"/>
            <a:ext cx="0" cy="24640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912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14" grpId="0" animBg="1"/>
      <p:bldP spid="44" grpId="0" animBg="1"/>
      <p:bldP spid="2" grpId="0" animBg="1"/>
    </p:bldLst>
  </p:timing>
</p:sld>
</file>

<file path=ppt/theme/theme1.xml><?xml version="1.0" encoding="utf-8"?>
<a:theme xmlns:a="http://schemas.openxmlformats.org/drawingml/2006/main" name="Coronavirus Disease by Slidesgo">
  <a:themeElements>
    <a:clrScheme name="Simple Light">
      <a:dk1>
        <a:srgbClr val="F5A785"/>
      </a:dk1>
      <a:lt1>
        <a:srgbClr val="212E73"/>
      </a:lt1>
      <a:dk2>
        <a:srgbClr val="141E5C"/>
      </a:dk2>
      <a:lt2>
        <a:srgbClr val="EFF1FF"/>
      </a:lt2>
      <a:accent1>
        <a:srgbClr val="E07A54"/>
      </a:accent1>
      <a:accent2>
        <a:srgbClr val="A83423"/>
      </a:accent2>
      <a:accent3>
        <a:srgbClr val="E97664"/>
      </a:accent3>
      <a:accent4>
        <a:srgbClr val="4A60D8"/>
      </a:accent4>
      <a:accent5>
        <a:srgbClr val="3143A7"/>
      </a:accent5>
      <a:accent6>
        <a:srgbClr val="6573BE"/>
      </a:accent6>
      <a:hlink>
        <a:srgbClr val="EFF1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1649</Words>
  <Application>Microsoft Macintosh PowerPoint</Application>
  <PresentationFormat>Bildschirmpräsentation (16:9)</PresentationFormat>
  <Paragraphs>373</Paragraphs>
  <Slides>55</Slides>
  <Notes>44</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55</vt:i4>
      </vt:variant>
    </vt:vector>
  </HeadingPairs>
  <TitlesOfParts>
    <vt:vector size="66" baseType="lpstr">
      <vt:lpstr>Fira Sans Extra Condensed Medium</vt:lpstr>
      <vt:lpstr>Hind</vt:lpstr>
      <vt:lpstr>Pathway Gothic One</vt:lpstr>
      <vt:lpstr>Roboto Condensed Light</vt:lpstr>
      <vt:lpstr>Oxygen Light</vt:lpstr>
      <vt:lpstr>Cambria Math</vt:lpstr>
      <vt:lpstr>Wingdings</vt:lpstr>
      <vt:lpstr>Oswald</vt:lpstr>
      <vt:lpstr>Segoe UI Symbol</vt:lpstr>
      <vt:lpstr>Arial</vt:lpstr>
      <vt:lpstr>Coronavirus Disease by Slidesgo</vt:lpstr>
      <vt:lpstr>COVID-19: PREDICTION OF THE HOSPITALIZATION RATE</vt:lpstr>
      <vt:lpstr>AGENDA</vt:lpstr>
      <vt:lpstr>01</vt:lpstr>
      <vt:lpstr>BACKGROUND INFORMATION</vt:lpstr>
      <vt:lpstr>DEFINITIONS</vt:lpstr>
      <vt:lpstr>DEFINITIONS</vt:lpstr>
      <vt:lpstr>DEFINITIONS</vt:lpstr>
      <vt:lpstr>TYPICAL COVID-19 PROGRESSION</vt:lpstr>
      <vt:lpstr>BUREAUCRATIC REPORTING PROCESS OF A COVID-19 CASE</vt:lpstr>
      <vt:lpstr>WHAT IS ACTUALLY PREDICTED THEN?</vt:lpstr>
      <vt:lpstr>02</vt:lpstr>
      <vt:lpstr>DATA COLLECTION</vt:lpstr>
      <vt:lpstr>FINALIZED DATA SET</vt:lpstr>
      <vt:lpstr>03</vt:lpstr>
      <vt:lpstr>PROBLEMS</vt:lpstr>
      <vt:lpstr>PROBLEMS</vt:lpstr>
      <vt:lpstr>ABSOLUTE NUMBERS OF HOSPITALIZATIONS</vt:lpstr>
      <vt:lpstr>NUMBERS REPORTED BY THE RKI</vt:lpstr>
      <vt:lpstr>EXPLAINING THE HOSPITALIZATION RATE</vt:lpstr>
      <vt:lpstr>HOSPITALIZATION RATE BROKEN DOWN INTO AGE GROUPS</vt:lpstr>
      <vt:lpstr>EXPLAINING THE HOSPITALIZATION RATE</vt:lpstr>
      <vt:lpstr>HOSPITALIZATION RATE BY AGE GROUP IN BAYERN</vt:lpstr>
      <vt:lpstr>ANALYZING BAYERN BY USING GAM</vt:lpstr>
      <vt:lpstr>ANALYZING BAYERN BY USING GAM</vt:lpstr>
      <vt:lpstr>SUB-CONCLUSION</vt:lpstr>
      <vt:lpstr>04</vt:lpstr>
      <vt:lpstr>TIME SERIES</vt:lpstr>
      <vt:lpstr>TIME SERIES (EXAMPLES)</vt:lpstr>
      <vt:lpstr>TIME SERIES</vt:lpstr>
      <vt:lpstr>3 IMPORTANT ASPECTS OF THE TIME SERIES</vt:lpstr>
      <vt:lpstr>LINEAR TIME SERIES</vt:lpstr>
      <vt:lpstr>IMPORTANT ASPECTS OF THE LINEAR TIME SERIES</vt:lpstr>
      <vt:lpstr>DIFFERENT TYPES OF TIME SERIES</vt:lpstr>
      <vt:lpstr>EXAMPLE: AUTOREGRESSIVE MODEL - AR(p)</vt:lpstr>
      <vt:lpstr>05</vt:lpstr>
      <vt:lpstr>ANALYZING THE TIME SERIES (BAYERN)</vt:lpstr>
      <vt:lpstr>ANALYZING THE TIME SERIES (BAYERN)</vt:lpstr>
      <vt:lpstr>UTILIZING AUTO.ARIMA (BAYERN)</vt:lpstr>
      <vt:lpstr>AUTO.ARIMA (BAYERN)</vt:lpstr>
      <vt:lpstr>MODEL EVALUATION (BAYERN)</vt:lpstr>
      <vt:lpstr>FORECAST AT TWO WEEKS FOR BAYERN</vt:lpstr>
      <vt:lpstr>FORECASTING RESULTS</vt:lpstr>
      <vt:lpstr>SUMMARY</vt:lpstr>
      <vt:lpstr>SUMMARY</vt:lpstr>
      <vt:lpstr>Diskussionsrunde</vt:lpstr>
      <vt:lpstr>TIME SERIES</vt:lpstr>
      <vt:lpstr>ANHANG</vt:lpstr>
      <vt:lpstr>Definition ACF / PACF</vt:lpstr>
      <vt:lpstr>Definition ACF / PACF</vt:lpstr>
      <vt:lpstr>Definition MA(q)</vt:lpstr>
      <vt:lpstr>Definition ARIMA(p,d,q)</vt:lpstr>
      <vt:lpstr>Definition ARIMA(P,D,Q)_s</vt:lpstr>
      <vt:lpstr>HOSPITALIZATION RATE BY STATE</vt:lpstr>
      <vt:lpstr>HOSPITALIZATIONS VS. NEW CASES</vt:lpstr>
      <vt:lpstr>HOSPITALIZATIONS VS. NEW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VORHERSAGE DER HOSPITALISIERUNGSRATE</dc:title>
  <dc:creator>Ngoc Phu Nguyen</dc:creator>
  <cp:lastModifiedBy>Microsoft Office User</cp:lastModifiedBy>
  <cp:revision>140</cp:revision>
  <dcterms:modified xsi:type="dcterms:W3CDTF">2022-03-12T19:30:53Z</dcterms:modified>
</cp:coreProperties>
</file>